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handoutMasterIdLst>
    <p:handoutMasterId r:id="rId88"/>
  </p:handoutMasterIdLst>
  <p:sldIdLst>
    <p:sldId id="336" r:id="rId2"/>
    <p:sldId id="898" r:id="rId3"/>
    <p:sldId id="887" r:id="rId4"/>
    <p:sldId id="276" r:id="rId5"/>
    <p:sldId id="863" r:id="rId6"/>
    <p:sldId id="395" r:id="rId7"/>
    <p:sldId id="503" r:id="rId8"/>
    <p:sldId id="895" r:id="rId9"/>
    <p:sldId id="891" r:id="rId10"/>
    <p:sldId id="552" r:id="rId11"/>
    <p:sldId id="457" r:id="rId12"/>
    <p:sldId id="458" r:id="rId13"/>
    <p:sldId id="504" r:id="rId14"/>
    <p:sldId id="459" r:id="rId15"/>
    <p:sldId id="569" r:id="rId16"/>
    <p:sldId id="570" r:id="rId17"/>
    <p:sldId id="571" r:id="rId18"/>
    <p:sldId id="572" r:id="rId19"/>
    <p:sldId id="464" r:id="rId20"/>
    <p:sldId id="554" r:id="rId21"/>
    <p:sldId id="555" r:id="rId22"/>
    <p:sldId id="582" r:id="rId23"/>
    <p:sldId id="583" r:id="rId24"/>
    <p:sldId id="478" r:id="rId25"/>
    <p:sldId id="391" r:id="rId26"/>
    <p:sldId id="559" r:id="rId27"/>
    <p:sldId id="494" r:id="rId28"/>
    <p:sldId id="394" r:id="rId29"/>
    <p:sldId id="497" r:id="rId30"/>
    <p:sldId id="573" r:id="rId31"/>
    <p:sldId id="505" r:id="rId32"/>
    <p:sldId id="511" r:id="rId33"/>
    <p:sldId id="500" r:id="rId34"/>
    <p:sldId id="448" r:id="rId35"/>
    <p:sldId id="423" r:id="rId36"/>
    <p:sldId id="577" r:id="rId37"/>
    <p:sldId id="586" r:id="rId38"/>
    <p:sldId id="584" r:id="rId39"/>
    <p:sldId id="585" r:id="rId40"/>
    <p:sldId id="883" r:id="rId41"/>
    <p:sldId id="468" r:id="rId42"/>
    <p:sldId id="574" r:id="rId43"/>
    <p:sldId id="575" r:id="rId44"/>
    <p:sldId id="587" r:id="rId45"/>
    <p:sldId id="422" r:id="rId46"/>
    <p:sldId id="576" r:id="rId47"/>
    <p:sldId id="579" r:id="rId48"/>
    <p:sldId id="578" r:id="rId49"/>
    <p:sldId id="424" r:id="rId50"/>
    <p:sldId id="880" r:id="rId51"/>
    <p:sldId id="889" r:id="rId52"/>
    <p:sldId id="888" r:id="rId53"/>
    <p:sldId id="881" r:id="rId54"/>
    <p:sldId id="882" r:id="rId55"/>
    <p:sldId id="560" r:id="rId56"/>
    <p:sldId id="893" r:id="rId57"/>
    <p:sldId id="892" r:id="rId58"/>
    <p:sldId id="896" r:id="rId59"/>
    <p:sldId id="514" r:id="rId60"/>
    <p:sldId id="515" r:id="rId61"/>
    <p:sldId id="516" r:id="rId62"/>
    <p:sldId id="257" r:id="rId63"/>
    <p:sldId id="381" r:id="rId64"/>
    <p:sldId id="258" r:id="rId65"/>
    <p:sldId id="876" r:id="rId66"/>
    <p:sldId id="865" r:id="rId67"/>
    <p:sldId id="871" r:id="rId68"/>
    <p:sldId id="868" r:id="rId69"/>
    <p:sldId id="867" r:id="rId70"/>
    <p:sldId id="866" r:id="rId71"/>
    <p:sldId id="869" r:id="rId72"/>
    <p:sldId id="870" r:id="rId73"/>
    <p:sldId id="537" r:id="rId74"/>
    <p:sldId id="369" r:id="rId75"/>
    <p:sldId id="370" r:id="rId76"/>
    <p:sldId id="371" r:id="rId77"/>
    <p:sldId id="372" r:id="rId78"/>
    <p:sldId id="373" r:id="rId79"/>
    <p:sldId id="878" r:id="rId80"/>
    <p:sldId id="879" r:id="rId81"/>
    <p:sldId id="513" r:id="rId82"/>
    <p:sldId id="894" r:id="rId83"/>
    <p:sldId id="897" r:id="rId84"/>
    <p:sldId id="884" r:id="rId85"/>
    <p:sldId id="885" r:id="rId8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t, Leslie A -FS" initials="BLA-" lastIdx="1" clrIdx="0">
    <p:extLst>
      <p:ext uri="{19B8F6BF-5375-455C-9EA6-DF929625EA0E}">
        <p15:presenceInfo xmlns:p15="http://schemas.microsoft.com/office/powerpoint/2012/main" userId="S::leslie.brandt@usda.gov::7371d78d-5d97-41eb-8a12-2d328f10a32c" providerId="AD"/>
      </p:ext>
    </p:extLst>
  </p:cmAuthor>
  <p:cmAuthor id="2" name="Annamarie Rutledge" initials="AR" lastIdx="4" clrIdx="1">
    <p:extLst>
      <p:ext uri="{19B8F6BF-5375-455C-9EA6-DF929625EA0E}">
        <p15:presenceInfo xmlns:p15="http://schemas.microsoft.com/office/powerpoint/2012/main" userId="Annamarie Rutledg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644"/>
    <a:srgbClr val="669E40"/>
    <a:srgbClr val="81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265" autoAdjust="0"/>
    <p:restoredTop sz="73288" autoAdjust="0"/>
  </p:normalViewPr>
  <p:slideViewPr>
    <p:cSldViewPr>
      <p:cViewPr varScale="1">
        <p:scale>
          <a:sx n="84" d="100"/>
          <a:sy n="84" d="100"/>
        </p:scale>
        <p:origin x="1992" y="84"/>
      </p:cViewPr>
      <p:guideLst>
        <p:guide orient="horz" pos="2160"/>
        <p:guide pos="2880"/>
      </p:guideLst>
    </p:cSldViewPr>
  </p:slideViewPr>
  <p:outlineViewPr>
    <p:cViewPr>
      <p:scale>
        <a:sx n="33" d="100"/>
        <a:sy n="33" d="100"/>
      </p:scale>
      <p:origin x="0" y="3060"/>
    </p:cViewPr>
  </p:outlineViewPr>
  <p:notesTextViewPr>
    <p:cViewPr>
      <p:scale>
        <a:sx n="1" d="1"/>
        <a:sy n="1" d="1"/>
      </p:scale>
      <p:origin x="0" y="0"/>
    </p:cViewPr>
  </p:notesTextViewPr>
  <p:sorterViewPr>
    <p:cViewPr>
      <p:scale>
        <a:sx n="100" d="100"/>
        <a:sy n="100" d="100"/>
      </p:scale>
      <p:origin x="0" y="5172"/>
    </p:cViewPr>
  </p:sorterViewPr>
  <p:notesViewPr>
    <p:cSldViewPr>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Sheet1!$J$14</c:f>
              <c:strCache>
                <c:ptCount val="1"/>
                <c:pt idx="0">
                  <c:v>Low emissions</c:v>
                </c:pt>
              </c:strCache>
            </c:strRef>
          </c:tx>
          <c:spPr>
            <a:solidFill>
              <a:schemeClr val="accent4"/>
            </a:solidFill>
            <a:ln>
              <a:noFill/>
            </a:ln>
            <a:effectLst/>
          </c:spPr>
          <c:invertIfNegative val="0"/>
          <c:cat>
            <c:numRef>
              <c:f>Sheet1!$I$15:$I$19</c:f>
              <c:numCache>
                <c:formatCode>General</c:formatCode>
                <c:ptCount val="5"/>
              </c:numCache>
            </c:numRef>
          </c:cat>
          <c:val>
            <c:numRef>
              <c:f>Sheet1!$J$15:$J$19</c:f>
              <c:numCache>
                <c:formatCode>General</c:formatCode>
                <c:ptCount val="5"/>
                <c:pt idx="0">
                  <c:v>43</c:v>
                </c:pt>
                <c:pt idx="1">
                  <c:v>96</c:v>
                </c:pt>
                <c:pt idx="2">
                  <c:v>37</c:v>
                </c:pt>
                <c:pt idx="3">
                  <c:v>9</c:v>
                </c:pt>
                <c:pt idx="4">
                  <c:v>2</c:v>
                </c:pt>
              </c:numCache>
            </c:numRef>
          </c:val>
          <c:extLst>
            <c:ext xmlns:c16="http://schemas.microsoft.com/office/drawing/2014/chart" uri="{C3380CC4-5D6E-409C-BE32-E72D297353CC}">
              <c16:uniqueId val="{00000000-E70A-4FB5-B16A-9C2940E4E665}"/>
            </c:ext>
          </c:extLst>
        </c:ser>
        <c:ser>
          <c:idx val="1"/>
          <c:order val="1"/>
          <c:tx>
            <c:strRef>
              <c:f>Sheet1!$K$14</c:f>
              <c:strCache>
                <c:ptCount val="1"/>
                <c:pt idx="0">
                  <c:v>High emissions</c:v>
                </c:pt>
              </c:strCache>
            </c:strRef>
          </c:tx>
          <c:spPr>
            <a:solidFill>
              <a:schemeClr val="accent2"/>
            </a:solidFill>
            <a:ln>
              <a:noFill/>
            </a:ln>
            <a:effectLst/>
          </c:spPr>
          <c:invertIfNegative val="0"/>
          <c:cat>
            <c:numRef>
              <c:f>Sheet1!$I$15:$I$19</c:f>
              <c:numCache>
                <c:formatCode>General</c:formatCode>
                <c:ptCount val="5"/>
              </c:numCache>
            </c:numRef>
          </c:cat>
          <c:val>
            <c:numRef>
              <c:f>Sheet1!$K$15:$K$19</c:f>
              <c:numCache>
                <c:formatCode>General</c:formatCode>
                <c:ptCount val="5"/>
                <c:pt idx="0">
                  <c:v>26</c:v>
                </c:pt>
                <c:pt idx="1">
                  <c:v>39</c:v>
                </c:pt>
                <c:pt idx="2">
                  <c:v>38</c:v>
                </c:pt>
                <c:pt idx="3">
                  <c:v>66</c:v>
                </c:pt>
                <c:pt idx="4">
                  <c:v>18</c:v>
                </c:pt>
              </c:numCache>
            </c:numRef>
          </c:val>
          <c:extLst>
            <c:ext xmlns:c16="http://schemas.microsoft.com/office/drawing/2014/chart" uri="{C3380CC4-5D6E-409C-BE32-E72D297353CC}">
              <c16:uniqueId val="{00000001-E70A-4FB5-B16A-9C2940E4E665}"/>
            </c:ext>
          </c:extLst>
        </c:ser>
        <c:dLbls>
          <c:showLegendKey val="0"/>
          <c:showVal val="0"/>
          <c:showCatName val="0"/>
          <c:showSerName val="0"/>
          <c:showPercent val="0"/>
          <c:showBubbleSize val="0"/>
        </c:dLbls>
        <c:gapWidth val="219"/>
        <c:overlap val="-27"/>
        <c:axId val="179829199"/>
        <c:axId val="1152568927"/>
      </c:barChart>
      <c:catAx>
        <c:axId val="179829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2568927"/>
        <c:crosses val="autoZero"/>
        <c:auto val="1"/>
        <c:lblAlgn val="ctr"/>
        <c:lblOffset val="100"/>
        <c:noMultiLvlLbl val="0"/>
      </c:catAx>
      <c:valAx>
        <c:axId val="1152568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9829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Sheet1!$K$1</c:f>
              <c:strCache>
                <c:ptCount val="1"/>
                <c:pt idx="0">
                  <c:v>Low emissions</c:v>
                </c:pt>
              </c:strCache>
            </c:strRef>
          </c:tx>
          <c:spPr>
            <a:solidFill>
              <a:schemeClr val="accent4"/>
            </a:solidFill>
            <a:ln>
              <a:noFill/>
            </a:ln>
            <a:effectLst/>
          </c:spPr>
          <c:invertIfNegative val="0"/>
          <c:cat>
            <c:numRef>
              <c:f>Sheet1!$I$2:$I$6</c:f>
              <c:numCache>
                <c:formatCode>General</c:formatCode>
                <c:ptCount val="5"/>
              </c:numCache>
            </c:numRef>
          </c:cat>
          <c:val>
            <c:numRef>
              <c:f>Sheet1!$K$2:$K$6</c:f>
              <c:numCache>
                <c:formatCode>General</c:formatCode>
                <c:ptCount val="5"/>
                <c:pt idx="0">
                  <c:v>20240</c:v>
                </c:pt>
                <c:pt idx="1">
                  <c:v>97435</c:v>
                </c:pt>
                <c:pt idx="2">
                  <c:v>34151</c:v>
                </c:pt>
                <c:pt idx="3">
                  <c:v>132</c:v>
                </c:pt>
                <c:pt idx="4">
                  <c:v>45</c:v>
                </c:pt>
              </c:numCache>
            </c:numRef>
          </c:val>
          <c:extLst>
            <c:ext xmlns:c16="http://schemas.microsoft.com/office/drawing/2014/chart" uri="{C3380CC4-5D6E-409C-BE32-E72D297353CC}">
              <c16:uniqueId val="{00000000-7CAB-46D2-BA3B-747E1575B60F}"/>
            </c:ext>
          </c:extLst>
        </c:ser>
        <c:ser>
          <c:idx val="0"/>
          <c:order val="1"/>
          <c:tx>
            <c:strRef>
              <c:f>Sheet1!$J$1</c:f>
              <c:strCache>
                <c:ptCount val="1"/>
                <c:pt idx="0">
                  <c:v>High emissions</c:v>
                </c:pt>
              </c:strCache>
            </c:strRef>
          </c:tx>
          <c:spPr>
            <a:solidFill>
              <a:schemeClr val="accent2"/>
            </a:solidFill>
            <a:ln>
              <a:noFill/>
            </a:ln>
            <a:effectLst/>
          </c:spPr>
          <c:invertIfNegative val="0"/>
          <c:cat>
            <c:numRef>
              <c:f>Sheet1!$I$2:$I$6</c:f>
              <c:numCache>
                <c:formatCode>General</c:formatCode>
                <c:ptCount val="5"/>
              </c:numCache>
            </c:numRef>
          </c:cat>
          <c:val>
            <c:numRef>
              <c:f>Sheet1!$J$2:$J$6</c:f>
              <c:numCache>
                <c:formatCode>General</c:formatCode>
                <c:ptCount val="5"/>
                <c:pt idx="0">
                  <c:v>12683</c:v>
                </c:pt>
                <c:pt idx="1">
                  <c:v>54732</c:v>
                </c:pt>
                <c:pt idx="2">
                  <c:v>41139</c:v>
                </c:pt>
                <c:pt idx="3">
                  <c:v>42835</c:v>
                </c:pt>
                <c:pt idx="4">
                  <c:v>614</c:v>
                </c:pt>
              </c:numCache>
            </c:numRef>
          </c:val>
          <c:extLst>
            <c:ext xmlns:c16="http://schemas.microsoft.com/office/drawing/2014/chart" uri="{C3380CC4-5D6E-409C-BE32-E72D297353CC}">
              <c16:uniqueId val="{00000001-7CAB-46D2-BA3B-747E1575B60F}"/>
            </c:ext>
          </c:extLst>
        </c:ser>
        <c:dLbls>
          <c:showLegendKey val="0"/>
          <c:showVal val="0"/>
          <c:showCatName val="0"/>
          <c:showSerName val="0"/>
          <c:showPercent val="0"/>
          <c:showBubbleSize val="0"/>
        </c:dLbls>
        <c:gapWidth val="219"/>
        <c:overlap val="-27"/>
        <c:axId val="1672069055"/>
        <c:axId val="1152612607"/>
      </c:barChart>
      <c:catAx>
        <c:axId val="1672069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2612607"/>
        <c:crosses val="autoZero"/>
        <c:auto val="1"/>
        <c:lblAlgn val="ctr"/>
        <c:lblOffset val="100"/>
        <c:noMultiLvlLbl val="0"/>
      </c:catAx>
      <c:valAx>
        <c:axId val="1152612607"/>
        <c:scaling>
          <c:orientation val="minMax"/>
          <c:max val="1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72069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54FD5-BA63-4FE1-ABC6-905F898F9ED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AE8D046C-1967-4010-A7C6-CBAAC606B3E5}">
      <dgm:prSet phldrT="[Text]"/>
      <dgm:spPr/>
      <dgm:t>
        <a:bodyPr/>
        <a:lstStyle/>
        <a:p>
          <a:r>
            <a:rPr lang="en-US" b="1" dirty="0"/>
            <a:t>Organizational</a:t>
          </a:r>
        </a:p>
      </dgm:t>
    </dgm:pt>
    <dgm:pt modelId="{30EF16DD-0039-4583-8AC6-47EBC44FBC90}" type="parTrans" cxnId="{8313C2D2-CAD7-48BE-A299-FFBD556C5799}">
      <dgm:prSet/>
      <dgm:spPr/>
      <dgm:t>
        <a:bodyPr/>
        <a:lstStyle/>
        <a:p>
          <a:endParaRPr lang="en-US"/>
        </a:p>
      </dgm:t>
    </dgm:pt>
    <dgm:pt modelId="{2A38902E-E2B2-4DB0-960C-D2F187D7DC8D}" type="sibTrans" cxnId="{8313C2D2-CAD7-48BE-A299-FFBD556C5799}">
      <dgm:prSet/>
      <dgm:spPr/>
      <dgm:t>
        <a:bodyPr/>
        <a:lstStyle/>
        <a:p>
          <a:endParaRPr lang="en-US"/>
        </a:p>
      </dgm:t>
    </dgm:pt>
    <dgm:pt modelId="{2669C989-7BE0-4CF3-A5F0-150DA6341CF0}">
      <dgm:prSet phldrT="[Text]"/>
      <dgm:spPr/>
      <dgm:t>
        <a:bodyPr/>
        <a:lstStyle/>
        <a:p>
          <a:r>
            <a:rPr lang="en-US" dirty="0"/>
            <a:t>Plans, policies</a:t>
          </a:r>
        </a:p>
      </dgm:t>
    </dgm:pt>
    <dgm:pt modelId="{CC9C3B32-033E-4792-AA2E-E5E48EB6AE57}" type="parTrans" cxnId="{C2838361-DD8C-4C03-A7D0-BFD3F65C8FF4}">
      <dgm:prSet/>
      <dgm:spPr/>
      <dgm:t>
        <a:bodyPr/>
        <a:lstStyle/>
        <a:p>
          <a:endParaRPr lang="en-US"/>
        </a:p>
      </dgm:t>
    </dgm:pt>
    <dgm:pt modelId="{49F951B4-23C7-4D75-A142-A1A1D248AB3C}" type="sibTrans" cxnId="{C2838361-DD8C-4C03-A7D0-BFD3F65C8FF4}">
      <dgm:prSet/>
      <dgm:spPr/>
      <dgm:t>
        <a:bodyPr/>
        <a:lstStyle/>
        <a:p>
          <a:endParaRPr lang="en-US"/>
        </a:p>
      </dgm:t>
    </dgm:pt>
    <dgm:pt modelId="{55110659-4CC2-479A-97D8-1DBF718C45DD}">
      <dgm:prSet phldrT="[Text]"/>
      <dgm:spPr/>
      <dgm:t>
        <a:bodyPr/>
        <a:lstStyle/>
        <a:p>
          <a:r>
            <a:rPr lang="en-US" dirty="0"/>
            <a:t>Trained, sufficient staffing</a:t>
          </a:r>
        </a:p>
      </dgm:t>
    </dgm:pt>
    <dgm:pt modelId="{1D9B2A7A-F10F-42DA-8356-8977055363DA}" type="parTrans" cxnId="{68E2ADCE-69B3-47F9-A117-F3BB60EDCA8E}">
      <dgm:prSet/>
      <dgm:spPr/>
      <dgm:t>
        <a:bodyPr/>
        <a:lstStyle/>
        <a:p>
          <a:endParaRPr lang="en-US"/>
        </a:p>
      </dgm:t>
    </dgm:pt>
    <dgm:pt modelId="{599AE6C9-5746-4850-97CD-A5B0702C7DA3}" type="sibTrans" cxnId="{68E2ADCE-69B3-47F9-A117-F3BB60EDCA8E}">
      <dgm:prSet/>
      <dgm:spPr/>
      <dgm:t>
        <a:bodyPr/>
        <a:lstStyle/>
        <a:p>
          <a:endParaRPr lang="en-US"/>
        </a:p>
      </dgm:t>
    </dgm:pt>
    <dgm:pt modelId="{2260C92C-2226-45D4-995D-3D175499D926}">
      <dgm:prSet phldrT="[Text]"/>
      <dgm:spPr/>
      <dgm:t>
        <a:bodyPr/>
        <a:lstStyle/>
        <a:p>
          <a:r>
            <a:rPr lang="en-US" b="1" dirty="0"/>
            <a:t>Economic</a:t>
          </a:r>
        </a:p>
      </dgm:t>
    </dgm:pt>
    <dgm:pt modelId="{26ADFBDD-AC9A-4D8A-B13F-AD664FE10A79}" type="parTrans" cxnId="{784BC03F-086C-4151-B7B4-A3AB150EFE82}">
      <dgm:prSet/>
      <dgm:spPr/>
      <dgm:t>
        <a:bodyPr/>
        <a:lstStyle/>
        <a:p>
          <a:endParaRPr lang="en-US"/>
        </a:p>
      </dgm:t>
    </dgm:pt>
    <dgm:pt modelId="{A08392A2-6198-4449-9897-AD715726C1C2}" type="sibTrans" cxnId="{784BC03F-086C-4151-B7B4-A3AB150EFE82}">
      <dgm:prSet/>
      <dgm:spPr/>
      <dgm:t>
        <a:bodyPr/>
        <a:lstStyle/>
        <a:p>
          <a:endParaRPr lang="en-US"/>
        </a:p>
      </dgm:t>
    </dgm:pt>
    <dgm:pt modelId="{992B2328-761C-4D3A-93E3-8CA52AA32725}">
      <dgm:prSet phldrT="[Text]"/>
      <dgm:spPr/>
      <dgm:t>
        <a:bodyPr/>
        <a:lstStyle/>
        <a:p>
          <a:r>
            <a:rPr lang="en-US" dirty="0"/>
            <a:t>Budgets</a:t>
          </a:r>
        </a:p>
      </dgm:t>
    </dgm:pt>
    <dgm:pt modelId="{4249E44D-59B6-4FD7-9475-F98C0289AEF4}" type="parTrans" cxnId="{8282860B-6113-49CF-B9AF-67B8888197D7}">
      <dgm:prSet/>
      <dgm:spPr/>
      <dgm:t>
        <a:bodyPr/>
        <a:lstStyle/>
        <a:p>
          <a:endParaRPr lang="en-US"/>
        </a:p>
      </dgm:t>
    </dgm:pt>
    <dgm:pt modelId="{99182F4C-269B-4703-98B0-3031E6EE0251}" type="sibTrans" cxnId="{8282860B-6113-49CF-B9AF-67B8888197D7}">
      <dgm:prSet/>
      <dgm:spPr/>
      <dgm:t>
        <a:bodyPr/>
        <a:lstStyle/>
        <a:p>
          <a:endParaRPr lang="en-US"/>
        </a:p>
      </dgm:t>
    </dgm:pt>
    <dgm:pt modelId="{7F5BBAA6-5665-4EE8-AE93-8F3C7B82070C}">
      <dgm:prSet phldrT="[Text]"/>
      <dgm:spPr/>
      <dgm:t>
        <a:bodyPr/>
        <a:lstStyle/>
        <a:p>
          <a:r>
            <a:rPr lang="en-US" dirty="0"/>
            <a:t>Ability to get grants</a:t>
          </a:r>
        </a:p>
      </dgm:t>
    </dgm:pt>
    <dgm:pt modelId="{FA4C8610-91E9-45CC-A088-01F9A0B72261}" type="parTrans" cxnId="{5E426AD6-8F61-4D94-93FD-077694D0C51F}">
      <dgm:prSet/>
      <dgm:spPr/>
      <dgm:t>
        <a:bodyPr/>
        <a:lstStyle/>
        <a:p>
          <a:endParaRPr lang="en-US"/>
        </a:p>
      </dgm:t>
    </dgm:pt>
    <dgm:pt modelId="{9D8D1EC2-7E28-4CAB-AD99-8E66C42DF80D}" type="sibTrans" cxnId="{5E426AD6-8F61-4D94-93FD-077694D0C51F}">
      <dgm:prSet/>
      <dgm:spPr/>
      <dgm:t>
        <a:bodyPr/>
        <a:lstStyle/>
        <a:p>
          <a:endParaRPr lang="en-US"/>
        </a:p>
      </dgm:t>
    </dgm:pt>
    <dgm:pt modelId="{C51ED8D3-ECAF-4DD0-B4B4-1CC990320CC4}">
      <dgm:prSet phldrT="[Text]"/>
      <dgm:spPr/>
      <dgm:t>
        <a:bodyPr/>
        <a:lstStyle/>
        <a:p>
          <a:r>
            <a:rPr lang="en-US" b="1" dirty="0"/>
            <a:t>Social</a:t>
          </a:r>
        </a:p>
      </dgm:t>
    </dgm:pt>
    <dgm:pt modelId="{6EF69E34-0120-4344-A1FD-7A99A211D879}" type="parTrans" cxnId="{1C71380E-A871-4755-8E4A-00A131DA7241}">
      <dgm:prSet/>
      <dgm:spPr/>
      <dgm:t>
        <a:bodyPr/>
        <a:lstStyle/>
        <a:p>
          <a:endParaRPr lang="en-US"/>
        </a:p>
      </dgm:t>
    </dgm:pt>
    <dgm:pt modelId="{AABFA3DC-0BC8-4803-BDC8-72BB0F5068EC}" type="sibTrans" cxnId="{1C71380E-A871-4755-8E4A-00A131DA7241}">
      <dgm:prSet/>
      <dgm:spPr/>
      <dgm:t>
        <a:bodyPr/>
        <a:lstStyle/>
        <a:p>
          <a:endParaRPr lang="en-US"/>
        </a:p>
      </dgm:t>
    </dgm:pt>
    <dgm:pt modelId="{D2AFF63C-A1F0-4BD1-84DC-CB773B55B6DD}">
      <dgm:prSet phldrT="[Text]"/>
      <dgm:spPr/>
      <dgm:t>
        <a:bodyPr/>
        <a:lstStyle/>
        <a:p>
          <a:r>
            <a:rPr lang="en-US" dirty="0"/>
            <a:t>Community support</a:t>
          </a:r>
        </a:p>
      </dgm:t>
    </dgm:pt>
    <dgm:pt modelId="{2E08430F-ABE0-45AB-8872-67A7D3E960D0}" type="parTrans" cxnId="{87508EBC-BAE2-46D1-84E7-2F4016A2F31C}">
      <dgm:prSet/>
      <dgm:spPr/>
      <dgm:t>
        <a:bodyPr/>
        <a:lstStyle/>
        <a:p>
          <a:endParaRPr lang="en-US"/>
        </a:p>
      </dgm:t>
    </dgm:pt>
    <dgm:pt modelId="{D7D63A0F-F230-41AD-A21B-09D669A98C6B}" type="sibTrans" cxnId="{87508EBC-BAE2-46D1-84E7-2F4016A2F31C}">
      <dgm:prSet/>
      <dgm:spPr/>
      <dgm:t>
        <a:bodyPr/>
        <a:lstStyle/>
        <a:p>
          <a:endParaRPr lang="en-US"/>
        </a:p>
      </dgm:t>
    </dgm:pt>
    <dgm:pt modelId="{90A3077A-7925-48D5-AD19-45D12C320731}">
      <dgm:prSet phldrT="[Text]"/>
      <dgm:spPr/>
      <dgm:t>
        <a:bodyPr/>
        <a:lstStyle/>
        <a:p>
          <a:r>
            <a:rPr lang="en-US" dirty="0"/>
            <a:t>Volunteer base</a:t>
          </a:r>
        </a:p>
      </dgm:t>
    </dgm:pt>
    <dgm:pt modelId="{DCC170EE-BC9F-49D4-9D9C-620A136988C7}" type="parTrans" cxnId="{E393490B-EDD8-4FC0-99E1-A839BCCA1B66}">
      <dgm:prSet/>
      <dgm:spPr/>
      <dgm:t>
        <a:bodyPr/>
        <a:lstStyle/>
        <a:p>
          <a:endParaRPr lang="en-US"/>
        </a:p>
      </dgm:t>
    </dgm:pt>
    <dgm:pt modelId="{DAA3CCBE-F799-41AF-88B0-B53C1E655F09}" type="sibTrans" cxnId="{E393490B-EDD8-4FC0-99E1-A839BCCA1B66}">
      <dgm:prSet/>
      <dgm:spPr/>
      <dgm:t>
        <a:bodyPr/>
        <a:lstStyle/>
        <a:p>
          <a:endParaRPr lang="en-US"/>
        </a:p>
      </dgm:t>
    </dgm:pt>
    <dgm:pt modelId="{47A126BF-BFBE-4BF1-9AF0-AB96AFF0EA84}" type="pres">
      <dgm:prSet presAssocID="{13F54FD5-BA63-4FE1-ABC6-905F898F9ED7}" presName="Name0" presStyleCnt="0">
        <dgm:presLayoutVars>
          <dgm:dir/>
          <dgm:animLvl val="lvl"/>
          <dgm:resizeHandles val="exact"/>
        </dgm:presLayoutVars>
      </dgm:prSet>
      <dgm:spPr/>
    </dgm:pt>
    <dgm:pt modelId="{354849CD-8214-4AE9-A322-6D8703FEA03F}" type="pres">
      <dgm:prSet presAssocID="{AE8D046C-1967-4010-A7C6-CBAAC606B3E5}" presName="composite" presStyleCnt="0"/>
      <dgm:spPr/>
    </dgm:pt>
    <dgm:pt modelId="{3E93C87F-2245-4795-96C3-A27AF68F4A2B}" type="pres">
      <dgm:prSet presAssocID="{AE8D046C-1967-4010-A7C6-CBAAC606B3E5}" presName="parTx" presStyleLbl="alignNode1" presStyleIdx="0" presStyleCnt="3">
        <dgm:presLayoutVars>
          <dgm:chMax val="0"/>
          <dgm:chPref val="0"/>
          <dgm:bulletEnabled val="1"/>
        </dgm:presLayoutVars>
      </dgm:prSet>
      <dgm:spPr/>
    </dgm:pt>
    <dgm:pt modelId="{942C9345-2985-4737-BC80-5540B04B5FB7}" type="pres">
      <dgm:prSet presAssocID="{AE8D046C-1967-4010-A7C6-CBAAC606B3E5}" presName="desTx" presStyleLbl="alignAccFollowNode1" presStyleIdx="0" presStyleCnt="3">
        <dgm:presLayoutVars>
          <dgm:bulletEnabled val="1"/>
        </dgm:presLayoutVars>
      </dgm:prSet>
      <dgm:spPr/>
    </dgm:pt>
    <dgm:pt modelId="{C719DA36-1CA0-4426-9895-9C86FF2B76E7}" type="pres">
      <dgm:prSet presAssocID="{2A38902E-E2B2-4DB0-960C-D2F187D7DC8D}" presName="space" presStyleCnt="0"/>
      <dgm:spPr/>
    </dgm:pt>
    <dgm:pt modelId="{DDEB72B4-3803-40CB-B51A-48E690C980D8}" type="pres">
      <dgm:prSet presAssocID="{2260C92C-2226-45D4-995D-3D175499D926}" presName="composite" presStyleCnt="0"/>
      <dgm:spPr/>
    </dgm:pt>
    <dgm:pt modelId="{4F99AE36-0280-407B-AD6C-B17D29EDCFEE}" type="pres">
      <dgm:prSet presAssocID="{2260C92C-2226-45D4-995D-3D175499D926}" presName="parTx" presStyleLbl="alignNode1" presStyleIdx="1" presStyleCnt="3">
        <dgm:presLayoutVars>
          <dgm:chMax val="0"/>
          <dgm:chPref val="0"/>
          <dgm:bulletEnabled val="1"/>
        </dgm:presLayoutVars>
      </dgm:prSet>
      <dgm:spPr/>
    </dgm:pt>
    <dgm:pt modelId="{AA55CEFE-3CC0-445C-AFE1-8F718CE88704}" type="pres">
      <dgm:prSet presAssocID="{2260C92C-2226-45D4-995D-3D175499D926}" presName="desTx" presStyleLbl="alignAccFollowNode1" presStyleIdx="1" presStyleCnt="3">
        <dgm:presLayoutVars>
          <dgm:bulletEnabled val="1"/>
        </dgm:presLayoutVars>
      </dgm:prSet>
      <dgm:spPr/>
    </dgm:pt>
    <dgm:pt modelId="{D4FA7521-80FA-41E4-A757-B11AEB200D26}" type="pres">
      <dgm:prSet presAssocID="{A08392A2-6198-4449-9897-AD715726C1C2}" presName="space" presStyleCnt="0"/>
      <dgm:spPr/>
    </dgm:pt>
    <dgm:pt modelId="{716B247C-E89A-4D84-983E-7E652EE77F1D}" type="pres">
      <dgm:prSet presAssocID="{C51ED8D3-ECAF-4DD0-B4B4-1CC990320CC4}" presName="composite" presStyleCnt="0"/>
      <dgm:spPr/>
    </dgm:pt>
    <dgm:pt modelId="{ED224567-A922-4A02-B7CA-62374FE8F9DC}" type="pres">
      <dgm:prSet presAssocID="{C51ED8D3-ECAF-4DD0-B4B4-1CC990320CC4}" presName="parTx" presStyleLbl="alignNode1" presStyleIdx="2" presStyleCnt="3">
        <dgm:presLayoutVars>
          <dgm:chMax val="0"/>
          <dgm:chPref val="0"/>
          <dgm:bulletEnabled val="1"/>
        </dgm:presLayoutVars>
      </dgm:prSet>
      <dgm:spPr/>
    </dgm:pt>
    <dgm:pt modelId="{ED6FF1B0-325F-4E18-8C76-AF5CA55CE9FD}" type="pres">
      <dgm:prSet presAssocID="{C51ED8D3-ECAF-4DD0-B4B4-1CC990320CC4}" presName="desTx" presStyleLbl="alignAccFollowNode1" presStyleIdx="2" presStyleCnt="3">
        <dgm:presLayoutVars>
          <dgm:bulletEnabled val="1"/>
        </dgm:presLayoutVars>
      </dgm:prSet>
      <dgm:spPr/>
    </dgm:pt>
  </dgm:ptLst>
  <dgm:cxnLst>
    <dgm:cxn modelId="{D3E03D0A-4E4C-40C2-9B69-5B4FB9DBE9FD}" type="presOf" srcId="{992B2328-761C-4D3A-93E3-8CA52AA32725}" destId="{AA55CEFE-3CC0-445C-AFE1-8F718CE88704}" srcOrd="0" destOrd="0" presId="urn:microsoft.com/office/officeart/2005/8/layout/hList1"/>
    <dgm:cxn modelId="{E393490B-EDD8-4FC0-99E1-A839BCCA1B66}" srcId="{C51ED8D3-ECAF-4DD0-B4B4-1CC990320CC4}" destId="{90A3077A-7925-48D5-AD19-45D12C320731}" srcOrd="1" destOrd="0" parTransId="{DCC170EE-BC9F-49D4-9D9C-620A136988C7}" sibTransId="{DAA3CCBE-F799-41AF-88B0-B53C1E655F09}"/>
    <dgm:cxn modelId="{8282860B-6113-49CF-B9AF-67B8888197D7}" srcId="{2260C92C-2226-45D4-995D-3D175499D926}" destId="{992B2328-761C-4D3A-93E3-8CA52AA32725}" srcOrd="0" destOrd="0" parTransId="{4249E44D-59B6-4FD7-9475-F98C0289AEF4}" sibTransId="{99182F4C-269B-4703-98B0-3031E6EE0251}"/>
    <dgm:cxn modelId="{1C71380E-A871-4755-8E4A-00A131DA7241}" srcId="{13F54FD5-BA63-4FE1-ABC6-905F898F9ED7}" destId="{C51ED8D3-ECAF-4DD0-B4B4-1CC990320CC4}" srcOrd="2" destOrd="0" parTransId="{6EF69E34-0120-4344-A1FD-7A99A211D879}" sibTransId="{AABFA3DC-0BC8-4803-BDC8-72BB0F5068EC}"/>
    <dgm:cxn modelId="{784BC03F-086C-4151-B7B4-A3AB150EFE82}" srcId="{13F54FD5-BA63-4FE1-ABC6-905F898F9ED7}" destId="{2260C92C-2226-45D4-995D-3D175499D926}" srcOrd="1" destOrd="0" parTransId="{26ADFBDD-AC9A-4D8A-B13F-AD664FE10A79}" sibTransId="{A08392A2-6198-4449-9897-AD715726C1C2}"/>
    <dgm:cxn modelId="{C2838361-DD8C-4C03-A7D0-BFD3F65C8FF4}" srcId="{AE8D046C-1967-4010-A7C6-CBAAC606B3E5}" destId="{2669C989-7BE0-4CF3-A5F0-150DA6341CF0}" srcOrd="0" destOrd="0" parTransId="{CC9C3B32-033E-4792-AA2E-E5E48EB6AE57}" sibTransId="{49F951B4-23C7-4D75-A142-A1A1D248AB3C}"/>
    <dgm:cxn modelId="{C8235642-1BCD-4812-9C74-0B0F1051F7B3}" type="presOf" srcId="{D2AFF63C-A1F0-4BD1-84DC-CB773B55B6DD}" destId="{ED6FF1B0-325F-4E18-8C76-AF5CA55CE9FD}" srcOrd="0" destOrd="0" presId="urn:microsoft.com/office/officeart/2005/8/layout/hList1"/>
    <dgm:cxn modelId="{3C791251-7653-4F34-B611-7F6B3B2BC7F4}" type="presOf" srcId="{2260C92C-2226-45D4-995D-3D175499D926}" destId="{4F99AE36-0280-407B-AD6C-B17D29EDCFEE}" srcOrd="0" destOrd="0" presId="urn:microsoft.com/office/officeart/2005/8/layout/hList1"/>
    <dgm:cxn modelId="{349FA656-5101-4021-A728-DC92F45350E7}" type="presOf" srcId="{55110659-4CC2-479A-97D8-1DBF718C45DD}" destId="{942C9345-2985-4737-BC80-5540B04B5FB7}" srcOrd="0" destOrd="1" presId="urn:microsoft.com/office/officeart/2005/8/layout/hList1"/>
    <dgm:cxn modelId="{F66EB17C-6CFB-4E52-9446-30E24CC2D778}" type="presOf" srcId="{90A3077A-7925-48D5-AD19-45D12C320731}" destId="{ED6FF1B0-325F-4E18-8C76-AF5CA55CE9FD}" srcOrd="0" destOrd="1" presId="urn:microsoft.com/office/officeart/2005/8/layout/hList1"/>
    <dgm:cxn modelId="{A4C10D84-8A4D-4B9D-98DF-508C9C309C7A}" type="presOf" srcId="{C51ED8D3-ECAF-4DD0-B4B4-1CC990320CC4}" destId="{ED224567-A922-4A02-B7CA-62374FE8F9DC}" srcOrd="0" destOrd="0" presId="urn:microsoft.com/office/officeart/2005/8/layout/hList1"/>
    <dgm:cxn modelId="{79455295-3B22-4D38-A95A-FF0E3CA8624C}" type="presOf" srcId="{AE8D046C-1967-4010-A7C6-CBAAC606B3E5}" destId="{3E93C87F-2245-4795-96C3-A27AF68F4A2B}" srcOrd="0" destOrd="0" presId="urn:microsoft.com/office/officeart/2005/8/layout/hList1"/>
    <dgm:cxn modelId="{29E5FEBA-F65E-4ACC-BADF-38E09C76E44F}" type="presOf" srcId="{13F54FD5-BA63-4FE1-ABC6-905F898F9ED7}" destId="{47A126BF-BFBE-4BF1-9AF0-AB96AFF0EA84}" srcOrd="0" destOrd="0" presId="urn:microsoft.com/office/officeart/2005/8/layout/hList1"/>
    <dgm:cxn modelId="{87508EBC-BAE2-46D1-84E7-2F4016A2F31C}" srcId="{C51ED8D3-ECAF-4DD0-B4B4-1CC990320CC4}" destId="{D2AFF63C-A1F0-4BD1-84DC-CB773B55B6DD}" srcOrd="0" destOrd="0" parTransId="{2E08430F-ABE0-45AB-8872-67A7D3E960D0}" sibTransId="{D7D63A0F-F230-41AD-A21B-09D669A98C6B}"/>
    <dgm:cxn modelId="{68E2ADCE-69B3-47F9-A117-F3BB60EDCA8E}" srcId="{AE8D046C-1967-4010-A7C6-CBAAC606B3E5}" destId="{55110659-4CC2-479A-97D8-1DBF718C45DD}" srcOrd="1" destOrd="0" parTransId="{1D9B2A7A-F10F-42DA-8356-8977055363DA}" sibTransId="{599AE6C9-5746-4850-97CD-A5B0702C7DA3}"/>
    <dgm:cxn modelId="{8313C2D2-CAD7-48BE-A299-FFBD556C5799}" srcId="{13F54FD5-BA63-4FE1-ABC6-905F898F9ED7}" destId="{AE8D046C-1967-4010-A7C6-CBAAC606B3E5}" srcOrd="0" destOrd="0" parTransId="{30EF16DD-0039-4583-8AC6-47EBC44FBC90}" sibTransId="{2A38902E-E2B2-4DB0-960C-D2F187D7DC8D}"/>
    <dgm:cxn modelId="{5E426AD6-8F61-4D94-93FD-077694D0C51F}" srcId="{2260C92C-2226-45D4-995D-3D175499D926}" destId="{7F5BBAA6-5665-4EE8-AE93-8F3C7B82070C}" srcOrd="1" destOrd="0" parTransId="{FA4C8610-91E9-45CC-A088-01F9A0B72261}" sibTransId="{9D8D1EC2-7E28-4CAB-AD99-8E66C42DF80D}"/>
    <dgm:cxn modelId="{02C8D1E0-FEE8-4B0A-89C6-2AD154A6D11D}" type="presOf" srcId="{2669C989-7BE0-4CF3-A5F0-150DA6341CF0}" destId="{942C9345-2985-4737-BC80-5540B04B5FB7}" srcOrd="0" destOrd="0" presId="urn:microsoft.com/office/officeart/2005/8/layout/hList1"/>
    <dgm:cxn modelId="{515113ED-47F3-4E0F-81E4-CC9D16CBABFE}" type="presOf" srcId="{7F5BBAA6-5665-4EE8-AE93-8F3C7B82070C}" destId="{AA55CEFE-3CC0-445C-AFE1-8F718CE88704}" srcOrd="0" destOrd="1" presId="urn:microsoft.com/office/officeart/2005/8/layout/hList1"/>
    <dgm:cxn modelId="{8507A511-B69E-4D26-AA3E-15C5EA33794A}" type="presParOf" srcId="{47A126BF-BFBE-4BF1-9AF0-AB96AFF0EA84}" destId="{354849CD-8214-4AE9-A322-6D8703FEA03F}" srcOrd="0" destOrd="0" presId="urn:microsoft.com/office/officeart/2005/8/layout/hList1"/>
    <dgm:cxn modelId="{98A1FD17-A8AC-4721-B33B-9F0C662191AC}" type="presParOf" srcId="{354849CD-8214-4AE9-A322-6D8703FEA03F}" destId="{3E93C87F-2245-4795-96C3-A27AF68F4A2B}" srcOrd="0" destOrd="0" presId="urn:microsoft.com/office/officeart/2005/8/layout/hList1"/>
    <dgm:cxn modelId="{8E5815B8-2A34-427C-9C51-C81AAAB38615}" type="presParOf" srcId="{354849CD-8214-4AE9-A322-6D8703FEA03F}" destId="{942C9345-2985-4737-BC80-5540B04B5FB7}" srcOrd="1" destOrd="0" presId="urn:microsoft.com/office/officeart/2005/8/layout/hList1"/>
    <dgm:cxn modelId="{826EF6B7-C49D-4576-835E-08D0D623B3D2}" type="presParOf" srcId="{47A126BF-BFBE-4BF1-9AF0-AB96AFF0EA84}" destId="{C719DA36-1CA0-4426-9895-9C86FF2B76E7}" srcOrd="1" destOrd="0" presId="urn:microsoft.com/office/officeart/2005/8/layout/hList1"/>
    <dgm:cxn modelId="{82CFB452-8983-438F-BC10-D683435144AA}" type="presParOf" srcId="{47A126BF-BFBE-4BF1-9AF0-AB96AFF0EA84}" destId="{DDEB72B4-3803-40CB-B51A-48E690C980D8}" srcOrd="2" destOrd="0" presId="urn:microsoft.com/office/officeart/2005/8/layout/hList1"/>
    <dgm:cxn modelId="{320081B6-B0FE-4BF4-A074-CC3832DB46D8}" type="presParOf" srcId="{DDEB72B4-3803-40CB-B51A-48E690C980D8}" destId="{4F99AE36-0280-407B-AD6C-B17D29EDCFEE}" srcOrd="0" destOrd="0" presId="urn:microsoft.com/office/officeart/2005/8/layout/hList1"/>
    <dgm:cxn modelId="{60D714C2-40BF-44E2-8035-F4D09B3BE673}" type="presParOf" srcId="{DDEB72B4-3803-40CB-B51A-48E690C980D8}" destId="{AA55CEFE-3CC0-445C-AFE1-8F718CE88704}" srcOrd="1" destOrd="0" presId="urn:microsoft.com/office/officeart/2005/8/layout/hList1"/>
    <dgm:cxn modelId="{F1C1075E-F831-49FF-AB5C-A86ADF6DF987}" type="presParOf" srcId="{47A126BF-BFBE-4BF1-9AF0-AB96AFF0EA84}" destId="{D4FA7521-80FA-41E4-A757-B11AEB200D26}" srcOrd="3" destOrd="0" presId="urn:microsoft.com/office/officeart/2005/8/layout/hList1"/>
    <dgm:cxn modelId="{CF618730-9FD8-4098-A53C-97C0B6122923}" type="presParOf" srcId="{47A126BF-BFBE-4BF1-9AF0-AB96AFF0EA84}" destId="{716B247C-E89A-4D84-983E-7E652EE77F1D}" srcOrd="4" destOrd="0" presId="urn:microsoft.com/office/officeart/2005/8/layout/hList1"/>
    <dgm:cxn modelId="{6BC45CDA-321A-4D07-AA5E-0A2F1171851C}" type="presParOf" srcId="{716B247C-E89A-4D84-983E-7E652EE77F1D}" destId="{ED224567-A922-4A02-B7CA-62374FE8F9DC}" srcOrd="0" destOrd="0" presId="urn:microsoft.com/office/officeart/2005/8/layout/hList1"/>
    <dgm:cxn modelId="{E4BC5D59-2A10-4BB3-BA5F-D4E068FB0392}" type="presParOf" srcId="{716B247C-E89A-4D84-983E-7E652EE77F1D}" destId="{ED6FF1B0-325F-4E18-8C76-AF5CA55CE9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D31306-A53B-42B3-8C40-C91050CB9B6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0AF1829-B6BA-428A-BEF3-4CC965CBFA99}">
      <dgm:prSet/>
      <dgm:spPr/>
      <dgm:t>
        <a:bodyPr/>
        <a:lstStyle/>
        <a:p>
          <a:r>
            <a:rPr lang="en-US"/>
            <a:t>Urban/community foresters</a:t>
          </a:r>
        </a:p>
      </dgm:t>
    </dgm:pt>
    <dgm:pt modelId="{D58197B4-7F8A-41E3-85C9-1C4F3D8CA3A3}" type="parTrans" cxnId="{61468D70-5C0D-4912-B0C3-18343FBD25C1}">
      <dgm:prSet/>
      <dgm:spPr/>
      <dgm:t>
        <a:bodyPr/>
        <a:lstStyle/>
        <a:p>
          <a:endParaRPr lang="en-US"/>
        </a:p>
      </dgm:t>
    </dgm:pt>
    <dgm:pt modelId="{35D4674D-0E8A-4708-B722-21CD4C33F2B3}" type="sibTrans" cxnId="{61468D70-5C0D-4912-B0C3-18343FBD25C1}">
      <dgm:prSet/>
      <dgm:spPr/>
      <dgm:t>
        <a:bodyPr/>
        <a:lstStyle/>
        <a:p>
          <a:endParaRPr lang="en-US"/>
        </a:p>
      </dgm:t>
    </dgm:pt>
    <dgm:pt modelId="{2679F168-581A-4DD0-91D6-505181FA9B1F}">
      <dgm:prSet/>
      <dgm:spPr/>
      <dgm:t>
        <a:bodyPr/>
        <a:lstStyle/>
        <a:p>
          <a:r>
            <a:rPr lang="en-US"/>
            <a:t>Public health professionals</a:t>
          </a:r>
        </a:p>
      </dgm:t>
    </dgm:pt>
    <dgm:pt modelId="{77469238-D12D-4B90-A8F7-FA8E835069BA}" type="parTrans" cxnId="{E4AB53D2-1F84-48C3-A718-6E9FD21C8472}">
      <dgm:prSet/>
      <dgm:spPr/>
      <dgm:t>
        <a:bodyPr/>
        <a:lstStyle/>
        <a:p>
          <a:endParaRPr lang="en-US"/>
        </a:p>
      </dgm:t>
    </dgm:pt>
    <dgm:pt modelId="{4C8E7FAD-EF4D-43A8-B6A6-B90321B1E4F6}" type="sibTrans" cxnId="{E4AB53D2-1F84-48C3-A718-6E9FD21C8472}">
      <dgm:prSet/>
      <dgm:spPr/>
      <dgm:t>
        <a:bodyPr/>
        <a:lstStyle/>
        <a:p>
          <a:endParaRPr lang="en-US"/>
        </a:p>
      </dgm:t>
    </dgm:pt>
    <dgm:pt modelId="{A716826E-020A-4334-8F9B-3C6AF2399666}">
      <dgm:prSet/>
      <dgm:spPr/>
      <dgm:t>
        <a:bodyPr/>
        <a:lstStyle/>
        <a:p>
          <a:r>
            <a:rPr lang="en-US"/>
            <a:t>Climate/sustainability professionals </a:t>
          </a:r>
        </a:p>
      </dgm:t>
    </dgm:pt>
    <dgm:pt modelId="{609326B2-93A1-4548-BC65-4E29A546EFD5}" type="parTrans" cxnId="{5E7A76DB-FC2F-4324-A265-EA1F80E08E71}">
      <dgm:prSet/>
      <dgm:spPr/>
      <dgm:t>
        <a:bodyPr/>
        <a:lstStyle/>
        <a:p>
          <a:endParaRPr lang="en-US"/>
        </a:p>
      </dgm:t>
    </dgm:pt>
    <dgm:pt modelId="{4FBAFEE7-3DEC-408A-B5AC-3C6B7993F672}" type="sibTrans" cxnId="{5E7A76DB-FC2F-4324-A265-EA1F80E08E71}">
      <dgm:prSet/>
      <dgm:spPr/>
      <dgm:t>
        <a:bodyPr/>
        <a:lstStyle/>
        <a:p>
          <a:endParaRPr lang="en-US"/>
        </a:p>
      </dgm:t>
    </dgm:pt>
    <dgm:pt modelId="{9383BDD4-AABE-4610-84DA-F0B8D0605FC1}">
      <dgm:prSet/>
      <dgm:spPr/>
      <dgm:t>
        <a:bodyPr/>
        <a:lstStyle/>
        <a:p>
          <a:r>
            <a:rPr lang="en-US"/>
            <a:t>Planners</a:t>
          </a:r>
        </a:p>
      </dgm:t>
    </dgm:pt>
    <dgm:pt modelId="{355E9C40-8380-44E6-ACCA-CDF3151F36D6}" type="parTrans" cxnId="{FF1659EA-F87F-484D-AD60-CE0B1A2618EF}">
      <dgm:prSet/>
      <dgm:spPr/>
      <dgm:t>
        <a:bodyPr/>
        <a:lstStyle/>
        <a:p>
          <a:endParaRPr lang="en-US"/>
        </a:p>
      </dgm:t>
    </dgm:pt>
    <dgm:pt modelId="{929FEB31-BBB8-4B61-9019-C754D06CA0B9}" type="sibTrans" cxnId="{FF1659EA-F87F-484D-AD60-CE0B1A2618EF}">
      <dgm:prSet/>
      <dgm:spPr/>
      <dgm:t>
        <a:bodyPr/>
        <a:lstStyle/>
        <a:p>
          <a:endParaRPr lang="en-US"/>
        </a:p>
      </dgm:t>
    </dgm:pt>
    <dgm:pt modelId="{93CF1B07-98F8-4BBF-8573-2BC237D5BAFC}">
      <dgm:prSet/>
      <dgm:spPr/>
      <dgm:t>
        <a:bodyPr/>
        <a:lstStyle/>
        <a:p>
          <a:r>
            <a:rPr lang="en-US"/>
            <a:t>Landscape architects</a:t>
          </a:r>
        </a:p>
      </dgm:t>
    </dgm:pt>
    <dgm:pt modelId="{003DD71C-632E-40D4-946C-81ACD6943251}" type="parTrans" cxnId="{772F2480-831A-4D28-8C5D-4E0762C5B84A}">
      <dgm:prSet/>
      <dgm:spPr/>
      <dgm:t>
        <a:bodyPr/>
        <a:lstStyle/>
        <a:p>
          <a:endParaRPr lang="en-US"/>
        </a:p>
      </dgm:t>
    </dgm:pt>
    <dgm:pt modelId="{92156223-6740-4ED9-8D3E-722F38522A60}" type="sibTrans" cxnId="{772F2480-831A-4D28-8C5D-4E0762C5B84A}">
      <dgm:prSet/>
      <dgm:spPr/>
      <dgm:t>
        <a:bodyPr/>
        <a:lstStyle/>
        <a:p>
          <a:endParaRPr lang="en-US"/>
        </a:p>
      </dgm:t>
    </dgm:pt>
    <dgm:pt modelId="{733E680D-AA25-4107-B111-ECD61D739D6C}" type="pres">
      <dgm:prSet presAssocID="{37D31306-A53B-42B3-8C40-C91050CB9B6D}" presName="root" presStyleCnt="0">
        <dgm:presLayoutVars>
          <dgm:dir/>
          <dgm:resizeHandles val="exact"/>
        </dgm:presLayoutVars>
      </dgm:prSet>
      <dgm:spPr/>
    </dgm:pt>
    <dgm:pt modelId="{5D35F342-F041-4345-AE74-07522601C01A}" type="pres">
      <dgm:prSet presAssocID="{A0AF1829-B6BA-428A-BEF3-4CC965CBFA99}" presName="compNode" presStyleCnt="0"/>
      <dgm:spPr/>
    </dgm:pt>
    <dgm:pt modelId="{5236F9E8-1E2A-400B-BAF1-55B870D688F7}" type="pres">
      <dgm:prSet presAssocID="{A0AF1829-B6BA-428A-BEF3-4CC965CBFA99}" presName="bgRect" presStyleLbl="bgShp" presStyleIdx="0" presStyleCnt="5"/>
      <dgm:spPr/>
    </dgm:pt>
    <dgm:pt modelId="{9CCB0C31-BB51-4860-966D-B8CEA055D031}" type="pres">
      <dgm:prSet presAssocID="{A0AF1829-B6BA-428A-BEF3-4CC965CBFA99}"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orest scene"/>
        </a:ext>
      </dgm:extLst>
    </dgm:pt>
    <dgm:pt modelId="{AB3CF667-B67D-4E96-B620-E507648E7DC2}" type="pres">
      <dgm:prSet presAssocID="{A0AF1829-B6BA-428A-BEF3-4CC965CBFA99}" presName="spaceRect" presStyleCnt="0"/>
      <dgm:spPr/>
    </dgm:pt>
    <dgm:pt modelId="{286C0F3E-E7D0-4539-9D04-0222597B26F4}" type="pres">
      <dgm:prSet presAssocID="{A0AF1829-B6BA-428A-BEF3-4CC965CBFA99}" presName="parTx" presStyleLbl="revTx" presStyleIdx="0" presStyleCnt="5">
        <dgm:presLayoutVars>
          <dgm:chMax val="0"/>
          <dgm:chPref val="0"/>
        </dgm:presLayoutVars>
      </dgm:prSet>
      <dgm:spPr/>
    </dgm:pt>
    <dgm:pt modelId="{2FAA7CB1-17F5-4EE7-AA08-00464F4F732E}" type="pres">
      <dgm:prSet presAssocID="{35D4674D-0E8A-4708-B722-21CD4C33F2B3}" presName="sibTrans" presStyleCnt="0"/>
      <dgm:spPr/>
    </dgm:pt>
    <dgm:pt modelId="{49406957-35AA-4FD0-BD8C-08243D7B6F19}" type="pres">
      <dgm:prSet presAssocID="{2679F168-581A-4DD0-91D6-505181FA9B1F}" presName="compNode" presStyleCnt="0"/>
      <dgm:spPr/>
    </dgm:pt>
    <dgm:pt modelId="{1E541DDA-9351-4652-9219-326D972E1319}" type="pres">
      <dgm:prSet presAssocID="{2679F168-581A-4DD0-91D6-505181FA9B1F}" presName="bgRect" presStyleLbl="bgShp" presStyleIdx="1" presStyleCnt="5"/>
      <dgm:spPr/>
    </dgm:pt>
    <dgm:pt modelId="{D555D945-2EFB-4B18-BD22-517D4C00FDC4}" type="pres">
      <dgm:prSet presAssocID="{2679F168-581A-4DD0-91D6-505181FA9B1F}"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dical"/>
        </a:ext>
      </dgm:extLst>
    </dgm:pt>
    <dgm:pt modelId="{309061F6-8AFB-449C-A4E9-B7E95D19C8FF}" type="pres">
      <dgm:prSet presAssocID="{2679F168-581A-4DD0-91D6-505181FA9B1F}" presName="spaceRect" presStyleCnt="0"/>
      <dgm:spPr/>
    </dgm:pt>
    <dgm:pt modelId="{B06E8823-43A0-4F51-83C6-272BF45D7BC7}" type="pres">
      <dgm:prSet presAssocID="{2679F168-581A-4DD0-91D6-505181FA9B1F}" presName="parTx" presStyleLbl="revTx" presStyleIdx="1" presStyleCnt="5">
        <dgm:presLayoutVars>
          <dgm:chMax val="0"/>
          <dgm:chPref val="0"/>
        </dgm:presLayoutVars>
      </dgm:prSet>
      <dgm:spPr/>
    </dgm:pt>
    <dgm:pt modelId="{DAA2C728-485B-4409-9B43-31CB38A87A0F}" type="pres">
      <dgm:prSet presAssocID="{4C8E7FAD-EF4D-43A8-B6A6-B90321B1E4F6}" presName="sibTrans" presStyleCnt="0"/>
      <dgm:spPr/>
    </dgm:pt>
    <dgm:pt modelId="{FD0472F4-D389-4790-9BEC-6CA83F92312D}" type="pres">
      <dgm:prSet presAssocID="{A716826E-020A-4334-8F9B-3C6AF2399666}" presName="compNode" presStyleCnt="0"/>
      <dgm:spPr/>
    </dgm:pt>
    <dgm:pt modelId="{1CE70025-17FE-46D0-97F9-30FFA0C1DF5D}" type="pres">
      <dgm:prSet presAssocID="{A716826E-020A-4334-8F9B-3C6AF2399666}" presName="bgRect" presStyleLbl="bgShp" presStyleIdx="2" presStyleCnt="5"/>
      <dgm:spPr/>
    </dgm:pt>
    <dgm:pt modelId="{FF1EF84C-C0B7-48B9-BC05-B4D26B8DE8B7}" type="pres">
      <dgm:prSet presAssocID="{A716826E-020A-4334-8F9B-3C6AF2399666}"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ustainability"/>
        </a:ext>
      </dgm:extLst>
    </dgm:pt>
    <dgm:pt modelId="{643EAB08-7E08-410D-A287-488ED5EE7F49}" type="pres">
      <dgm:prSet presAssocID="{A716826E-020A-4334-8F9B-3C6AF2399666}" presName="spaceRect" presStyleCnt="0"/>
      <dgm:spPr/>
    </dgm:pt>
    <dgm:pt modelId="{D33971E7-89D3-4573-830B-44712E6830A9}" type="pres">
      <dgm:prSet presAssocID="{A716826E-020A-4334-8F9B-3C6AF2399666}" presName="parTx" presStyleLbl="revTx" presStyleIdx="2" presStyleCnt="5">
        <dgm:presLayoutVars>
          <dgm:chMax val="0"/>
          <dgm:chPref val="0"/>
        </dgm:presLayoutVars>
      </dgm:prSet>
      <dgm:spPr/>
    </dgm:pt>
    <dgm:pt modelId="{17D30AE5-5F5D-4F21-96B8-C8E145949FF2}" type="pres">
      <dgm:prSet presAssocID="{4FBAFEE7-3DEC-408A-B5AC-3C6B7993F672}" presName="sibTrans" presStyleCnt="0"/>
      <dgm:spPr/>
    </dgm:pt>
    <dgm:pt modelId="{04EC764A-219A-4FDD-93A3-071D0F68D2A3}" type="pres">
      <dgm:prSet presAssocID="{9383BDD4-AABE-4610-84DA-F0B8D0605FC1}" presName="compNode" presStyleCnt="0"/>
      <dgm:spPr/>
    </dgm:pt>
    <dgm:pt modelId="{64E1D24F-8E02-4B4E-8064-93F05F623B6F}" type="pres">
      <dgm:prSet presAssocID="{9383BDD4-AABE-4610-84DA-F0B8D0605FC1}" presName="bgRect" presStyleLbl="bgShp" presStyleIdx="3" presStyleCnt="5"/>
      <dgm:spPr/>
    </dgm:pt>
    <dgm:pt modelId="{EB810C4D-9F1E-447E-B36A-A8633ED36EF8}" type="pres">
      <dgm:prSet presAssocID="{9383BDD4-AABE-4610-84DA-F0B8D0605FC1}"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cklist RTL"/>
        </a:ext>
      </dgm:extLst>
    </dgm:pt>
    <dgm:pt modelId="{10C386C6-ED03-4487-86AB-CDA8EAB5C7BF}" type="pres">
      <dgm:prSet presAssocID="{9383BDD4-AABE-4610-84DA-F0B8D0605FC1}" presName="spaceRect" presStyleCnt="0"/>
      <dgm:spPr/>
    </dgm:pt>
    <dgm:pt modelId="{52F73D01-C792-4630-BF6A-B840EAF15DD9}" type="pres">
      <dgm:prSet presAssocID="{9383BDD4-AABE-4610-84DA-F0B8D0605FC1}" presName="parTx" presStyleLbl="revTx" presStyleIdx="3" presStyleCnt="5">
        <dgm:presLayoutVars>
          <dgm:chMax val="0"/>
          <dgm:chPref val="0"/>
        </dgm:presLayoutVars>
      </dgm:prSet>
      <dgm:spPr/>
    </dgm:pt>
    <dgm:pt modelId="{D5AE91BD-A0E3-4395-9359-8B8BAD5FEA70}" type="pres">
      <dgm:prSet presAssocID="{929FEB31-BBB8-4B61-9019-C754D06CA0B9}" presName="sibTrans" presStyleCnt="0"/>
      <dgm:spPr/>
    </dgm:pt>
    <dgm:pt modelId="{B5FB467A-605D-486C-A17E-BF187F23AEFB}" type="pres">
      <dgm:prSet presAssocID="{93CF1B07-98F8-4BBF-8573-2BC237D5BAFC}" presName="compNode" presStyleCnt="0"/>
      <dgm:spPr/>
    </dgm:pt>
    <dgm:pt modelId="{23CF6F02-A4BC-4476-83AB-43F53D87E796}" type="pres">
      <dgm:prSet presAssocID="{93CF1B07-98F8-4BBF-8573-2BC237D5BAFC}" presName="bgRect" presStyleLbl="bgShp" presStyleIdx="4" presStyleCnt="5"/>
      <dgm:spPr/>
    </dgm:pt>
    <dgm:pt modelId="{28856AD4-A28D-4DCC-8735-ECF143D9B083}" type="pres">
      <dgm:prSet presAssocID="{93CF1B07-98F8-4BBF-8573-2BC237D5BAFC}"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Park scene"/>
        </a:ext>
      </dgm:extLst>
    </dgm:pt>
    <dgm:pt modelId="{B650FA11-20A3-41B2-988B-607DEB1F6F31}" type="pres">
      <dgm:prSet presAssocID="{93CF1B07-98F8-4BBF-8573-2BC237D5BAFC}" presName="spaceRect" presStyleCnt="0"/>
      <dgm:spPr/>
    </dgm:pt>
    <dgm:pt modelId="{5F25C1DA-433E-4683-8D34-8544FB308038}" type="pres">
      <dgm:prSet presAssocID="{93CF1B07-98F8-4BBF-8573-2BC237D5BAFC}" presName="parTx" presStyleLbl="revTx" presStyleIdx="4" presStyleCnt="5">
        <dgm:presLayoutVars>
          <dgm:chMax val="0"/>
          <dgm:chPref val="0"/>
        </dgm:presLayoutVars>
      </dgm:prSet>
      <dgm:spPr/>
    </dgm:pt>
  </dgm:ptLst>
  <dgm:cxnLst>
    <dgm:cxn modelId="{DD87AA30-EB43-456B-9B91-57ABAC79D493}" type="presOf" srcId="{93CF1B07-98F8-4BBF-8573-2BC237D5BAFC}" destId="{5F25C1DA-433E-4683-8D34-8544FB308038}" srcOrd="0" destOrd="0" presId="urn:microsoft.com/office/officeart/2018/2/layout/IconVerticalSolidList"/>
    <dgm:cxn modelId="{5E69DB45-4A5F-422F-805C-823AD34369AE}" type="presOf" srcId="{9383BDD4-AABE-4610-84DA-F0B8D0605FC1}" destId="{52F73D01-C792-4630-BF6A-B840EAF15DD9}" srcOrd="0" destOrd="0" presId="urn:microsoft.com/office/officeart/2018/2/layout/IconVerticalSolidList"/>
    <dgm:cxn modelId="{61468D70-5C0D-4912-B0C3-18343FBD25C1}" srcId="{37D31306-A53B-42B3-8C40-C91050CB9B6D}" destId="{A0AF1829-B6BA-428A-BEF3-4CC965CBFA99}" srcOrd="0" destOrd="0" parTransId="{D58197B4-7F8A-41E3-85C9-1C4F3D8CA3A3}" sibTransId="{35D4674D-0E8A-4708-B722-21CD4C33F2B3}"/>
    <dgm:cxn modelId="{772F2480-831A-4D28-8C5D-4E0762C5B84A}" srcId="{37D31306-A53B-42B3-8C40-C91050CB9B6D}" destId="{93CF1B07-98F8-4BBF-8573-2BC237D5BAFC}" srcOrd="4" destOrd="0" parTransId="{003DD71C-632E-40D4-946C-81ACD6943251}" sibTransId="{92156223-6740-4ED9-8D3E-722F38522A60}"/>
    <dgm:cxn modelId="{12DC1B87-B273-445C-BB4A-EC3B22A0ED58}" type="presOf" srcId="{2679F168-581A-4DD0-91D6-505181FA9B1F}" destId="{B06E8823-43A0-4F51-83C6-272BF45D7BC7}" srcOrd="0" destOrd="0" presId="urn:microsoft.com/office/officeart/2018/2/layout/IconVerticalSolidList"/>
    <dgm:cxn modelId="{28F493B9-BD70-4E6F-AE72-79D070A7754A}" type="presOf" srcId="{37D31306-A53B-42B3-8C40-C91050CB9B6D}" destId="{733E680D-AA25-4107-B111-ECD61D739D6C}" srcOrd="0" destOrd="0" presId="urn:microsoft.com/office/officeart/2018/2/layout/IconVerticalSolidList"/>
    <dgm:cxn modelId="{960182CC-CF0A-41D3-BB63-78BA877AFCD7}" type="presOf" srcId="{A0AF1829-B6BA-428A-BEF3-4CC965CBFA99}" destId="{286C0F3E-E7D0-4539-9D04-0222597B26F4}" srcOrd="0" destOrd="0" presId="urn:microsoft.com/office/officeart/2018/2/layout/IconVerticalSolidList"/>
    <dgm:cxn modelId="{E4AB53D2-1F84-48C3-A718-6E9FD21C8472}" srcId="{37D31306-A53B-42B3-8C40-C91050CB9B6D}" destId="{2679F168-581A-4DD0-91D6-505181FA9B1F}" srcOrd="1" destOrd="0" parTransId="{77469238-D12D-4B90-A8F7-FA8E835069BA}" sibTransId="{4C8E7FAD-EF4D-43A8-B6A6-B90321B1E4F6}"/>
    <dgm:cxn modelId="{5E7A76DB-FC2F-4324-A265-EA1F80E08E71}" srcId="{37D31306-A53B-42B3-8C40-C91050CB9B6D}" destId="{A716826E-020A-4334-8F9B-3C6AF2399666}" srcOrd="2" destOrd="0" parTransId="{609326B2-93A1-4548-BC65-4E29A546EFD5}" sibTransId="{4FBAFEE7-3DEC-408A-B5AC-3C6B7993F672}"/>
    <dgm:cxn modelId="{A9BDC0DB-A1F8-4866-92C9-A9B23A68E9D2}" type="presOf" srcId="{A716826E-020A-4334-8F9B-3C6AF2399666}" destId="{D33971E7-89D3-4573-830B-44712E6830A9}" srcOrd="0" destOrd="0" presId="urn:microsoft.com/office/officeart/2018/2/layout/IconVerticalSolidList"/>
    <dgm:cxn modelId="{FF1659EA-F87F-484D-AD60-CE0B1A2618EF}" srcId="{37D31306-A53B-42B3-8C40-C91050CB9B6D}" destId="{9383BDD4-AABE-4610-84DA-F0B8D0605FC1}" srcOrd="3" destOrd="0" parTransId="{355E9C40-8380-44E6-ACCA-CDF3151F36D6}" sibTransId="{929FEB31-BBB8-4B61-9019-C754D06CA0B9}"/>
    <dgm:cxn modelId="{77C46D0B-0760-4E6E-B2BF-93426561A0DB}" type="presParOf" srcId="{733E680D-AA25-4107-B111-ECD61D739D6C}" destId="{5D35F342-F041-4345-AE74-07522601C01A}" srcOrd="0" destOrd="0" presId="urn:microsoft.com/office/officeart/2018/2/layout/IconVerticalSolidList"/>
    <dgm:cxn modelId="{F77EBB1E-81F4-4AAD-BDB5-BD6D05196EFC}" type="presParOf" srcId="{5D35F342-F041-4345-AE74-07522601C01A}" destId="{5236F9E8-1E2A-400B-BAF1-55B870D688F7}" srcOrd="0" destOrd="0" presId="urn:microsoft.com/office/officeart/2018/2/layout/IconVerticalSolidList"/>
    <dgm:cxn modelId="{5259A515-C34E-477E-9FE6-4EA29A8F2342}" type="presParOf" srcId="{5D35F342-F041-4345-AE74-07522601C01A}" destId="{9CCB0C31-BB51-4860-966D-B8CEA055D031}" srcOrd="1" destOrd="0" presId="urn:microsoft.com/office/officeart/2018/2/layout/IconVerticalSolidList"/>
    <dgm:cxn modelId="{92DA00B2-FFFA-446E-BC6D-2568DCBD523B}" type="presParOf" srcId="{5D35F342-F041-4345-AE74-07522601C01A}" destId="{AB3CF667-B67D-4E96-B620-E507648E7DC2}" srcOrd="2" destOrd="0" presId="urn:microsoft.com/office/officeart/2018/2/layout/IconVerticalSolidList"/>
    <dgm:cxn modelId="{25CFBEA7-C6DF-484A-BAAF-E06AD145B461}" type="presParOf" srcId="{5D35F342-F041-4345-AE74-07522601C01A}" destId="{286C0F3E-E7D0-4539-9D04-0222597B26F4}" srcOrd="3" destOrd="0" presId="urn:microsoft.com/office/officeart/2018/2/layout/IconVerticalSolidList"/>
    <dgm:cxn modelId="{F5B51C25-FE1D-4258-8F87-8FB11D87DFE4}" type="presParOf" srcId="{733E680D-AA25-4107-B111-ECD61D739D6C}" destId="{2FAA7CB1-17F5-4EE7-AA08-00464F4F732E}" srcOrd="1" destOrd="0" presId="urn:microsoft.com/office/officeart/2018/2/layout/IconVerticalSolidList"/>
    <dgm:cxn modelId="{24A9FEEA-4F44-41A1-8C03-AEF605FE3DE7}" type="presParOf" srcId="{733E680D-AA25-4107-B111-ECD61D739D6C}" destId="{49406957-35AA-4FD0-BD8C-08243D7B6F19}" srcOrd="2" destOrd="0" presId="urn:microsoft.com/office/officeart/2018/2/layout/IconVerticalSolidList"/>
    <dgm:cxn modelId="{6314CA54-93E8-48FA-B768-789F1FEABF59}" type="presParOf" srcId="{49406957-35AA-4FD0-BD8C-08243D7B6F19}" destId="{1E541DDA-9351-4652-9219-326D972E1319}" srcOrd="0" destOrd="0" presId="urn:microsoft.com/office/officeart/2018/2/layout/IconVerticalSolidList"/>
    <dgm:cxn modelId="{4AB83CEE-A0AB-491F-A46D-11EA7F7714CD}" type="presParOf" srcId="{49406957-35AA-4FD0-BD8C-08243D7B6F19}" destId="{D555D945-2EFB-4B18-BD22-517D4C00FDC4}" srcOrd="1" destOrd="0" presId="urn:microsoft.com/office/officeart/2018/2/layout/IconVerticalSolidList"/>
    <dgm:cxn modelId="{45CA0202-A251-4EBF-B4DA-AAAEDAEC3F11}" type="presParOf" srcId="{49406957-35AA-4FD0-BD8C-08243D7B6F19}" destId="{309061F6-8AFB-449C-A4E9-B7E95D19C8FF}" srcOrd="2" destOrd="0" presId="urn:microsoft.com/office/officeart/2018/2/layout/IconVerticalSolidList"/>
    <dgm:cxn modelId="{E4922813-56F6-484C-BB12-18ACBB5B5718}" type="presParOf" srcId="{49406957-35AA-4FD0-BD8C-08243D7B6F19}" destId="{B06E8823-43A0-4F51-83C6-272BF45D7BC7}" srcOrd="3" destOrd="0" presId="urn:microsoft.com/office/officeart/2018/2/layout/IconVerticalSolidList"/>
    <dgm:cxn modelId="{DCEA5CC7-762F-4308-B62B-53064989BEE9}" type="presParOf" srcId="{733E680D-AA25-4107-B111-ECD61D739D6C}" destId="{DAA2C728-485B-4409-9B43-31CB38A87A0F}" srcOrd="3" destOrd="0" presId="urn:microsoft.com/office/officeart/2018/2/layout/IconVerticalSolidList"/>
    <dgm:cxn modelId="{D1E7FB8A-5920-4321-8360-7317CFE26EFD}" type="presParOf" srcId="{733E680D-AA25-4107-B111-ECD61D739D6C}" destId="{FD0472F4-D389-4790-9BEC-6CA83F92312D}" srcOrd="4" destOrd="0" presId="urn:microsoft.com/office/officeart/2018/2/layout/IconVerticalSolidList"/>
    <dgm:cxn modelId="{62332C2F-0B5C-4E0B-AB3B-4A65F6F5CC5A}" type="presParOf" srcId="{FD0472F4-D389-4790-9BEC-6CA83F92312D}" destId="{1CE70025-17FE-46D0-97F9-30FFA0C1DF5D}" srcOrd="0" destOrd="0" presId="urn:microsoft.com/office/officeart/2018/2/layout/IconVerticalSolidList"/>
    <dgm:cxn modelId="{A26A8373-4D09-4F6C-9C77-5A811B0A9A65}" type="presParOf" srcId="{FD0472F4-D389-4790-9BEC-6CA83F92312D}" destId="{FF1EF84C-C0B7-48B9-BC05-B4D26B8DE8B7}" srcOrd="1" destOrd="0" presId="urn:microsoft.com/office/officeart/2018/2/layout/IconVerticalSolidList"/>
    <dgm:cxn modelId="{2DF412C7-EE7A-470D-BBDD-17920A8DABF1}" type="presParOf" srcId="{FD0472F4-D389-4790-9BEC-6CA83F92312D}" destId="{643EAB08-7E08-410D-A287-488ED5EE7F49}" srcOrd="2" destOrd="0" presId="urn:microsoft.com/office/officeart/2018/2/layout/IconVerticalSolidList"/>
    <dgm:cxn modelId="{831B3CF9-EE2D-4B97-987B-27DF2779DF7F}" type="presParOf" srcId="{FD0472F4-D389-4790-9BEC-6CA83F92312D}" destId="{D33971E7-89D3-4573-830B-44712E6830A9}" srcOrd="3" destOrd="0" presId="urn:microsoft.com/office/officeart/2018/2/layout/IconVerticalSolidList"/>
    <dgm:cxn modelId="{6B77603F-75B1-4141-8AB1-68234E0E280C}" type="presParOf" srcId="{733E680D-AA25-4107-B111-ECD61D739D6C}" destId="{17D30AE5-5F5D-4F21-96B8-C8E145949FF2}" srcOrd="5" destOrd="0" presId="urn:microsoft.com/office/officeart/2018/2/layout/IconVerticalSolidList"/>
    <dgm:cxn modelId="{79E9195E-62DA-4ACC-BF69-EFE213223B80}" type="presParOf" srcId="{733E680D-AA25-4107-B111-ECD61D739D6C}" destId="{04EC764A-219A-4FDD-93A3-071D0F68D2A3}" srcOrd="6" destOrd="0" presId="urn:microsoft.com/office/officeart/2018/2/layout/IconVerticalSolidList"/>
    <dgm:cxn modelId="{7F9847AF-C051-497B-AD95-D63965FEB536}" type="presParOf" srcId="{04EC764A-219A-4FDD-93A3-071D0F68D2A3}" destId="{64E1D24F-8E02-4B4E-8064-93F05F623B6F}" srcOrd="0" destOrd="0" presId="urn:microsoft.com/office/officeart/2018/2/layout/IconVerticalSolidList"/>
    <dgm:cxn modelId="{60F41D25-C0CF-4664-BB88-09D0C5943094}" type="presParOf" srcId="{04EC764A-219A-4FDD-93A3-071D0F68D2A3}" destId="{EB810C4D-9F1E-447E-B36A-A8633ED36EF8}" srcOrd="1" destOrd="0" presId="urn:microsoft.com/office/officeart/2018/2/layout/IconVerticalSolidList"/>
    <dgm:cxn modelId="{FC61B283-D7D0-4DFC-B972-2A8E247BB136}" type="presParOf" srcId="{04EC764A-219A-4FDD-93A3-071D0F68D2A3}" destId="{10C386C6-ED03-4487-86AB-CDA8EAB5C7BF}" srcOrd="2" destOrd="0" presId="urn:microsoft.com/office/officeart/2018/2/layout/IconVerticalSolidList"/>
    <dgm:cxn modelId="{455328AF-BDE3-4ED6-A69B-B9F318B35A61}" type="presParOf" srcId="{04EC764A-219A-4FDD-93A3-071D0F68D2A3}" destId="{52F73D01-C792-4630-BF6A-B840EAF15DD9}" srcOrd="3" destOrd="0" presId="urn:microsoft.com/office/officeart/2018/2/layout/IconVerticalSolidList"/>
    <dgm:cxn modelId="{ACC5CFAE-ADA7-4D45-BB8E-6CE572F41CDD}" type="presParOf" srcId="{733E680D-AA25-4107-B111-ECD61D739D6C}" destId="{D5AE91BD-A0E3-4395-9359-8B8BAD5FEA70}" srcOrd="7" destOrd="0" presId="urn:microsoft.com/office/officeart/2018/2/layout/IconVerticalSolidList"/>
    <dgm:cxn modelId="{9F4B37C0-6AD9-4CA3-963A-CA8F6D35460E}" type="presParOf" srcId="{733E680D-AA25-4107-B111-ECD61D739D6C}" destId="{B5FB467A-605D-486C-A17E-BF187F23AEFB}" srcOrd="8" destOrd="0" presId="urn:microsoft.com/office/officeart/2018/2/layout/IconVerticalSolidList"/>
    <dgm:cxn modelId="{2A84A174-1F4C-4EF5-A79F-72A8DCCC7F69}" type="presParOf" srcId="{B5FB467A-605D-486C-A17E-BF187F23AEFB}" destId="{23CF6F02-A4BC-4476-83AB-43F53D87E796}" srcOrd="0" destOrd="0" presId="urn:microsoft.com/office/officeart/2018/2/layout/IconVerticalSolidList"/>
    <dgm:cxn modelId="{BBC0EF79-8F67-4611-B797-79FFC21F016A}" type="presParOf" srcId="{B5FB467A-605D-486C-A17E-BF187F23AEFB}" destId="{28856AD4-A28D-4DCC-8735-ECF143D9B083}" srcOrd="1" destOrd="0" presId="urn:microsoft.com/office/officeart/2018/2/layout/IconVerticalSolidList"/>
    <dgm:cxn modelId="{AFB9F636-DA1C-4596-AF52-9947526A1830}" type="presParOf" srcId="{B5FB467A-605D-486C-A17E-BF187F23AEFB}" destId="{B650FA11-20A3-41B2-988B-607DEB1F6F31}" srcOrd="2" destOrd="0" presId="urn:microsoft.com/office/officeart/2018/2/layout/IconVerticalSolidList"/>
    <dgm:cxn modelId="{9D4E0711-05F5-4F0A-AA86-6A25F297DA3E}" type="presParOf" srcId="{B5FB467A-605D-486C-A17E-BF187F23AEFB}" destId="{5F25C1DA-433E-4683-8D34-8544FB30803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3C87F-2245-4795-96C3-A27AF68F4A2B}">
      <dsp:nvSpPr>
        <dsp:cNvPr id="0" name=""/>
        <dsp:cNvSpPr/>
      </dsp:nvSpPr>
      <dsp:spPr>
        <a:xfrm>
          <a:off x="2056" y="307690"/>
          <a:ext cx="2004934" cy="633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Organizational</a:t>
          </a:r>
        </a:p>
      </dsp:txBody>
      <dsp:txXfrm>
        <a:off x="2056" y="307690"/>
        <a:ext cx="2004934" cy="633600"/>
      </dsp:txXfrm>
    </dsp:sp>
    <dsp:sp modelId="{942C9345-2985-4737-BC80-5540B04B5FB7}">
      <dsp:nvSpPr>
        <dsp:cNvPr id="0" name=""/>
        <dsp:cNvSpPr/>
      </dsp:nvSpPr>
      <dsp:spPr>
        <a:xfrm>
          <a:off x="2056" y="941290"/>
          <a:ext cx="2004934" cy="190228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Plans, policies</a:t>
          </a:r>
        </a:p>
        <a:p>
          <a:pPr marL="228600" lvl="1" indent="-228600" algn="l" defTabSz="977900">
            <a:lnSpc>
              <a:spcPct val="90000"/>
            </a:lnSpc>
            <a:spcBef>
              <a:spcPct val="0"/>
            </a:spcBef>
            <a:spcAft>
              <a:spcPct val="15000"/>
            </a:spcAft>
            <a:buChar char="•"/>
          </a:pPr>
          <a:r>
            <a:rPr lang="en-US" sz="2200" kern="1200" dirty="0"/>
            <a:t>Trained, sufficient staffing</a:t>
          </a:r>
        </a:p>
      </dsp:txBody>
      <dsp:txXfrm>
        <a:off x="2056" y="941290"/>
        <a:ext cx="2004934" cy="1902285"/>
      </dsp:txXfrm>
    </dsp:sp>
    <dsp:sp modelId="{4F99AE36-0280-407B-AD6C-B17D29EDCFEE}">
      <dsp:nvSpPr>
        <dsp:cNvPr id="0" name=""/>
        <dsp:cNvSpPr/>
      </dsp:nvSpPr>
      <dsp:spPr>
        <a:xfrm>
          <a:off x="2287682" y="307690"/>
          <a:ext cx="2004934" cy="633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Economic</a:t>
          </a:r>
        </a:p>
      </dsp:txBody>
      <dsp:txXfrm>
        <a:off x="2287682" y="307690"/>
        <a:ext cx="2004934" cy="633600"/>
      </dsp:txXfrm>
    </dsp:sp>
    <dsp:sp modelId="{AA55CEFE-3CC0-445C-AFE1-8F718CE88704}">
      <dsp:nvSpPr>
        <dsp:cNvPr id="0" name=""/>
        <dsp:cNvSpPr/>
      </dsp:nvSpPr>
      <dsp:spPr>
        <a:xfrm>
          <a:off x="2287682" y="941290"/>
          <a:ext cx="2004934" cy="190228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Budgets</a:t>
          </a:r>
        </a:p>
        <a:p>
          <a:pPr marL="228600" lvl="1" indent="-228600" algn="l" defTabSz="977900">
            <a:lnSpc>
              <a:spcPct val="90000"/>
            </a:lnSpc>
            <a:spcBef>
              <a:spcPct val="0"/>
            </a:spcBef>
            <a:spcAft>
              <a:spcPct val="15000"/>
            </a:spcAft>
            <a:buChar char="•"/>
          </a:pPr>
          <a:r>
            <a:rPr lang="en-US" sz="2200" kern="1200" dirty="0"/>
            <a:t>Ability to get grants</a:t>
          </a:r>
        </a:p>
      </dsp:txBody>
      <dsp:txXfrm>
        <a:off x="2287682" y="941290"/>
        <a:ext cx="2004934" cy="1902285"/>
      </dsp:txXfrm>
    </dsp:sp>
    <dsp:sp modelId="{ED224567-A922-4A02-B7CA-62374FE8F9DC}">
      <dsp:nvSpPr>
        <dsp:cNvPr id="0" name=""/>
        <dsp:cNvSpPr/>
      </dsp:nvSpPr>
      <dsp:spPr>
        <a:xfrm>
          <a:off x="4573307" y="307690"/>
          <a:ext cx="2004934" cy="633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Social</a:t>
          </a:r>
        </a:p>
      </dsp:txBody>
      <dsp:txXfrm>
        <a:off x="4573307" y="307690"/>
        <a:ext cx="2004934" cy="633600"/>
      </dsp:txXfrm>
    </dsp:sp>
    <dsp:sp modelId="{ED6FF1B0-325F-4E18-8C76-AF5CA55CE9FD}">
      <dsp:nvSpPr>
        <dsp:cNvPr id="0" name=""/>
        <dsp:cNvSpPr/>
      </dsp:nvSpPr>
      <dsp:spPr>
        <a:xfrm>
          <a:off x="4573307" y="941290"/>
          <a:ext cx="2004934" cy="190228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Community support</a:t>
          </a:r>
        </a:p>
        <a:p>
          <a:pPr marL="228600" lvl="1" indent="-228600" algn="l" defTabSz="977900">
            <a:lnSpc>
              <a:spcPct val="90000"/>
            </a:lnSpc>
            <a:spcBef>
              <a:spcPct val="0"/>
            </a:spcBef>
            <a:spcAft>
              <a:spcPct val="15000"/>
            </a:spcAft>
            <a:buChar char="•"/>
          </a:pPr>
          <a:r>
            <a:rPr lang="en-US" sz="2200" kern="1200" dirty="0"/>
            <a:t>Volunteer base</a:t>
          </a:r>
        </a:p>
      </dsp:txBody>
      <dsp:txXfrm>
        <a:off x="4573307" y="941290"/>
        <a:ext cx="2004934" cy="1902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6F9E8-1E2A-400B-BAF1-55B870D688F7}">
      <dsp:nvSpPr>
        <dsp:cNvPr id="0" name=""/>
        <dsp:cNvSpPr/>
      </dsp:nvSpPr>
      <dsp:spPr>
        <a:xfrm>
          <a:off x="0" y="3455"/>
          <a:ext cx="4941518" cy="73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B0C31-BB51-4860-966D-B8CEA055D031}">
      <dsp:nvSpPr>
        <dsp:cNvPr id="0" name=""/>
        <dsp:cNvSpPr/>
      </dsp:nvSpPr>
      <dsp:spPr>
        <a:xfrm>
          <a:off x="222622" y="169041"/>
          <a:ext cx="404767" cy="40476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6C0F3E-E7D0-4539-9D04-0222597B26F4}">
      <dsp:nvSpPr>
        <dsp:cNvPr id="0" name=""/>
        <dsp:cNvSpPr/>
      </dsp:nvSpPr>
      <dsp:spPr>
        <a:xfrm>
          <a:off x="850012" y="3455"/>
          <a:ext cx="4091505" cy="73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7" tIns="77887" rIns="77887" bIns="77887" numCol="1" spcCol="1270" anchor="ctr" anchorCtr="0">
          <a:noAutofit/>
        </a:bodyPr>
        <a:lstStyle/>
        <a:p>
          <a:pPr marL="0" lvl="0" indent="0" algn="l" defTabSz="844550">
            <a:lnSpc>
              <a:spcPct val="90000"/>
            </a:lnSpc>
            <a:spcBef>
              <a:spcPct val="0"/>
            </a:spcBef>
            <a:spcAft>
              <a:spcPct val="35000"/>
            </a:spcAft>
            <a:buNone/>
          </a:pPr>
          <a:r>
            <a:rPr lang="en-US" sz="1900" kern="1200"/>
            <a:t>Urban/community foresters</a:t>
          </a:r>
        </a:p>
      </dsp:txBody>
      <dsp:txXfrm>
        <a:off x="850012" y="3455"/>
        <a:ext cx="4091505" cy="735941"/>
      </dsp:txXfrm>
    </dsp:sp>
    <dsp:sp modelId="{1E541DDA-9351-4652-9219-326D972E1319}">
      <dsp:nvSpPr>
        <dsp:cNvPr id="0" name=""/>
        <dsp:cNvSpPr/>
      </dsp:nvSpPr>
      <dsp:spPr>
        <a:xfrm>
          <a:off x="0" y="923381"/>
          <a:ext cx="4941518" cy="73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5D945-2EFB-4B18-BD22-517D4C00FDC4}">
      <dsp:nvSpPr>
        <dsp:cNvPr id="0" name=""/>
        <dsp:cNvSpPr/>
      </dsp:nvSpPr>
      <dsp:spPr>
        <a:xfrm>
          <a:off x="222622" y="1088968"/>
          <a:ext cx="404767" cy="40476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6E8823-43A0-4F51-83C6-272BF45D7BC7}">
      <dsp:nvSpPr>
        <dsp:cNvPr id="0" name=""/>
        <dsp:cNvSpPr/>
      </dsp:nvSpPr>
      <dsp:spPr>
        <a:xfrm>
          <a:off x="850012" y="923381"/>
          <a:ext cx="4091505" cy="73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7" tIns="77887" rIns="77887" bIns="77887" numCol="1" spcCol="1270" anchor="ctr" anchorCtr="0">
          <a:noAutofit/>
        </a:bodyPr>
        <a:lstStyle/>
        <a:p>
          <a:pPr marL="0" lvl="0" indent="0" algn="l" defTabSz="844550">
            <a:lnSpc>
              <a:spcPct val="90000"/>
            </a:lnSpc>
            <a:spcBef>
              <a:spcPct val="0"/>
            </a:spcBef>
            <a:spcAft>
              <a:spcPct val="35000"/>
            </a:spcAft>
            <a:buNone/>
          </a:pPr>
          <a:r>
            <a:rPr lang="en-US" sz="1900" kern="1200"/>
            <a:t>Public health professionals</a:t>
          </a:r>
        </a:p>
      </dsp:txBody>
      <dsp:txXfrm>
        <a:off x="850012" y="923381"/>
        <a:ext cx="4091505" cy="735941"/>
      </dsp:txXfrm>
    </dsp:sp>
    <dsp:sp modelId="{1CE70025-17FE-46D0-97F9-30FFA0C1DF5D}">
      <dsp:nvSpPr>
        <dsp:cNvPr id="0" name=""/>
        <dsp:cNvSpPr/>
      </dsp:nvSpPr>
      <dsp:spPr>
        <a:xfrm>
          <a:off x="0" y="1843307"/>
          <a:ext cx="4941518" cy="73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1EF84C-C0B7-48B9-BC05-B4D26B8DE8B7}">
      <dsp:nvSpPr>
        <dsp:cNvPr id="0" name=""/>
        <dsp:cNvSpPr/>
      </dsp:nvSpPr>
      <dsp:spPr>
        <a:xfrm>
          <a:off x="222622" y="2008894"/>
          <a:ext cx="404767" cy="40476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3971E7-89D3-4573-830B-44712E6830A9}">
      <dsp:nvSpPr>
        <dsp:cNvPr id="0" name=""/>
        <dsp:cNvSpPr/>
      </dsp:nvSpPr>
      <dsp:spPr>
        <a:xfrm>
          <a:off x="850012" y="1843307"/>
          <a:ext cx="4091505" cy="73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7" tIns="77887" rIns="77887" bIns="77887" numCol="1" spcCol="1270" anchor="ctr" anchorCtr="0">
          <a:noAutofit/>
        </a:bodyPr>
        <a:lstStyle/>
        <a:p>
          <a:pPr marL="0" lvl="0" indent="0" algn="l" defTabSz="844550">
            <a:lnSpc>
              <a:spcPct val="90000"/>
            </a:lnSpc>
            <a:spcBef>
              <a:spcPct val="0"/>
            </a:spcBef>
            <a:spcAft>
              <a:spcPct val="35000"/>
            </a:spcAft>
            <a:buNone/>
          </a:pPr>
          <a:r>
            <a:rPr lang="en-US" sz="1900" kern="1200"/>
            <a:t>Climate/sustainability professionals </a:t>
          </a:r>
        </a:p>
      </dsp:txBody>
      <dsp:txXfrm>
        <a:off x="850012" y="1843307"/>
        <a:ext cx="4091505" cy="735941"/>
      </dsp:txXfrm>
    </dsp:sp>
    <dsp:sp modelId="{64E1D24F-8E02-4B4E-8064-93F05F623B6F}">
      <dsp:nvSpPr>
        <dsp:cNvPr id="0" name=""/>
        <dsp:cNvSpPr/>
      </dsp:nvSpPr>
      <dsp:spPr>
        <a:xfrm>
          <a:off x="0" y="2763234"/>
          <a:ext cx="4941518" cy="73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810C4D-9F1E-447E-B36A-A8633ED36EF8}">
      <dsp:nvSpPr>
        <dsp:cNvPr id="0" name=""/>
        <dsp:cNvSpPr/>
      </dsp:nvSpPr>
      <dsp:spPr>
        <a:xfrm>
          <a:off x="222622" y="2928821"/>
          <a:ext cx="404767" cy="40476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F73D01-C792-4630-BF6A-B840EAF15DD9}">
      <dsp:nvSpPr>
        <dsp:cNvPr id="0" name=""/>
        <dsp:cNvSpPr/>
      </dsp:nvSpPr>
      <dsp:spPr>
        <a:xfrm>
          <a:off x="850012" y="2763234"/>
          <a:ext cx="4091505" cy="73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7" tIns="77887" rIns="77887" bIns="77887" numCol="1" spcCol="1270" anchor="ctr" anchorCtr="0">
          <a:noAutofit/>
        </a:bodyPr>
        <a:lstStyle/>
        <a:p>
          <a:pPr marL="0" lvl="0" indent="0" algn="l" defTabSz="844550">
            <a:lnSpc>
              <a:spcPct val="90000"/>
            </a:lnSpc>
            <a:spcBef>
              <a:spcPct val="0"/>
            </a:spcBef>
            <a:spcAft>
              <a:spcPct val="35000"/>
            </a:spcAft>
            <a:buNone/>
          </a:pPr>
          <a:r>
            <a:rPr lang="en-US" sz="1900" kern="1200"/>
            <a:t>Planners</a:t>
          </a:r>
        </a:p>
      </dsp:txBody>
      <dsp:txXfrm>
        <a:off x="850012" y="2763234"/>
        <a:ext cx="4091505" cy="735941"/>
      </dsp:txXfrm>
    </dsp:sp>
    <dsp:sp modelId="{23CF6F02-A4BC-4476-83AB-43F53D87E796}">
      <dsp:nvSpPr>
        <dsp:cNvPr id="0" name=""/>
        <dsp:cNvSpPr/>
      </dsp:nvSpPr>
      <dsp:spPr>
        <a:xfrm>
          <a:off x="0" y="3683160"/>
          <a:ext cx="4941518" cy="735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56AD4-A28D-4DCC-8735-ECF143D9B083}">
      <dsp:nvSpPr>
        <dsp:cNvPr id="0" name=""/>
        <dsp:cNvSpPr/>
      </dsp:nvSpPr>
      <dsp:spPr>
        <a:xfrm>
          <a:off x="222622" y="3848747"/>
          <a:ext cx="404767" cy="40476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25C1DA-433E-4683-8D34-8544FB308038}">
      <dsp:nvSpPr>
        <dsp:cNvPr id="0" name=""/>
        <dsp:cNvSpPr/>
      </dsp:nvSpPr>
      <dsp:spPr>
        <a:xfrm>
          <a:off x="850012" y="3683160"/>
          <a:ext cx="4091505" cy="73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7" tIns="77887" rIns="77887" bIns="77887" numCol="1" spcCol="1270" anchor="ctr" anchorCtr="0">
          <a:noAutofit/>
        </a:bodyPr>
        <a:lstStyle/>
        <a:p>
          <a:pPr marL="0" lvl="0" indent="0" algn="l" defTabSz="844550">
            <a:lnSpc>
              <a:spcPct val="90000"/>
            </a:lnSpc>
            <a:spcBef>
              <a:spcPct val="0"/>
            </a:spcBef>
            <a:spcAft>
              <a:spcPct val="35000"/>
            </a:spcAft>
            <a:buNone/>
          </a:pPr>
          <a:r>
            <a:rPr lang="en-US" sz="1900" kern="1200"/>
            <a:t>Landscape architects</a:t>
          </a:r>
        </a:p>
      </dsp:txBody>
      <dsp:txXfrm>
        <a:off x="850012" y="3683160"/>
        <a:ext cx="4091505" cy="73594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E3306055-1869-41B3-8EBA-DA3FD1A77746}" type="datetimeFigureOut">
              <a:rPr lang="en-US"/>
              <a:pPr>
                <a:defRPr/>
              </a:pPr>
              <a:t>1/26/2021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6F145F-F935-497A-8B01-58CC6AA5C38D}" type="slidenum">
              <a:rPr lang="en-US" altLang="en-US"/>
              <a:pPr>
                <a:defRPr/>
              </a:pPr>
              <a:t>‹#›</a:t>
            </a:fld>
            <a:endParaRPr lang="en-US" altLang="en-US"/>
          </a:p>
        </p:txBody>
      </p:sp>
    </p:spTree>
    <p:extLst>
      <p:ext uri="{BB962C8B-B14F-4D97-AF65-F5344CB8AC3E}">
        <p14:creationId xmlns:p14="http://schemas.microsoft.com/office/powerpoint/2010/main" val="322933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C94D7EAE-17AF-4823-A056-5C354F783F31}" type="datetimeFigureOut">
              <a:rPr lang="en-US"/>
              <a:pPr>
                <a:defRPr/>
              </a:pPr>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7D89B02-55D7-4F82-ABD7-E7F503F4F9EA}" type="slidenum">
              <a:rPr lang="en-US" altLang="en-US"/>
              <a:pPr>
                <a:defRPr/>
              </a:pPr>
              <a:t>‹#›</a:t>
            </a:fld>
            <a:endParaRPr lang="en-US" altLang="en-US"/>
          </a:p>
        </p:txBody>
      </p:sp>
    </p:spTree>
    <p:extLst>
      <p:ext uri="{BB962C8B-B14F-4D97-AF65-F5344CB8AC3E}">
        <p14:creationId xmlns:p14="http://schemas.microsoft.com/office/powerpoint/2010/main" val="2215216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FDB743-325A-4093-820C-8D12452AAA53}" type="slidenum">
              <a:rPr lang="en-US" altLang="en-US" smtClean="0"/>
              <a:pPr>
                <a:spcBef>
                  <a:spcPct val="0"/>
                </a:spcBef>
              </a:pPr>
              <a:t>1</a:t>
            </a:fld>
            <a:endParaRPr lang="en-US" altLang="en-US"/>
          </a:p>
        </p:txBody>
      </p:sp>
    </p:spTree>
    <p:extLst>
      <p:ext uri="{BB962C8B-B14F-4D97-AF65-F5344CB8AC3E}">
        <p14:creationId xmlns:p14="http://schemas.microsoft.com/office/powerpoint/2010/main" val="2654859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that are adapted to more northern climates are expected to lose habitat, such as quaking aspen.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15</a:t>
            </a:fld>
            <a:endParaRPr lang="en-US" altLang="en-US"/>
          </a:p>
        </p:txBody>
      </p:sp>
    </p:spTree>
    <p:extLst>
      <p:ext uri="{BB962C8B-B14F-4D97-AF65-F5344CB8AC3E}">
        <p14:creationId xmlns:p14="http://schemas.microsoft.com/office/powerpoint/2010/main" val="929744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Tulip tree or yellow poplar is a species that is currently at its northern extent in the Detroit region and expected to expand its habitat suitability into most of Michigan.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16</a:t>
            </a:fld>
            <a:endParaRPr lang="en-US" altLang="en-US"/>
          </a:p>
        </p:txBody>
      </p:sp>
    </p:spTree>
    <p:extLst>
      <p:ext uri="{BB962C8B-B14F-4D97-AF65-F5344CB8AC3E}">
        <p14:creationId xmlns:p14="http://schemas.microsoft.com/office/powerpoint/2010/main" val="139324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species not currently present here could also gain suitable habitat, such as sugarberry, a close relative of our northern/common hackberry.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17</a:t>
            </a:fld>
            <a:endParaRPr lang="en-US" altLang="en-US"/>
          </a:p>
        </p:txBody>
      </p:sp>
    </p:spTree>
    <p:extLst>
      <p:ext uri="{BB962C8B-B14F-4D97-AF65-F5344CB8AC3E}">
        <p14:creationId xmlns:p14="http://schemas.microsoft.com/office/powerpoint/2010/main" val="272448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sugarberry is unlikely to migrate here on its own. The dark colored areas represent where colonization is likely, ang grey areas are where it is unlikely to migrate. Thus, sugarberry is something that will only become part of the landscape if we choose to plant it here.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18</a:t>
            </a:fld>
            <a:endParaRPr lang="en-US" altLang="en-US"/>
          </a:p>
        </p:txBody>
      </p:sp>
    </p:spTree>
    <p:extLst>
      <p:ext uri="{BB962C8B-B14F-4D97-AF65-F5344CB8AC3E}">
        <p14:creationId xmlns:p14="http://schemas.microsoft.com/office/powerpoint/2010/main" val="284412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unfortunately do not have models like this for all species, including non-native species, uncommon </a:t>
            </a:r>
            <a:r>
              <a:rPr lang="en-US" dirty="0" err="1"/>
              <a:t>speciesk</a:t>
            </a:r>
            <a:r>
              <a:rPr lang="en-US" dirty="0"/>
              <a:t>, shrubs, and cultivars. For these species, we can determine future habitat suitability by examining future hardiness and heat zones.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19</a:t>
            </a:fld>
            <a:endParaRPr lang="en-US" altLang="en-US"/>
          </a:p>
        </p:txBody>
      </p:sp>
    </p:spTree>
    <p:extLst>
      <p:ext uri="{BB962C8B-B14F-4D97-AF65-F5344CB8AC3E}">
        <p14:creationId xmlns:p14="http://schemas.microsoft.com/office/powerpoint/2010/main" val="2929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Detroit is currently a zone 6 for hardiness, meaning any species with a zone tolerance of 6 or lower can be planted here.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20</a:t>
            </a:fld>
            <a:endParaRPr lang="en-US" altLang="en-US"/>
          </a:p>
        </p:txBody>
      </p:sp>
    </p:spTree>
    <p:extLst>
      <p:ext uri="{BB962C8B-B14F-4D97-AF65-F5344CB8AC3E}">
        <p14:creationId xmlns:p14="http://schemas.microsoft.com/office/powerpoint/2010/main" val="1566899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the century, we could reach a zone 8 under a high emissions scenario, or a zone 7 under a low emissions scenario. So some species that couldn’t be planted before may be able to be planted .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21</a:t>
            </a:fld>
            <a:endParaRPr lang="en-US" altLang="en-US"/>
          </a:p>
        </p:txBody>
      </p:sp>
    </p:spTree>
    <p:extLst>
      <p:ext uri="{BB962C8B-B14F-4D97-AF65-F5344CB8AC3E}">
        <p14:creationId xmlns:p14="http://schemas.microsoft.com/office/powerpoint/2010/main" val="2059238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heat zones, we are a zone 4-5 in the Detroit region, meaning there are typically 15-45 days above 86 degrees F</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22</a:t>
            </a:fld>
            <a:endParaRPr lang="en-US" altLang="en-US"/>
          </a:p>
        </p:txBody>
      </p:sp>
    </p:spTree>
    <p:extLst>
      <p:ext uri="{BB962C8B-B14F-4D97-AF65-F5344CB8AC3E}">
        <p14:creationId xmlns:p14="http://schemas.microsoft.com/office/powerpoint/2010/main" val="3500083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a:t>
            </a:r>
            <a:r>
              <a:rPr lang="en-US" dirty="0" err="1"/>
              <a:t>endod</a:t>
            </a:r>
            <a:r>
              <a:rPr lang="en-US" dirty="0"/>
              <a:t> the century, we expect to be between a zone 7 and 9, meaning we could have 61-150 days above 86 degrees. A lot of the species we currently plant are only tolerant up to a zone 7 or 8, which means summers could be too hot for some species.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23</a:t>
            </a:fld>
            <a:endParaRPr lang="en-US" altLang="en-US"/>
          </a:p>
        </p:txBody>
      </p:sp>
    </p:spTree>
    <p:extLst>
      <p:ext uri="{BB962C8B-B14F-4D97-AF65-F5344CB8AC3E}">
        <p14:creationId xmlns:p14="http://schemas.microsoft.com/office/powerpoint/2010/main" val="4206780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vulnerability also depends on adaptive capacity. So how do we measure the adaptive capacity of trees?</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24</a:t>
            </a:fld>
            <a:endParaRPr lang="en-US" altLang="en-US"/>
          </a:p>
        </p:txBody>
      </p:sp>
    </p:spTree>
    <p:extLst>
      <p:ext uri="{BB962C8B-B14F-4D97-AF65-F5344CB8AC3E}">
        <p14:creationId xmlns:p14="http://schemas.microsoft.com/office/powerpoint/2010/main" val="337266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KMs:</a:t>
            </a:r>
            <a:endParaRPr/>
          </a:p>
          <a:p>
            <a:pPr marL="174708" lvl="0" indent="-174708" algn="l" rtl="0">
              <a:lnSpc>
                <a:spcPct val="100000"/>
              </a:lnSpc>
              <a:spcBef>
                <a:spcPts val="0"/>
              </a:spcBef>
              <a:spcAft>
                <a:spcPts val="0"/>
              </a:spcAft>
              <a:buClr>
                <a:schemeClr val="dk1"/>
              </a:buClr>
              <a:buSzPts val="1200"/>
              <a:buFont typeface="Arial"/>
              <a:buChar char="•"/>
            </a:pPr>
            <a:r>
              <a:rPr lang="en-US" b="1"/>
              <a:t>We span the boundary between academic research and the practical information and support that land managers need to make decisions</a:t>
            </a:r>
            <a:endParaRPr/>
          </a:p>
          <a:p>
            <a:pPr marL="174708" lvl="0" indent="-174708" algn="l" rtl="0">
              <a:lnSpc>
                <a:spcPct val="100000"/>
              </a:lnSpc>
              <a:spcBef>
                <a:spcPts val="0"/>
              </a:spcBef>
              <a:spcAft>
                <a:spcPts val="0"/>
              </a:spcAft>
              <a:buClr>
                <a:schemeClr val="dk1"/>
              </a:buClr>
              <a:buSzPts val="1200"/>
              <a:buFont typeface="Arial"/>
              <a:buChar char="•"/>
            </a:pPr>
            <a:r>
              <a:rPr lang="en-US"/>
              <a:t>The FS provides primary support, but all these orgs provide partnership, support, and perspective</a:t>
            </a:r>
            <a:endParaRPr/>
          </a:p>
          <a:p>
            <a:pPr marL="174708" lvl="0" indent="-174708" algn="l" rtl="0">
              <a:lnSpc>
                <a:spcPct val="100000"/>
              </a:lnSpc>
              <a:spcBef>
                <a:spcPts val="0"/>
              </a:spcBef>
              <a:spcAft>
                <a:spcPts val="0"/>
              </a:spcAft>
              <a:buClr>
                <a:schemeClr val="dk1"/>
              </a:buClr>
              <a:buSzPts val="1200"/>
              <a:buFont typeface="Arial"/>
              <a:buChar char="•"/>
            </a:pPr>
            <a:r>
              <a:rPr lang="en-US"/>
              <a:t>They have different values and views on land management, but agree that a boundary spanning org like ours is needed</a:t>
            </a:r>
            <a:endParaRPr/>
          </a:p>
          <a:p>
            <a:pPr marL="174708" lvl="0" indent="-174708" algn="l" rtl="0">
              <a:lnSpc>
                <a:spcPct val="100000"/>
              </a:lnSpc>
              <a:spcBef>
                <a:spcPts val="0"/>
              </a:spcBef>
              <a:spcAft>
                <a:spcPts val="0"/>
              </a:spcAft>
              <a:buClr>
                <a:srgbClr val="1F497D"/>
              </a:buClr>
              <a:buSzPts val="1200"/>
              <a:buFont typeface="Arial"/>
              <a:buChar char="•"/>
            </a:pPr>
            <a:r>
              <a:rPr lang="en-US">
                <a:solidFill>
                  <a:srgbClr val="1F497D"/>
                </a:solidFill>
                <a:latin typeface="Calibri"/>
                <a:ea typeface="Calibri"/>
                <a:cs typeface="Calibri"/>
                <a:sym typeface="Calibri"/>
              </a:rPr>
              <a:t>Unusually large group we are one of the biggest adaptation-focused groups in the country with 20 people, half of whom engage in direct technical assistance to stakeholders. We also have an in-house vegetation impacts modeling team and a growing staff emphasizing carbon management</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231" name="Google Shape;23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solidFill>
                  <a:srgbClr val="000000"/>
                </a:solidFill>
              </a:rPr>
              <a:t>4</a:t>
            </a:fld>
            <a:endParaRPr>
              <a:solidFill>
                <a:srgbClr val="000000"/>
              </a:solidFill>
            </a:endParaRPr>
          </a:p>
        </p:txBody>
      </p:sp>
    </p:spTree>
    <p:extLst>
      <p:ext uri="{BB962C8B-B14F-4D97-AF65-F5344CB8AC3E}">
        <p14:creationId xmlns:p14="http://schemas.microsoft.com/office/powerpoint/2010/main" val="399923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adaptive capacity, we rated species for their tolerance of different disturbance factors such as pests, drought, and flooding. </a:t>
            </a:r>
          </a:p>
          <a:p>
            <a:endParaRPr lang="en-US" dirty="0"/>
          </a:p>
          <a:p>
            <a:r>
              <a:rPr lang="en-US" dirty="0"/>
              <a:t>We also rated them based on their ability to thrive in a variety of environments, such as soils, shade, and restricted rooting conditions. </a:t>
            </a:r>
          </a:p>
          <a:p>
            <a:endParaRPr lang="en-US" dirty="0"/>
          </a:p>
          <a:p>
            <a:r>
              <a:rPr lang="en-US" dirty="0"/>
              <a:t>This information was gathered from existing literature and reviewed by experts in urban forestry and horticulture.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25</a:t>
            </a:fld>
            <a:endParaRPr lang="en-US" altLang="en-US"/>
          </a:p>
        </p:txBody>
      </p:sp>
    </p:spTree>
    <p:extLst>
      <p:ext uri="{BB962C8B-B14F-4D97-AF65-F5344CB8AC3E}">
        <p14:creationId xmlns:p14="http://schemas.microsoft.com/office/powerpoint/2010/main" val="194995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had both the potential impacts on a species and their vulnerability, we were able to assess their vulnerability</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27</a:t>
            </a:fld>
            <a:endParaRPr lang="en-US" altLang="en-US"/>
          </a:p>
        </p:txBody>
      </p:sp>
    </p:spTree>
    <p:extLst>
      <p:ext uri="{BB962C8B-B14F-4D97-AF65-F5344CB8AC3E}">
        <p14:creationId xmlns:p14="http://schemas.microsoft.com/office/powerpoint/2010/main" val="2484424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Detroit region, we assessed 187 species, including…</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28</a:t>
            </a:fld>
            <a:endParaRPr lang="en-US" altLang="en-US"/>
          </a:p>
        </p:txBody>
      </p:sp>
    </p:spTree>
    <p:extLst>
      <p:ext uri="{BB962C8B-B14F-4D97-AF65-F5344CB8AC3E}">
        <p14:creationId xmlns:p14="http://schemas.microsoft.com/office/powerpoint/2010/main" val="3889917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were categorized into one of 5 vulnerability categories based on their zone suitability in the current and future and their adaptive capacity score.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29</a:t>
            </a:fld>
            <a:endParaRPr lang="en-US" altLang="en-US"/>
          </a:p>
        </p:txBody>
      </p:sp>
    </p:spTree>
    <p:extLst>
      <p:ext uri="{BB962C8B-B14F-4D97-AF65-F5344CB8AC3E}">
        <p14:creationId xmlns:p14="http://schemas.microsoft.com/office/powerpoint/2010/main" val="3328863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vulnerable species varied between the low and high emissions scenario. Under a low emissions scenario, very few species fell under the moderate-high or high vulnerability category. But under the high emissions scenario, the most common vulnerability category was moderate-high.</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30</a:t>
            </a:fld>
            <a:endParaRPr lang="en-US" altLang="en-US"/>
          </a:p>
        </p:txBody>
      </p:sp>
    </p:spTree>
    <p:extLst>
      <p:ext uri="{BB962C8B-B14F-4D97-AF65-F5344CB8AC3E}">
        <p14:creationId xmlns:p14="http://schemas.microsoft.com/office/powerpoint/2010/main" val="2393846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instead look at the number of street trees planted, many more trees are in the low-moderate range. This means either managers are selecting for more adaptable trees already, or they are experiencing a much lower mortality, as you’d expect. </a:t>
            </a:r>
          </a:p>
          <a:p>
            <a:endParaRPr lang="en-US" dirty="0"/>
          </a:p>
          <a:p>
            <a:r>
              <a:rPr lang="en-US" dirty="0"/>
              <a:t>There are still a lot of trees in the moderate-high vulnerability category under a high emissions scenario, so those trees may some we may want to keep an eye on in the near future.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31</a:t>
            </a:fld>
            <a:endParaRPr lang="en-US" altLang="en-US"/>
          </a:p>
        </p:txBody>
      </p:sp>
    </p:spTree>
    <p:extLst>
      <p:ext uri="{BB962C8B-B14F-4D97-AF65-F5344CB8AC3E}">
        <p14:creationId xmlns:p14="http://schemas.microsoft.com/office/powerpoint/2010/main" val="3672762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driving this is a lot of the most commonly planted species have low vulnerability. Under a low emissions scenario, most of the species have low-moderate vulnerability.</a:t>
            </a:r>
          </a:p>
          <a:p>
            <a:endParaRPr lang="en-US" dirty="0"/>
          </a:p>
          <a:p>
            <a:r>
              <a:rPr lang="en-US" dirty="0"/>
              <a:t>Many more species have moderate-high vulnerability under the high emissions scenario.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32</a:t>
            </a:fld>
            <a:endParaRPr lang="en-US" altLang="en-US"/>
          </a:p>
        </p:txBody>
      </p:sp>
    </p:spTree>
    <p:extLst>
      <p:ext uri="{BB962C8B-B14F-4D97-AF65-F5344CB8AC3E}">
        <p14:creationId xmlns:p14="http://schemas.microsoft.com/office/powerpoint/2010/main" val="1870542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dirty="0">
                <a:solidFill>
                  <a:schemeClr val="tx1"/>
                </a:solidFill>
                <a:effectLst/>
                <a:latin typeface="+mn-lt"/>
                <a:ea typeface="+mn-ea"/>
                <a:cs typeface="+mn-cs"/>
              </a:rPr>
              <a:t>This section will provide an overview of vulnerability in Detroit’s urban forest, including impacts and adaptive capacity.</a:t>
            </a:r>
          </a:p>
          <a:p>
            <a:pPr marL="171450" indent="-171450">
              <a:buFontTx/>
              <a:buChar char="-"/>
            </a:pPr>
            <a:r>
              <a:rPr lang="en-US" sz="1200" b="0" i="0" u="none" strike="noStrike" kern="1200" dirty="0">
                <a:solidFill>
                  <a:schemeClr val="tx1"/>
                </a:solidFill>
                <a:effectLst/>
                <a:latin typeface="+mn-lt"/>
                <a:ea typeface="+mn-ea"/>
                <a:cs typeface="+mn-cs"/>
              </a:rPr>
              <a:t>It will focus on the vulnerability at a more local level, examining impacts in each of Detroit’s seven districts to determine which will be more vulnerable to climate change and thus, point to where resources can be strategically implemented to build climate resilience.</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34</a:t>
            </a:fld>
            <a:endParaRPr lang="en-US" altLang="en-US"/>
          </a:p>
        </p:txBody>
      </p:sp>
    </p:spTree>
    <p:extLst>
      <p:ext uri="{BB962C8B-B14F-4D97-AF65-F5344CB8AC3E}">
        <p14:creationId xmlns:p14="http://schemas.microsoft.com/office/powerpoint/2010/main" val="230938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assessing the vulnerability of an entire urban forest or ecosystem, it’s important to keep other factors in mind.</a:t>
            </a:r>
          </a:p>
          <a:p>
            <a:endParaRPr lang="en-US" baseline="0" dirty="0"/>
          </a:p>
          <a:p>
            <a:r>
              <a:rPr lang="en-US" baseline="0" dirty="0"/>
              <a:t>When assessing impacts:</a:t>
            </a:r>
          </a:p>
          <a:p>
            <a:r>
              <a:rPr lang="en-US" baseline="0" dirty="0"/>
              <a:t>- You’ll want to consider how physical factors like elevation or soil type may affect your susceptibility to drought or flooding.</a:t>
            </a:r>
          </a:p>
          <a:p>
            <a:r>
              <a:rPr lang="en-US" baseline="0" dirty="0"/>
              <a:t>- You’ll also want to consider how biological factors like a high proportion of vulnerable trees or the presence of particular pests or diseases may make your impacts more pronounced.</a:t>
            </a:r>
          </a:p>
          <a:p>
            <a:r>
              <a:rPr lang="en-US" baseline="0" dirty="0"/>
              <a:t>- You’ll want to also consider human-influences factors such as the amount of impervious surface, the influence of the urban heat island, or past management in your particular site.</a:t>
            </a:r>
          </a:p>
          <a:p>
            <a:endParaRPr lang="en-US" baseline="0" dirty="0"/>
          </a:p>
          <a:p>
            <a:r>
              <a:rPr lang="en-US" baseline="0" dirty="0"/>
              <a:t>When considering adaptive capacity of your urban forest, you’ll want to consider:</a:t>
            </a:r>
          </a:p>
          <a:p>
            <a:r>
              <a:rPr lang="en-US" baseline="0" dirty="0"/>
              <a:t>- Biological factors such as the amount of biological or genetic diversity of urban forest</a:t>
            </a:r>
          </a:p>
          <a:p>
            <a:pPr marL="0" indent="0">
              <a:buFontTx/>
              <a:buNone/>
            </a:pPr>
            <a:r>
              <a:rPr lang="en-US" baseline="0" dirty="0"/>
              <a:t>- The amount of funding available to support urban forestry efforts</a:t>
            </a:r>
          </a:p>
          <a:p>
            <a:pPr marL="0" indent="0">
              <a:buFontTx/>
              <a:buNone/>
            </a:pPr>
            <a:r>
              <a:rPr lang="en-US" baseline="0" dirty="0"/>
              <a:t>- Organizational and technical factors such as the number of trained staff to do the work, or how flexible policies are.</a:t>
            </a:r>
          </a:p>
          <a:p>
            <a:pPr marL="0" indent="0">
              <a:buFontTx/>
              <a:buNone/>
            </a:pPr>
            <a:r>
              <a:rPr lang="en-US" baseline="0" dirty="0"/>
              <a:t>- Finally, you’ll want to consider social factors such as support from the community to assist with tree care and planting. </a:t>
            </a:r>
          </a:p>
          <a:p>
            <a:endParaRPr lang="en-US" baseline="0" dirty="0"/>
          </a:p>
          <a:p>
            <a:r>
              <a:rPr lang="en-US" baseline="0" dirty="0"/>
              <a:t>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5FEE48-C0A0-4016-93EE-D8192C880B13}" type="slidenum">
              <a:rPr lang="en-US" smtClean="0"/>
              <a:t>35</a:t>
            </a:fld>
            <a:endParaRPr lang="en-US"/>
          </a:p>
        </p:txBody>
      </p:sp>
    </p:spTree>
    <p:extLst>
      <p:ext uri="{BB962C8B-B14F-4D97-AF65-F5344CB8AC3E}">
        <p14:creationId xmlns:p14="http://schemas.microsoft.com/office/powerpoint/2010/main" val="2106744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b="0" i="0" u="none" strike="noStrike" kern="1200" dirty="0">
                <a:solidFill>
                  <a:schemeClr val="tx1"/>
                </a:solidFill>
                <a:effectLst/>
                <a:latin typeface="+mn-lt"/>
                <a:ea typeface="+mn-ea"/>
                <a:cs typeface="+mn-cs"/>
              </a:rPr>
              <a:t>A changing climate has the potential to affect physical and biological stressors to Detroit’s urban forest.</a:t>
            </a:r>
            <a:endParaRPr lang="en-US" dirty="0"/>
          </a:p>
          <a:p>
            <a:r>
              <a:rPr lang="en-US" dirty="0"/>
              <a:t>- Four significant impacts for the SEMCOG region include invasive plant species, pests and pathogens, urban heat islands, and flooding and runoff.</a:t>
            </a:r>
            <a:br>
              <a:rPr lang="en-US" dirty="0"/>
            </a:b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36</a:t>
            </a:fld>
            <a:endParaRPr lang="en-US" altLang="en-US"/>
          </a:p>
        </p:txBody>
      </p:sp>
    </p:spTree>
    <p:extLst>
      <p:ext uri="{BB962C8B-B14F-4D97-AF65-F5344CB8AC3E}">
        <p14:creationId xmlns:p14="http://schemas.microsoft.com/office/powerpoint/2010/main" val="412097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1F497D"/>
                </a:solidFill>
                <a:latin typeface="Calibri"/>
                <a:ea typeface="Calibri"/>
                <a:cs typeface="Calibri"/>
                <a:sym typeface="Calibri"/>
              </a:rPr>
              <a:t>Our work at NIACS is continually expanding and changing, but we</a:t>
            </a:r>
            <a:r>
              <a:rPr lang="en-US" baseline="0" dirty="0">
                <a:solidFill>
                  <a:srgbClr val="1F497D"/>
                </a:solidFill>
                <a:latin typeface="Calibri"/>
                <a:ea typeface="Calibri"/>
                <a:cs typeface="Calibri"/>
                <a:sym typeface="Calibri"/>
              </a:rPr>
              <a:t> can summarize our work along three main ideas, all focused on making scientific information more accessible and actionable. We…</a:t>
            </a:r>
            <a:endParaRPr lang="en-US" dirty="0">
              <a:solidFill>
                <a:srgbClr val="1F497D"/>
              </a:solidFill>
              <a:latin typeface="Calibri"/>
              <a:ea typeface="Calibri"/>
              <a:cs typeface="Calibri"/>
              <a:sym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1F497D"/>
              </a:solidFill>
              <a:latin typeface="Calibri"/>
              <a:ea typeface="Calibri"/>
              <a:cs typeface="Calibri"/>
              <a:sym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1F497D"/>
                </a:solidFill>
                <a:latin typeface="Calibri"/>
                <a:ea typeface="Calibri"/>
                <a:cs typeface="Calibri"/>
                <a:sym typeface="Calibri"/>
              </a:rPr>
              <a:t>We have</a:t>
            </a:r>
            <a:r>
              <a:rPr lang="en-US" baseline="0" dirty="0">
                <a:solidFill>
                  <a:srgbClr val="1F497D"/>
                </a:solidFill>
                <a:latin typeface="Calibri"/>
                <a:ea typeface="Calibri"/>
                <a:cs typeface="Calibri"/>
                <a:sym typeface="Calibri"/>
              </a:rPr>
              <a:t> a number of core projects and efforts underway. For the purposes of today’s presentation and the focus on collaboration, I want to talk about how our work at NIACS is designed to bring together forest managers and scientists to address new issues and challenges.</a:t>
            </a:r>
            <a:endParaRPr lang="en-US" dirty="0">
              <a:solidFill>
                <a:srgbClr val="1F497D"/>
              </a:solidFill>
              <a:latin typeface="Calibri"/>
              <a:ea typeface="Calibri"/>
              <a:cs typeface="Calibri"/>
              <a:sym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1F497D"/>
              </a:solidFill>
              <a:latin typeface="Calibri"/>
              <a:ea typeface="Calibri"/>
              <a:cs typeface="Calibri"/>
              <a:sym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1F497D"/>
                </a:solidFill>
                <a:latin typeface="Calibri"/>
                <a:ea typeface="Calibri"/>
                <a:cs typeface="Calibri"/>
                <a:sym typeface="Calibri"/>
              </a:rPr>
              <a:t>Key messages: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1F497D"/>
                </a:solidFill>
                <a:latin typeface="Calibri"/>
                <a:ea typeface="Calibri"/>
                <a:cs typeface="Calibri"/>
                <a:sym typeface="Calibri"/>
              </a:rPr>
              <a:t>We are one of the biggest adaptation-focused groups in the country with 20 people, half of whom engage in direct technical assistance to stakeholders.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1F497D"/>
                </a:solidFill>
                <a:latin typeface="Calibri"/>
                <a:ea typeface="Calibri"/>
                <a:cs typeface="Calibri"/>
                <a:sym typeface="Calibri"/>
              </a:rPr>
              <a:t>We also have an in-house vegetation impacts modeling team and a growing staff emphasizing carbon management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0B44874-2A36-465C-BD42-2596A1C5E946}" type="slidenum">
              <a:rPr lang="en-US" smtClean="0"/>
              <a:pPr>
                <a:defRPr/>
              </a:pPr>
              <a:t>5</a:t>
            </a:fld>
            <a:endParaRPr lang="en-US"/>
          </a:p>
        </p:txBody>
      </p:sp>
    </p:spTree>
    <p:extLst>
      <p:ext uri="{BB962C8B-B14F-4D97-AF65-F5344CB8AC3E}">
        <p14:creationId xmlns:p14="http://schemas.microsoft.com/office/powerpoint/2010/main" val="3869666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 Invasive plant species can out-compete native trees in urban natural areas.</a:t>
            </a:r>
          </a:p>
          <a:p>
            <a:pPr marL="0" indent="0" rtl="0">
              <a:buFontTx/>
              <a:buNone/>
            </a:pPr>
            <a:r>
              <a:rPr lang="en-US" sz="1200" b="0" i="0" u="none" strike="noStrike" kern="1200" dirty="0">
                <a:solidFill>
                  <a:schemeClr val="tx1"/>
                </a:solidFill>
                <a:effectLst/>
                <a:latin typeface="+mn-lt"/>
                <a:ea typeface="+mn-ea"/>
                <a:cs typeface="+mn-cs"/>
              </a:rPr>
              <a:t>- As non-native, invasive plants shift their range in the face of a changing climate, hotspots are projected to develop, allowing for species to establish and spread.</a:t>
            </a:r>
          </a:p>
          <a:p>
            <a:pPr marL="0" indent="0" rtl="0">
              <a:buFontTx/>
              <a:buNone/>
            </a:pPr>
            <a:r>
              <a:rPr lang="en-US" b="0" dirty="0">
                <a:effectLst/>
              </a:rPr>
              <a:t>- Researchers have mapped the future distribution of invasive plants in the Early Detection and Distribution Mapping System (website listed).</a:t>
            </a:r>
          </a:p>
          <a:p>
            <a:pPr marL="0" indent="0" rtl="0">
              <a:buFontTx/>
              <a:buNone/>
            </a:pPr>
            <a:r>
              <a:rPr lang="en-US" b="0" dirty="0">
                <a:effectLst/>
              </a:rPr>
              <a:t>- As an example, this map here shows the distribution of Japanese Chaff Flower and its habitat suitability by the end of the century.</a:t>
            </a:r>
          </a:p>
          <a:p>
            <a:pPr marL="0" indent="0" rtl="0">
              <a:buFontTx/>
              <a:buNone/>
            </a:pPr>
            <a:r>
              <a:rPr lang="en-US" b="0" dirty="0">
                <a:effectLst/>
              </a:rPr>
              <a:t>- This species is one that is projected to expand across the SEMCOG region.</a:t>
            </a: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37</a:t>
            </a:fld>
            <a:endParaRPr lang="en-US" altLang="en-US"/>
          </a:p>
        </p:txBody>
      </p:sp>
    </p:spTree>
    <p:extLst>
      <p:ext uri="{BB962C8B-B14F-4D97-AF65-F5344CB8AC3E}">
        <p14:creationId xmlns:p14="http://schemas.microsoft.com/office/powerpoint/2010/main" val="4100741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u="none" strike="noStrike" kern="1200" dirty="0">
                <a:solidFill>
                  <a:schemeClr val="tx1"/>
                </a:solidFill>
                <a:effectLst/>
                <a:latin typeface="+mn-lt"/>
                <a:ea typeface="+mn-ea"/>
                <a:cs typeface="+mn-cs"/>
              </a:rPr>
              <a:t>Here is another example, this time with European Buckthorn.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u="none" strike="noStrike" kern="1200" dirty="0">
                <a:solidFill>
                  <a:schemeClr val="tx1"/>
                </a:solidFill>
                <a:effectLst/>
                <a:latin typeface="+mn-lt"/>
                <a:ea typeface="+mn-ea"/>
                <a:cs typeface="+mn-cs"/>
              </a:rPr>
              <a:t>By the end of the century, this species is projected to retract in all counties with the exception of St. Clair County where it is projected to be unsuitable.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i="0" u="none" strike="noStrike" kern="1200" dirty="0">
                <a:solidFill>
                  <a:schemeClr val="tx1"/>
                </a:solidFill>
                <a:effectLst/>
                <a:latin typeface="+mn-lt"/>
                <a:ea typeface="+mn-ea"/>
                <a:cs typeface="+mn-cs"/>
              </a:rPr>
              <a:t>Many common </a:t>
            </a:r>
            <a:r>
              <a:rPr lang="en-US" sz="1200" b="0" i="0" u="none" strike="noStrike" kern="1200" dirty="0" err="1">
                <a:solidFill>
                  <a:schemeClr val="tx1"/>
                </a:solidFill>
                <a:effectLst/>
                <a:latin typeface="+mn-lt"/>
                <a:ea typeface="+mn-ea"/>
                <a:cs typeface="+mn-cs"/>
              </a:rPr>
              <a:t>invasives</a:t>
            </a:r>
            <a:r>
              <a:rPr lang="en-US" sz="1200" b="0" i="0" u="none" strike="noStrike" kern="1200" dirty="0">
                <a:solidFill>
                  <a:schemeClr val="tx1"/>
                </a:solidFill>
                <a:effectLst/>
                <a:latin typeface="+mn-lt"/>
                <a:ea typeface="+mn-ea"/>
                <a:cs typeface="+mn-cs"/>
              </a:rPr>
              <a:t> in the Midwest such as garlic mustard, multiflora rose, common burdock, tree-of-heaven, Japanese knotweed, purple loosestrife, spotted knapweed, and wild parsnip are projected to remain stable across the region by the end of the century.</a:t>
            </a:r>
          </a:p>
          <a:p>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38</a:t>
            </a:fld>
            <a:endParaRPr lang="en-US" altLang="en-US"/>
          </a:p>
        </p:txBody>
      </p:sp>
    </p:spTree>
    <p:extLst>
      <p:ext uri="{BB962C8B-B14F-4D97-AF65-F5344CB8AC3E}">
        <p14:creationId xmlns:p14="http://schemas.microsoft.com/office/powerpoint/2010/main" val="2522263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dirty="0">
                <a:solidFill>
                  <a:schemeClr val="tx1"/>
                </a:solidFill>
                <a:effectLst/>
                <a:latin typeface="+mn-lt"/>
                <a:ea typeface="+mn-ea"/>
                <a:cs typeface="+mn-cs"/>
              </a:rPr>
              <a:t>- Oak wilt, a high-mortality oak disease caused by a fungal pathogen, is a prominent concern to Detroit’s land managers.</a:t>
            </a:r>
          </a:p>
          <a:p>
            <a:pPr marL="0" indent="0">
              <a:buFontTx/>
              <a:buNone/>
            </a:pPr>
            <a:r>
              <a:rPr lang="en-US" sz="1200" b="0" i="0" u="none" strike="noStrike" kern="1200" dirty="0">
                <a:solidFill>
                  <a:schemeClr val="tx1"/>
                </a:solidFill>
                <a:effectLst/>
                <a:latin typeface="+mn-lt"/>
                <a:ea typeface="+mn-ea"/>
                <a:cs typeface="+mn-cs"/>
              </a:rPr>
              <a:t>- The disease benefits from cool, moist conditions for transmission, and from hot, dry conditions for progression.</a:t>
            </a:r>
          </a:p>
          <a:p>
            <a:r>
              <a:rPr lang="en-US" sz="1200" b="0" i="0" u="none" strike="noStrike" kern="1200" dirty="0">
                <a:solidFill>
                  <a:schemeClr val="tx1"/>
                </a:solidFill>
                <a:effectLst/>
                <a:latin typeface="+mn-lt"/>
                <a:ea typeface="+mn-ea"/>
                <a:cs typeface="+mn-cs"/>
              </a:rPr>
              <a:t>- Paired with higher precipitation in the spring and increased temperatures and drought in the summer, oak wilt could thrive in the Detroit region.</a:t>
            </a:r>
          </a:p>
          <a:p>
            <a:r>
              <a:rPr lang="en-US" sz="1200" b="0" i="0" u="none" strike="noStrike" kern="1200" dirty="0">
                <a:solidFill>
                  <a:schemeClr val="tx1"/>
                </a:solidFill>
                <a:effectLst/>
                <a:latin typeface="+mn-lt"/>
                <a:ea typeface="+mn-ea"/>
                <a:cs typeface="+mn-cs"/>
              </a:rPr>
              <a:t>- It’s currently found throughout Michigan, including the southwest region.</a:t>
            </a:r>
          </a:p>
          <a:p>
            <a:r>
              <a:rPr lang="en-US" sz="1200" b="0" i="0" u="none" strike="noStrike" kern="1200" dirty="0">
                <a:solidFill>
                  <a:schemeClr val="tx1"/>
                </a:solidFill>
                <a:effectLst/>
                <a:latin typeface="+mn-lt"/>
                <a:ea typeface="+mn-ea"/>
                <a:cs typeface="+mn-cs"/>
              </a:rPr>
              <a:t>- Climate suitability for oak wilt remains relatively high for each of the time periods including the historical period as well as projections into 2040 and 2041-2070 under a moderate greenhouse gas emissions scenario seen here.</a:t>
            </a:r>
          </a:p>
          <a:p>
            <a:pPr marL="0" indent="0">
              <a:buFontTx/>
              <a:buNone/>
            </a:pPr>
            <a:r>
              <a:rPr lang="en-US" sz="1200" b="0" i="0" u="none" strike="noStrike" kern="1200" dirty="0">
                <a:solidFill>
                  <a:schemeClr val="tx1"/>
                </a:solidFill>
                <a:effectLst/>
                <a:latin typeface="+mn-lt"/>
                <a:ea typeface="+mn-ea"/>
                <a:cs typeface="+mn-cs"/>
              </a:rPr>
              <a:t>- Oak wilt suitability is projected to move northward, eventually covering much of the oak range in eastern Canada, but continues to remain a threat to the SEMCOG region.</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39</a:t>
            </a:fld>
            <a:endParaRPr lang="en-US" altLang="en-US"/>
          </a:p>
        </p:txBody>
      </p:sp>
    </p:spTree>
    <p:extLst>
      <p:ext uri="{BB962C8B-B14F-4D97-AF65-F5344CB8AC3E}">
        <p14:creationId xmlns:p14="http://schemas.microsoft.com/office/powerpoint/2010/main" val="2155898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Tx/>
              <a:buChar char="-"/>
            </a:pPr>
            <a:r>
              <a:rPr lang="en-US" sz="1200" b="0" i="0" u="none" strike="noStrike" kern="1200" dirty="0">
                <a:solidFill>
                  <a:schemeClr val="tx1"/>
                </a:solidFill>
                <a:effectLst/>
                <a:latin typeface="+mn-lt"/>
                <a:ea typeface="+mn-ea"/>
                <a:cs typeface="+mn-cs"/>
              </a:rPr>
              <a:t>Extreme heat is one of the most prominent climate issues in Detroit.</a:t>
            </a:r>
          </a:p>
          <a:p>
            <a:pPr marL="171450" indent="-171450" rtl="0">
              <a:buFontTx/>
              <a:buChar char="-"/>
            </a:pPr>
            <a:r>
              <a:rPr lang="en-US" sz="1200" b="0" i="0" u="none" strike="noStrike" kern="1200" dirty="0">
                <a:solidFill>
                  <a:schemeClr val="tx1"/>
                </a:solidFill>
                <a:effectLst/>
                <a:latin typeface="+mn-lt"/>
                <a:ea typeface="+mn-ea"/>
                <a:cs typeface="+mn-cs"/>
              </a:rPr>
              <a:t>An urban heat island is an urban area that is significantly warmer than its surrounding rural areas due to human activities.</a:t>
            </a:r>
          </a:p>
          <a:p>
            <a:pPr marL="171450" indent="-171450" rtl="0">
              <a:buFontTx/>
              <a:buChar char="-"/>
            </a:pPr>
            <a:r>
              <a:rPr lang="en-US" sz="1200" b="0" i="0" u="none" strike="noStrike" kern="1200" dirty="0">
                <a:solidFill>
                  <a:schemeClr val="tx1"/>
                </a:solidFill>
                <a:effectLst/>
                <a:latin typeface="+mn-lt"/>
                <a:ea typeface="+mn-ea"/>
                <a:cs typeface="+mn-cs"/>
              </a:rPr>
              <a:t>Impervious surfaces (e.g., concrete and asphalt) absorb heat and radiate it into the air, which increases surface temperatures.</a:t>
            </a:r>
          </a:p>
          <a:p>
            <a:pPr marL="171450" indent="-171450" rtl="0">
              <a:buFontTx/>
              <a:buChar char="-"/>
            </a:pPr>
            <a:r>
              <a:rPr lang="en-US" sz="1200" b="0" i="0" u="none" strike="noStrike" kern="1200" dirty="0">
                <a:solidFill>
                  <a:schemeClr val="tx1"/>
                </a:solidFill>
                <a:effectLst/>
                <a:latin typeface="+mn-lt"/>
                <a:ea typeface="+mn-ea"/>
                <a:cs typeface="+mn-cs"/>
              </a:rPr>
              <a:t>Meanwhile, tree canopy and additional vegetation apply a cooling effect on the surrounding area.</a:t>
            </a:r>
          </a:p>
          <a:p>
            <a:pPr marL="171450" indent="-171450" rtl="0">
              <a:buFontTx/>
              <a:buChar char="-"/>
            </a:pPr>
            <a:r>
              <a:rPr lang="en-US" sz="1200" b="0" i="0" u="none" strike="noStrike" kern="1200" dirty="0">
                <a:solidFill>
                  <a:schemeClr val="tx1"/>
                </a:solidFill>
                <a:effectLst/>
                <a:latin typeface="+mn-lt"/>
                <a:ea typeface="+mn-ea"/>
                <a:cs typeface="+mn-cs"/>
              </a:rPr>
              <a:t>The interaction of these land covers result in areas of the city that are warmer in summer months, and are thus more vulnerable to extreme heat events.</a:t>
            </a:r>
          </a:p>
          <a:p>
            <a:pPr marL="171450" indent="-171450" rtl="0">
              <a:buFontTx/>
              <a:buChar char="-"/>
            </a:pPr>
            <a:r>
              <a:rPr lang="en-US" sz="1200" b="0" i="0" u="none" strike="noStrike" kern="1200" dirty="0">
                <a:solidFill>
                  <a:schemeClr val="tx1"/>
                </a:solidFill>
                <a:effectLst/>
                <a:latin typeface="+mn-lt"/>
                <a:ea typeface="+mn-ea"/>
                <a:cs typeface="+mn-cs"/>
              </a:rPr>
              <a:t>This map shows the greatest areas of vulnerability in dark red.</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40</a:t>
            </a:fld>
            <a:endParaRPr lang="en-US" altLang="en-US"/>
          </a:p>
        </p:txBody>
      </p:sp>
    </p:spTree>
    <p:extLst>
      <p:ext uri="{BB962C8B-B14F-4D97-AF65-F5344CB8AC3E}">
        <p14:creationId xmlns:p14="http://schemas.microsoft.com/office/powerpoint/2010/main" val="2442130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Tx/>
              <a:buChar char="-"/>
            </a:pPr>
            <a:r>
              <a:rPr lang="en-US" sz="1200" b="0" i="0" u="none" strike="noStrike" kern="1200" dirty="0">
                <a:solidFill>
                  <a:schemeClr val="tx1"/>
                </a:solidFill>
                <a:effectLst/>
                <a:latin typeface="+mn-lt"/>
                <a:ea typeface="+mn-ea"/>
                <a:cs typeface="+mn-cs"/>
              </a:rPr>
              <a:t>This map shows the heat vulnerability along with the distance to cooling stations and a 15-minute walking radius around them.</a:t>
            </a:r>
          </a:p>
          <a:p>
            <a:pPr marL="171450" indent="-171450" rtl="0">
              <a:buFontTx/>
              <a:buChar char="-"/>
            </a:pPr>
            <a:r>
              <a:rPr lang="en-US" sz="1200" b="0" i="0" u="none" strike="noStrike" kern="1200" dirty="0">
                <a:solidFill>
                  <a:schemeClr val="tx1"/>
                </a:solidFill>
                <a:effectLst/>
                <a:latin typeface="+mn-lt"/>
                <a:ea typeface="+mn-ea"/>
                <a:cs typeface="+mn-cs"/>
              </a:rPr>
              <a:t>29% of Detroit’s population lives within a 15 minute walk of designated cooling centers.</a:t>
            </a:r>
          </a:p>
          <a:p>
            <a:pPr marL="171450" indent="-171450" rtl="0">
              <a:buFontTx/>
              <a:buChar char="-"/>
            </a:pPr>
            <a:r>
              <a:rPr lang="en-US" sz="1200" b="0" i="0" u="none" strike="noStrike" kern="1200" dirty="0">
                <a:solidFill>
                  <a:schemeClr val="tx1"/>
                </a:solidFill>
                <a:effectLst/>
                <a:latin typeface="+mn-lt"/>
                <a:ea typeface="+mn-ea"/>
                <a:cs typeface="+mn-cs"/>
              </a:rPr>
              <a:t>Extreme heat poses a variety of health threats, including heat-related illnesses and mortality as well as worsening air quality due to increased smog, aggravating conditions like asthma.</a:t>
            </a:r>
          </a:p>
          <a:p>
            <a:pPr marL="171450" indent="-171450" rtl="0">
              <a:buFontTx/>
              <a:buChar char="-"/>
            </a:pPr>
            <a:r>
              <a:rPr lang="en-US" sz="1200" b="0" i="0" u="none" strike="noStrike" kern="1200" dirty="0">
                <a:solidFill>
                  <a:schemeClr val="tx1"/>
                </a:solidFill>
                <a:effectLst/>
                <a:latin typeface="+mn-lt"/>
                <a:ea typeface="+mn-ea"/>
                <a:cs typeface="+mn-cs"/>
              </a:rPr>
              <a:t>There are several notable deserts in areas west of downtown (District 7) and on the east side of downtown (District 5) crossing through District 4.</a:t>
            </a:r>
          </a:p>
          <a:p>
            <a:pPr marL="171450" indent="-171450" rtl="0">
              <a:buFontTx/>
              <a:buChar char="-"/>
            </a:pPr>
            <a:r>
              <a:rPr lang="en-US" sz="1200" b="0" i="0" u="none" strike="noStrike" kern="1200" dirty="0">
                <a:solidFill>
                  <a:schemeClr val="tx1"/>
                </a:solidFill>
                <a:effectLst/>
                <a:latin typeface="+mn-lt"/>
                <a:ea typeface="+mn-ea"/>
                <a:cs typeface="+mn-cs"/>
              </a:rPr>
              <a:t>Access is not equal for all, and is a concern especially for areas that have high heat vulnerability and for individuals who are at higher risk from exposure to extreme heat.</a:t>
            </a:r>
            <a:br>
              <a:rPr lang="en-US" dirty="0"/>
            </a:b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41</a:t>
            </a:fld>
            <a:endParaRPr lang="en-US" altLang="en-US"/>
          </a:p>
        </p:txBody>
      </p:sp>
    </p:spTree>
    <p:extLst>
      <p:ext uri="{BB962C8B-B14F-4D97-AF65-F5344CB8AC3E}">
        <p14:creationId xmlns:p14="http://schemas.microsoft.com/office/powerpoint/2010/main" val="1049412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 In August, 2020, local organizers and volunteers in Detroit collected over 130,000 temperature and humidity data points in the morning, afternoon, and evening to create a heat watch report for the area (CAPA Strategies).</a:t>
            </a:r>
          </a:p>
          <a:p>
            <a:pPr marL="0" indent="0" rtl="0">
              <a:buFontTx/>
              <a:buNone/>
            </a:pPr>
            <a:r>
              <a:rPr lang="en-US" sz="1200" b="0" i="0" u="none" strike="noStrike" kern="1200" dirty="0">
                <a:solidFill>
                  <a:schemeClr val="tx1"/>
                </a:solidFill>
                <a:effectLst/>
                <a:latin typeface="+mn-lt"/>
                <a:ea typeface="+mn-ea"/>
                <a:cs typeface="+mn-cs"/>
              </a:rPr>
              <a:t>- This provided images of the distribution of temperature and humidity, describing how heat varies among urban neighborhoods due to local landscape features.</a:t>
            </a:r>
          </a:p>
          <a:p>
            <a:pPr marL="0" indent="0" rtl="0">
              <a:buFontTx/>
              <a:buNone/>
            </a:pPr>
            <a:r>
              <a:rPr lang="en-US" sz="1200" b="0" i="0" u="none" strike="noStrike" kern="1200" dirty="0">
                <a:solidFill>
                  <a:schemeClr val="tx1"/>
                </a:solidFill>
                <a:effectLst/>
                <a:latin typeface="+mn-lt"/>
                <a:ea typeface="+mn-ea"/>
                <a:cs typeface="+mn-cs"/>
              </a:rPr>
              <a:t>- Notable observations for the Detroit area include the presence of asphalt roadways and canopy cover.</a:t>
            </a:r>
          </a:p>
          <a:p>
            <a:pPr marL="0" indent="0" rtl="0">
              <a:buFontTx/>
              <a:buNone/>
            </a:pPr>
            <a:r>
              <a:rPr lang="en-US" sz="1200" b="0" i="0" u="none" strike="noStrike" kern="1200" dirty="0">
                <a:solidFill>
                  <a:schemeClr val="tx1"/>
                </a:solidFill>
                <a:effectLst/>
                <a:latin typeface="+mn-lt"/>
                <a:ea typeface="+mn-ea"/>
                <a:cs typeface="+mn-cs"/>
              </a:rPr>
              <a:t>- Wide, asphalt roadways absorb heat and remain hot during the day and hotspots are created by residential stretches of low canopy cover.</a:t>
            </a:r>
          </a:p>
          <a:p>
            <a:pPr marL="0" indent="0" rtl="0">
              <a:buFontTx/>
              <a:buNone/>
            </a:pPr>
            <a:r>
              <a:rPr lang="en-US" sz="1200" b="0" i="0" u="none" strike="noStrike" kern="1200" dirty="0">
                <a:solidFill>
                  <a:schemeClr val="tx1"/>
                </a:solidFill>
                <a:effectLst/>
                <a:latin typeface="+mn-lt"/>
                <a:ea typeface="+mn-ea"/>
                <a:cs typeface="+mn-cs"/>
              </a:rPr>
              <a:t>- Cooler areas of the city are seen in shaded, residential neighborhoods that are kept cooler during heat waves by the high canopy cover.</a:t>
            </a:r>
            <a:br>
              <a:rPr lang="en-US" dirty="0"/>
            </a:b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42</a:t>
            </a:fld>
            <a:endParaRPr lang="en-US" altLang="en-US"/>
          </a:p>
        </p:txBody>
      </p:sp>
    </p:spTree>
    <p:extLst>
      <p:ext uri="{BB962C8B-B14F-4D97-AF65-F5344CB8AC3E}">
        <p14:creationId xmlns:p14="http://schemas.microsoft.com/office/powerpoint/2010/main" val="2225321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dirty="0">
                <a:solidFill>
                  <a:schemeClr val="tx1"/>
                </a:solidFill>
                <a:effectLst/>
                <a:latin typeface="+mn-lt"/>
                <a:ea typeface="+mn-ea"/>
                <a:cs typeface="+mn-cs"/>
              </a:rPr>
              <a:t>- Much of the soil is poorly drained throughout Detroit and in the spring and fall when the ground is already wet and less likely to hold more water, the city is projected to be met with more rainfall - up to 25 percent by the end of the century</a:t>
            </a:r>
          </a:p>
          <a:p>
            <a:pPr marL="0" indent="0">
              <a:buFontTx/>
              <a:buNone/>
            </a:pPr>
            <a:r>
              <a:rPr lang="en-US" sz="1200" b="0" i="0" u="none" strike="noStrike" kern="1200" dirty="0">
                <a:solidFill>
                  <a:schemeClr val="tx1"/>
                </a:solidFill>
                <a:effectLst/>
                <a:latin typeface="+mn-lt"/>
                <a:ea typeface="+mn-ea"/>
                <a:cs typeface="+mn-cs"/>
              </a:rPr>
              <a:t>- One of the major concerns with additional rainfall is that Detroit’s aging stormwater systems could be overwhelmed by increased precipitation, resulting in flooded streets and basements and lead to sewage overflows in the Detroit River and Lake Erie. </a:t>
            </a:r>
          </a:p>
          <a:p>
            <a:pPr marL="0" indent="0">
              <a:buFontTx/>
              <a:buNone/>
            </a:pPr>
            <a:r>
              <a:rPr lang="en-US" sz="1200" b="0" i="0" u="none" strike="noStrike" kern="1200" dirty="0">
                <a:solidFill>
                  <a:schemeClr val="tx1"/>
                </a:solidFill>
                <a:effectLst/>
                <a:latin typeface="+mn-lt"/>
                <a:ea typeface="+mn-ea"/>
                <a:cs typeface="+mn-cs"/>
              </a:rPr>
              <a:t>- Detroit’s Climate Change Vulnerability Report from the University of Michigan conducted a flood assessment that examined the vulnerability of infrastructure systems and household-level vulnerability.</a:t>
            </a:r>
          </a:p>
          <a:p>
            <a:pPr marL="0" indent="0">
              <a:buFontTx/>
              <a:buNone/>
            </a:pPr>
            <a:r>
              <a:rPr lang="en-US" sz="1200" b="0" i="0" u="none" strike="noStrike" kern="1200" dirty="0">
                <a:solidFill>
                  <a:schemeClr val="tx1"/>
                </a:solidFill>
                <a:effectLst/>
                <a:latin typeface="+mn-lt"/>
                <a:ea typeface="+mn-ea"/>
                <a:cs typeface="+mn-cs"/>
              </a:rPr>
              <a:t>- The analysis of infrastructure focused on exposure factors and the primary factor was the runoff burden (determined by land cover, soil type, and slope) that is created during intense storm events.</a:t>
            </a:r>
          </a:p>
          <a:p>
            <a:pPr marL="0" indent="0">
              <a:buFontTx/>
              <a:buNone/>
            </a:pPr>
            <a:r>
              <a:rPr lang="en-US" sz="1200" b="0" i="0" u="none" strike="noStrike" kern="1200" dirty="0">
                <a:solidFill>
                  <a:schemeClr val="tx1"/>
                </a:solidFill>
                <a:effectLst/>
                <a:latin typeface="+mn-lt"/>
                <a:ea typeface="+mn-ea"/>
                <a:cs typeface="+mn-cs"/>
              </a:rPr>
              <a:t>- The exposure factor at the household-level is determined from floodplain designations (100 and 500 year) and household sensitivity is determined by the age of housing stock as well as the median household income.</a:t>
            </a:r>
          </a:p>
          <a:p>
            <a:pPr marL="0" indent="0">
              <a:buFontTx/>
              <a:buNone/>
            </a:pPr>
            <a:r>
              <a:rPr lang="en-US" sz="1200" b="0" i="0" u="none" strike="noStrike" kern="1200" dirty="0">
                <a:solidFill>
                  <a:schemeClr val="tx1"/>
                </a:solidFill>
                <a:effectLst/>
                <a:latin typeface="+mn-lt"/>
                <a:ea typeface="+mn-ea"/>
                <a:cs typeface="+mn-cs"/>
              </a:rPr>
              <a:t>- System flood vulnerability, similar to the heat assessment, is concentrated around the downtown core, extending northward.</a:t>
            </a:r>
          </a:p>
          <a:p>
            <a:pPr marL="0" indent="0">
              <a:buFontTx/>
              <a:buNone/>
            </a:pPr>
            <a:r>
              <a:rPr lang="en-US" sz="1200" b="0" i="0" u="none" strike="noStrike" kern="1200" dirty="0">
                <a:solidFill>
                  <a:schemeClr val="tx1"/>
                </a:solidFill>
                <a:effectLst/>
                <a:latin typeface="+mn-lt"/>
                <a:ea typeface="+mn-ea"/>
                <a:cs typeface="+mn-cs"/>
              </a:rPr>
              <a:t>- Household flood vulnerability is high in southeast Detroit, and along the Rouge River in the northwest.</a:t>
            </a:r>
          </a:p>
          <a:p>
            <a:pPr marL="0" indent="0">
              <a:buFontTx/>
              <a:buNone/>
            </a:pPr>
            <a:r>
              <a:rPr lang="en-US" sz="1200" b="0" i="0" u="none" strike="noStrike" kern="1200" dirty="0">
                <a:solidFill>
                  <a:schemeClr val="tx1"/>
                </a:solidFill>
                <a:effectLst/>
                <a:latin typeface="+mn-lt"/>
                <a:ea typeface="+mn-ea"/>
                <a:cs typeface="+mn-cs"/>
              </a:rPr>
              <a:t>- Districts 5 and 6 have higher runoff exposure as they are situated along the Detroit River. </a:t>
            </a: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43</a:t>
            </a:fld>
            <a:endParaRPr lang="en-US" altLang="en-US"/>
          </a:p>
        </p:txBody>
      </p:sp>
    </p:spTree>
    <p:extLst>
      <p:ext uri="{BB962C8B-B14F-4D97-AF65-F5344CB8AC3E}">
        <p14:creationId xmlns:p14="http://schemas.microsoft.com/office/powerpoint/2010/main" val="1919986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just went through some of the region-wide impacts in Detroit, and now we’ll touch on some of the adaptive capacity factors.</a:t>
            </a:r>
          </a:p>
        </p:txBody>
      </p:sp>
      <p:sp>
        <p:nvSpPr>
          <p:cNvPr id="4" name="Slide Number Placeholder 3"/>
          <p:cNvSpPr>
            <a:spLocks noGrp="1"/>
          </p:cNvSpPr>
          <p:nvPr>
            <p:ph type="sldNum" sz="quarter" idx="10"/>
          </p:nvPr>
        </p:nvSpPr>
        <p:spPr/>
        <p:txBody>
          <a:bodyPr/>
          <a:lstStyle/>
          <a:p>
            <a:fld id="{DF5FEE48-C0A0-4016-93EE-D8192C880B13}" type="slidenum">
              <a:rPr lang="en-US" smtClean="0"/>
              <a:t>44</a:t>
            </a:fld>
            <a:endParaRPr lang="en-US"/>
          </a:p>
        </p:txBody>
      </p:sp>
    </p:spTree>
    <p:extLst>
      <p:ext uri="{BB962C8B-B14F-4D97-AF65-F5344CB8AC3E}">
        <p14:creationId xmlns:p14="http://schemas.microsoft.com/office/powerpoint/2010/main" val="3703743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Examples of adaptive</a:t>
            </a:r>
            <a:r>
              <a:rPr lang="en-US" b="0" baseline="0" dirty="0"/>
              <a:t> capacity factors in ecosystems can include things like species diversity, connectivity, age class diversity, and genetic diversity.</a:t>
            </a:r>
          </a:p>
          <a:p>
            <a:pPr marL="171450" indent="-171450">
              <a:buFontTx/>
              <a:buChar char="-"/>
            </a:pPr>
            <a:r>
              <a:rPr lang="en-US" b="0" baseline="0" dirty="0"/>
              <a:t>These ensure that there are a number of different species at different ages within a given community, that there is variation in the genetic composition, and that there is interconnected land that allows for the movement of energy, matter, and species across the landscape.</a:t>
            </a:r>
          </a:p>
          <a:p>
            <a:pPr marL="171450" indent="-171450">
              <a:buFontTx/>
              <a:buChar char="-"/>
            </a:pPr>
            <a:r>
              <a:rPr lang="en-US" b="0" baseline="0" dirty="0"/>
              <a:t>Having these different types of adaptive capacity protects the ecosystem and allows the system to be more resilient to change.</a:t>
            </a:r>
          </a:p>
        </p:txBody>
      </p:sp>
      <p:sp>
        <p:nvSpPr>
          <p:cNvPr id="4" name="Slide Number Placeholder 3"/>
          <p:cNvSpPr>
            <a:spLocks noGrp="1"/>
          </p:cNvSpPr>
          <p:nvPr>
            <p:ph type="sldNum" sz="quarter" idx="10"/>
          </p:nvPr>
        </p:nvSpPr>
        <p:spPr/>
        <p:txBody>
          <a:bodyPr/>
          <a:lstStyle/>
          <a:p>
            <a:fld id="{2D574694-564E-4447-A7D7-CD7482946F4C}" type="slidenum">
              <a:rPr lang="en-US" smtClean="0"/>
              <a:t>45</a:t>
            </a:fld>
            <a:endParaRPr lang="en-US"/>
          </a:p>
        </p:txBody>
      </p:sp>
    </p:spTree>
    <p:extLst>
      <p:ext uri="{BB962C8B-B14F-4D97-AF65-F5344CB8AC3E}">
        <p14:creationId xmlns:p14="http://schemas.microsoft.com/office/powerpoint/2010/main" val="3797557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Tx/>
              <a:buChar char="-"/>
            </a:pPr>
            <a:r>
              <a:rPr lang="en-US" sz="1200" b="0" i="0" u="none" strike="noStrike" kern="1200" dirty="0">
                <a:solidFill>
                  <a:schemeClr val="tx1"/>
                </a:solidFill>
                <a:effectLst/>
                <a:latin typeface="+mn-lt"/>
                <a:ea typeface="+mn-ea"/>
                <a:cs typeface="+mn-cs"/>
              </a:rPr>
              <a:t>Here is a Detroit Tree Canopy Assessment by American Forests, demonstrating the amount of tree canopy in each of Detroit’s 7 districts.</a:t>
            </a:r>
          </a:p>
          <a:p>
            <a:pPr marL="171450" indent="-171450" rtl="0">
              <a:buFontTx/>
              <a:buChar char="-"/>
            </a:pPr>
            <a:r>
              <a:rPr lang="en-US" sz="1200" b="0" i="0" u="none" strike="noStrike" kern="1200" dirty="0">
                <a:solidFill>
                  <a:schemeClr val="tx1"/>
                </a:solidFill>
                <a:effectLst/>
                <a:latin typeface="+mn-lt"/>
                <a:ea typeface="+mn-ea"/>
                <a:cs typeface="+mn-cs"/>
              </a:rPr>
              <a:t>Districts with lower canopy cover may experience warmer temperatures and an increase in stormwater runoff as trees play an important role in mitigating the urban heat island effect and also help to intercept rainfall.</a:t>
            </a:r>
          </a:p>
          <a:p>
            <a:pPr marL="171450" indent="-171450" rtl="0">
              <a:buFontTx/>
              <a:buChar char="-"/>
            </a:pPr>
            <a:r>
              <a:rPr lang="en-US" sz="1200" b="0" i="0" u="none" strike="noStrike" kern="1200" dirty="0">
                <a:solidFill>
                  <a:schemeClr val="tx1"/>
                </a:solidFill>
                <a:effectLst/>
                <a:latin typeface="+mn-lt"/>
                <a:ea typeface="+mn-ea"/>
                <a:cs typeface="+mn-cs"/>
              </a:rPr>
              <a:t>Canopy coverage varies by district; the highest canopy cover is found in District 1 (37.5 percent), followed by Districts 2, 4, and 7 at nearly 27 percent, while the lowest coverage is found in District 3 (22.5 percent), District 5 (19.6 percent), and District 6 (15.6 percent).</a:t>
            </a:r>
            <a:br>
              <a:rPr lang="en-US" dirty="0"/>
            </a:b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46</a:t>
            </a:fld>
            <a:endParaRPr lang="en-US" altLang="en-US"/>
          </a:p>
        </p:txBody>
      </p:sp>
    </p:spTree>
    <p:extLst>
      <p:ext uri="{BB962C8B-B14F-4D97-AF65-F5344CB8AC3E}">
        <p14:creationId xmlns:p14="http://schemas.microsoft.com/office/powerpoint/2010/main" val="3502536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Recently, we developed the Urban Forestry Climate Change Response Framework.  This three-tiered approach begins with a regional assessment of vulnerability, then steps it down to the municipal or park district, and finally the project level to develop adaptation strategies at a local scale. </a:t>
            </a:r>
          </a:p>
          <a:p>
            <a:endParaRPr lang="en-US" baseline="0" dirty="0"/>
          </a:p>
          <a:p>
            <a:r>
              <a:rPr lang="en-US" baseline="0" dirty="0"/>
              <a:t>The framework, which builds on our previous work on adaptation, has three main components:</a:t>
            </a:r>
          </a:p>
          <a:p>
            <a:pPr marL="228600" indent="-228600">
              <a:buAutoNum type="arabicPeriod"/>
            </a:pPr>
            <a:r>
              <a:rPr lang="en-US" baseline="0" dirty="0"/>
              <a:t>Assess vulnerability of climate change impacts and tree species vulnerability for a metropolitan region</a:t>
            </a:r>
          </a:p>
          <a:p>
            <a:pPr marL="228600" indent="-228600">
              <a:buAutoNum type="arabicPeriod"/>
            </a:pPr>
            <a:r>
              <a:rPr lang="en-US" baseline="0" dirty="0"/>
              <a:t>Work with individual communities to assess the vulnerability of their urban forests to climate change</a:t>
            </a:r>
          </a:p>
          <a:p>
            <a:pPr marL="228600" indent="-228600">
              <a:buAutoNum type="arabicPeriod"/>
            </a:pPr>
            <a:r>
              <a:rPr lang="en-US" baseline="0" dirty="0"/>
              <a:t>Work with these communities to incorporate their information into real-world projects. </a:t>
            </a:r>
          </a:p>
        </p:txBody>
      </p:sp>
      <p:sp>
        <p:nvSpPr>
          <p:cNvPr id="4" name="Slide Number Placeholder 3"/>
          <p:cNvSpPr>
            <a:spLocks noGrp="1"/>
          </p:cNvSpPr>
          <p:nvPr>
            <p:ph type="sldNum" sz="quarter" idx="10"/>
          </p:nvPr>
        </p:nvSpPr>
        <p:spPr/>
        <p:txBody>
          <a:bodyPr/>
          <a:lstStyle/>
          <a:p>
            <a:fld id="{5F0567CE-0D88-4B13-A545-222D004E6F0F}" type="slidenum">
              <a:rPr lang="en-US" smtClean="0"/>
              <a:t>6</a:t>
            </a:fld>
            <a:endParaRPr lang="en-US"/>
          </a:p>
        </p:txBody>
      </p:sp>
    </p:spTree>
    <p:extLst>
      <p:ext uri="{BB962C8B-B14F-4D97-AF65-F5344CB8AC3E}">
        <p14:creationId xmlns:p14="http://schemas.microsoft.com/office/powerpoint/2010/main" val="2806945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Tx/>
              <a:buChar char="-"/>
            </a:pPr>
            <a:r>
              <a:rPr lang="en-US" sz="1200" b="0" i="0" u="none" strike="noStrike" kern="1200" dirty="0">
                <a:solidFill>
                  <a:schemeClr val="tx1"/>
                </a:solidFill>
                <a:effectLst/>
                <a:latin typeface="+mn-lt"/>
                <a:ea typeface="+mn-ea"/>
                <a:cs typeface="+mn-cs"/>
              </a:rPr>
              <a:t>This graph shows the number of trees by district and vulnerability level under a low emissions scenario at the top, and high emissions scenario on the bottom.</a:t>
            </a:r>
          </a:p>
          <a:p>
            <a:pPr marL="171450" indent="-171450" rtl="0">
              <a:buFontTx/>
              <a:buChar char="-"/>
            </a:pPr>
            <a:r>
              <a:rPr lang="en-US" sz="1200" b="0" i="0" u="none" strike="noStrike" kern="1200" dirty="0">
                <a:solidFill>
                  <a:schemeClr val="tx1"/>
                </a:solidFill>
                <a:effectLst/>
                <a:latin typeface="+mn-lt"/>
                <a:ea typeface="+mn-ea"/>
                <a:cs typeface="+mn-cs"/>
              </a:rPr>
              <a:t>The vulnerability for each species in Detroit was determined as part of the tree species vulnerability analysis that Leslie discussed earlier, which looked at habitat suitability by the end of the century as well as adaptability scores.</a:t>
            </a:r>
          </a:p>
          <a:p>
            <a:pPr marL="171450" indent="-171450" rtl="0">
              <a:buFontTx/>
              <a:buChar char="-"/>
            </a:pPr>
            <a:r>
              <a:rPr lang="en-US" sz="1200" b="0" i="0" u="none" strike="noStrike" kern="1200" dirty="0">
                <a:solidFill>
                  <a:schemeClr val="tx1"/>
                </a:solidFill>
                <a:effectLst/>
                <a:latin typeface="+mn-lt"/>
                <a:ea typeface="+mn-ea"/>
                <a:cs typeface="+mn-cs"/>
              </a:rPr>
              <a:t>Looking at the number of trees by district and vulnerability, one of the major observations is that under a low emissions scenario, the majority fall under a low-moderate vulnerability category, while many trees shift to a higher vulnerability level under a high emissions scenario.</a:t>
            </a:r>
          </a:p>
          <a:p>
            <a:pPr marL="171450" indent="-171450" rtl="0">
              <a:buFontTx/>
              <a:buChar char="-"/>
            </a:pPr>
            <a:r>
              <a:rPr lang="en-US" sz="1200" b="0" i="0" u="none" strike="noStrike" kern="1200" dirty="0">
                <a:solidFill>
                  <a:schemeClr val="tx1"/>
                </a:solidFill>
                <a:effectLst/>
                <a:latin typeface="+mn-lt"/>
                <a:ea typeface="+mn-ea"/>
                <a:cs typeface="+mn-cs"/>
              </a:rPr>
              <a:t>You can also see that there are several districts that stand out among the others. For example, although District 5 has one of the lower tree canopy cover percentages, it also has the highest number of trees in the low-moderate and moderate vulnerability categories under a low and high emissions scenario.</a:t>
            </a: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47</a:t>
            </a:fld>
            <a:endParaRPr lang="en-US" altLang="en-US"/>
          </a:p>
        </p:txBody>
      </p:sp>
    </p:spTree>
    <p:extLst>
      <p:ext uri="{BB962C8B-B14F-4D97-AF65-F5344CB8AC3E}">
        <p14:creationId xmlns:p14="http://schemas.microsoft.com/office/powerpoint/2010/main" val="4244330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is a break-up of tree diversity by genus in Detroit’s street tree population</a:t>
            </a:r>
          </a:p>
          <a:p>
            <a:pPr marL="171450" indent="-171450">
              <a:buFontTx/>
              <a:buChar char="-"/>
            </a:pPr>
            <a:r>
              <a:rPr lang="en-US" dirty="0"/>
              <a:t>Maple is the most common genus in the region, making up over 43% of all tree species.</a:t>
            </a:r>
          </a:p>
          <a:p>
            <a:pPr marL="171450" indent="-171450">
              <a:buFontTx/>
              <a:buChar char="-"/>
            </a:pPr>
            <a:r>
              <a:rPr lang="en-US" dirty="0"/>
              <a:t>Next is honey locust at 15%, followed by sycamore at 8%, elm and basswood at about 5%, oak and ash at about 4%, and pear, mulberry, and hackberry all under 2%.</a:t>
            </a:r>
          </a:p>
          <a:p>
            <a:pPr marL="171450" indent="-171450">
              <a:buFontTx/>
              <a:buChar char="-"/>
            </a:pPr>
            <a:r>
              <a:rPr lang="en-US" dirty="0"/>
              <a:t>As we noted before, some maple species such as Norway, silver, and sugar maple are more vulnerable to increasing temperatures. In addition, if a pest that prefers maples, such as Asian </a:t>
            </a:r>
            <a:r>
              <a:rPr lang="en-US" dirty="0" err="1"/>
              <a:t>longhorned</a:t>
            </a:r>
            <a:r>
              <a:rPr lang="en-US" dirty="0"/>
              <a:t> beetle comes through, that could make the area especially vulnerable.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48</a:t>
            </a:fld>
            <a:endParaRPr lang="en-US" altLang="en-US"/>
          </a:p>
        </p:txBody>
      </p:sp>
    </p:spTree>
    <p:extLst>
      <p:ext uri="{BB962C8B-B14F-4D97-AF65-F5344CB8AC3E}">
        <p14:creationId xmlns:p14="http://schemas.microsoft.com/office/powerpoint/2010/main" val="1991862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urban environments, adaptive capacity is complex and is</a:t>
            </a:r>
            <a:r>
              <a:rPr lang="en-US" baseline="0" dirty="0"/>
              <a:t> based on several major themes – organizational, economic, and social.</a:t>
            </a:r>
          </a:p>
          <a:p>
            <a:pPr marL="171450" indent="-171450">
              <a:buFontTx/>
              <a:buChar char="-"/>
            </a:pPr>
            <a:r>
              <a:rPr lang="en-US" baseline="0" dirty="0"/>
              <a:t>The organizational theme includes things like plans and policies as well as trained and sufficient staff.</a:t>
            </a:r>
          </a:p>
          <a:p>
            <a:pPr marL="171450" indent="-171450">
              <a:buFontTx/>
              <a:buChar char="-"/>
            </a:pPr>
            <a:r>
              <a:rPr lang="en-US" baseline="0" dirty="0"/>
              <a:t>The economic theme includes things like budgets and the ability to receive grants.</a:t>
            </a:r>
          </a:p>
          <a:p>
            <a:pPr marL="171450" indent="-171450">
              <a:buFontTx/>
              <a:buChar char="-"/>
            </a:pPr>
            <a:r>
              <a:rPr lang="en-US" baseline="0" dirty="0"/>
              <a:t>The social theme includes things like community support and having a volunteer base.</a:t>
            </a:r>
            <a:endParaRPr lang="en-US" dirty="0"/>
          </a:p>
        </p:txBody>
      </p:sp>
      <p:sp>
        <p:nvSpPr>
          <p:cNvPr id="4" name="Slide Number Placeholder 3"/>
          <p:cNvSpPr>
            <a:spLocks noGrp="1"/>
          </p:cNvSpPr>
          <p:nvPr>
            <p:ph type="sldNum" sz="quarter" idx="10"/>
          </p:nvPr>
        </p:nvSpPr>
        <p:spPr/>
        <p:txBody>
          <a:bodyPr/>
          <a:lstStyle/>
          <a:p>
            <a:fld id="{2D574694-564E-4447-A7D7-CD7482946F4C}" type="slidenum">
              <a:rPr lang="en-US" smtClean="0"/>
              <a:t>49</a:t>
            </a:fld>
            <a:endParaRPr lang="en-US"/>
          </a:p>
        </p:txBody>
      </p:sp>
    </p:spTree>
    <p:extLst>
      <p:ext uri="{BB962C8B-B14F-4D97-AF65-F5344CB8AC3E}">
        <p14:creationId xmlns:p14="http://schemas.microsoft.com/office/powerpoint/2010/main" val="3703305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recap, there are a variety of factors that are important to consider when it comes to the overall vulnerability of the urban forest including physical, biological, and human-influence factors in addition to local factors such as heat islands, impervious surfaces, pathogens, and invasive species.</a:t>
            </a:r>
          </a:p>
          <a:p>
            <a:pPr marL="171450" indent="-171450">
              <a:buFontTx/>
              <a:buChar char="-"/>
            </a:pPr>
            <a:r>
              <a:rPr lang="en-US" dirty="0"/>
              <a:t>Adaptive capacity is affected by tree cover and diversity, but it’s also affected by social, organizational, and economic factors.</a:t>
            </a:r>
          </a:p>
          <a:p>
            <a:pPr marL="171450" indent="-171450">
              <a:buFontTx/>
              <a:buChar char="-"/>
            </a:pPr>
            <a:r>
              <a:rPr lang="en-US" dirty="0"/>
              <a:t>A major takeaway here is to see the entire forest and the interacting factors, and not just the trees!</a:t>
            </a:r>
          </a:p>
          <a:p>
            <a:pPr marL="171450" indent="-171450">
              <a:buFontTx/>
              <a:buChar char="-"/>
            </a:pPr>
            <a:r>
              <a:rPr lang="en-US" dirty="0"/>
              <a:t>Now we will open it up for any questions you might have for Leslie and I</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50</a:t>
            </a:fld>
            <a:endParaRPr lang="en-US" altLang="en-US"/>
          </a:p>
        </p:txBody>
      </p:sp>
    </p:spTree>
    <p:extLst>
      <p:ext uri="{BB962C8B-B14F-4D97-AF65-F5344CB8AC3E}">
        <p14:creationId xmlns:p14="http://schemas.microsoft.com/office/powerpoint/2010/main" val="605372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57</a:t>
            </a:fld>
            <a:endParaRPr lang="en-US" altLang="en-US"/>
          </a:p>
        </p:txBody>
      </p:sp>
    </p:spTree>
    <p:extLst>
      <p:ext uri="{BB962C8B-B14F-4D97-AF65-F5344CB8AC3E}">
        <p14:creationId xmlns:p14="http://schemas.microsoft.com/office/powerpoint/2010/main" val="997362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word, the choice is to adapt. </a:t>
            </a:r>
          </a:p>
          <a:p>
            <a:endParaRPr lang="en-US" dirty="0"/>
          </a:p>
          <a:p>
            <a:r>
              <a:rPr lang="en-US" dirty="0"/>
              <a:t>The upshot is the adaptation activities will build upon sustainable forest</a:t>
            </a:r>
            <a:r>
              <a:rPr lang="en-US" baseline="0" dirty="0"/>
              <a:t> management and conservation IN MOST CASES.  Much of what we’re already doing also makes good sense as a response to climate change.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t>60</a:t>
            </a:fld>
            <a:endParaRPr lang="en-US"/>
          </a:p>
        </p:txBody>
      </p:sp>
    </p:spTree>
    <p:extLst>
      <p:ext uri="{BB962C8B-B14F-4D97-AF65-F5344CB8AC3E}">
        <p14:creationId xmlns:p14="http://schemas.microsoft.com/office/powerpoint/2010/main" val="1264376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take these</a:t>
            </a:r>
            <a:r>
              <a:rPr lang="en-US" baseline="0" dirty="0"/>
              <a:t> broad concepts and apply them to a real project?</a:t>
            </a:r>
            <a:endParaRPr lang="en-US" dirty="0"/>
          </a:p>
        </p:txBody>
      </p:sp>
      <p:sp>
        <p:nvSpPr>
          <p:cNvPr id="4" name="Slide Number Placeholder 3"/>
          <p:cNvSpPr>
            <a:spLocks noGrp="1"/>
          </p:cNvSpPr>
          <p:nvPr>
            <p:ph type="sldNum" sz="quarter" idx="10"/>
          </p:nvPr>
        </p:nvSpPr>
        <p:spPr/>
        <p:txBody>
          <a:bodyPr/>
          <a:lstStyle/>
          <a:p>
            <a:fld id="{5F0567CE-0D88-4B13-A545-222D004E6F0F}" type="slidenum">
              <a:rPr lang="en-US" smtClean="0"/>
              <a:t>61</a:t>
            </a:fld>
            <a:endParaRPr lang="en-US"/>
          </a:p>
        </p:txBody>
      </p:sp>
    </p:spTree>
    <p:extLst>
      <p:ext uri="{BB962C8B-B14F-4D97-AF65-F5344CB8AC3E}">
        <p14:creationId xmlns:p14="http://schemas.microsoft.com/office/powerpoint/2010/main" val="2870414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focus on the new climate and health action guide developed for the vibrant cities lab website. You can access it through this link. </a:t>
            </a:r>
          </a:p>
          <a:p>
            <a:endParaRPr lang="en-US" dirty="0"/>
          </a:p>
        </p:txBody>
      </p:sp>
      <p:sp>
        <p:nvSpPr>
          <p:cNvPr id="4" name="Slide Number Placeholder 3"/>
          <p:cNvSpPr>
            <a:spLocks noGrp="1"/>
          </p:cNvSpPr>
          <p:nvPr>
            <p:ph type="sldNum" sz="quarter" idx="5"/>
          </p:nvPr>
        </p:nvSpPr>
        <p:spPr/>
        <p:txBody>
          <a:bodyPr/>
          <a:lstStyle/>
          <a:p>
            <a:fld id="{0CB0EBF2-CAA2-43DE-A9EC-9757B1702044}" type="slidenum">
              <a:rPr lang="en-US" smtClean="0"/>
              <a:t>62</a:t>
            </a:fld>
            <a:endParaRPr lang="en-US"/>
          </a:p>
        </p:txBody>
      </p:sp>
    </p:spTree>
    <p:extLst>
      <p:ext uri="{BB962C8B-B14F-4D97-AF65-F5344CB8AC3E}">
        <p14:creationId xmlns:p14="http://schemas.microsoft.com/office/powerpoint/2010/main" val="2964600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the action guide for? The action guide is designed for a variety of audiences including</a:t>
            </a:r>
          </a:p>
        </p:txBody>
      </p:sp>
      <p:sp>
        <p:nvSpPr>
          <p:cNvPr id="4" name="Slide Number Placeholder 3"/>
          <p:cNvSpPr>
            <a:spLocks noGrp="1"/>
          </p:cNvSpPr>
          <p:nvPr>
            <p:ph type="sldNum" sz="quarter" idx="5"/>
          </p:nvPr>
        </p:nvSpPr>
        <p:spPr/>
        <p:txBody>
          <a:bodyPr/>
          <a:lstStyle/>
          <a:p>
            <a:fld id="{0CB0EBF2-CAA2-43DE-A9EC-9757B1702044}" type="slidenum">
              <a:rPr lang="en-US" smtClean="0"/>
              <a:t>63</a:t>
            </a:fld>
            <a:endParaRPr lang="en-US"/>
          </a:p>
        </p:txBody>
      </p:sp>
    </p:spTree>
    <p:extLst>
      <p:ext uri="{BB962C8B-B14F-4D97-AF65-F5344CB8AC3E}">
        <p14:creationId xmlns:p14="http://schemas.microsoft.com/office/powerpoint/2010/main" val="12384610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action guide works in 5 main steps to develop a set of actions you can take to meet your urban forestry project goals while addressing human health and climate change challenges. </a:t>
            </a:r>
          </a:p>
        </p:txBody>
      </p:sp>
      <p:sp>
        <p:nvSpPr>
          <p:cNvPr id="4" name="Slide Number Placeholder 3"/>
          <p:cNvSpPr>
            <a:spLocks noGrp="1"/>
          </p:cNvSpPr>
          <p:nvPr>
            <p:ph type="sldNum" sz="quarter" idx="5"/>
          </p:nvPr>
        </p:nvSpPr>
        <p:spPr/>
        <p:txBody>
          <a:bodyPr/>
          <a:lstStyle/>
          <a:p>
            <a:fld id="{0CB0EBF2-CAA2-43DE-A9EC-9757B1702044}" type="slidenum">
              <a:rPr lang="en-US" smtClean="0"/>
              <a:t>64</a:t>
            </a:fld>
            <a:endParaRPr lang="en-US"/>
          </a:p>
        </p:txBody>
      </p:sp>
    </p:spTree>
    <p:extLst>
      <p:ext uri="{BB962C8B-B14F-4D97-AF65-F5344CB8AC3E}">
        <p14:creationId xmlns:p14="http://schemas.microsoft.com/office/powerpoint/2010/main" val="26518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9</a:t>
            </a:fld>
            <a:endParaRPr lang="en-US" altLang="en-US"/>
          </a:p>
        </p:txBody>
      </p:sp>
    </p:spTree>
    <p:extLst>
      <p:ext uri="{BB962C8B-B14F-4D97-AF65-F5344CB8AC3E}">
        <p14:creationId xmlns:p14="http://schemas.microsoft.com/office/powerpoint/2010/main" val="41890225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menu is organized with 9 broad strategies and 34 approaches. To give you a sense of the menu, I will describe broadly each of the strategies in the menu.  This will give you a sense of the breadth of topics that we cover and some ideas about the relationship of forests, climate and human health.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I'll share a draft list of the strategies and approaches with you. If you would like to follow along using that as a handout you're certainly welcome too.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complete menu document has descriptive paragraphs for each of the strategies and approaches that describe the rationale for them as well as the types of activities that would be undertaken for each strategy and approach . And then for each approach, we give examples of tactics that describe how the approach could be implemented. The tactics are meant to serve just as examples to get people thinking, because it tactics are infinite and we couldn't list all of them . We found that this structure is really helpful in terms of providing a robust review of the literature on the topic, as well as facilitating brainstorming. I hope it will be helpful to you in thinking about how to incorporate these issues into your planning.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This document is currently being reviewed for publication as a technical report by the USDA Northern Forest Climate Hub.  </a:t>
            </a:r>
            <a:r>
              <a:rPr lang="en-US" sz="1200" kern="1200" dirty="0">
                <a:solidFill>
                  <a:schemeClr val="tx1"/>
                </a:solidFill>
                <a:effectLst/>
                <a:latin typeface="+mn-lt"/>
                <a:ea typeface="+mn-ea"/>
                <a:cs typeface="+mn-cs"/>
              </a:rPr>
              <a:t>We anticipate that we'll be able to have a final document ready for publication by this spring. </a:t>
            </a:r>
          </a:p>
        </p:txBody>
      </p:sp>
      <p:sp>
        <p:nvSpPr>
          <p:cNvPr id="4" name="Slide Number Placeholder 3"/>
          <p:cNvSpPr>
            <a:spLocks noGrp="1"/>
          </p:cNvSpPr>
          <p:nvPr>
            <p:ph type="sldNum" sz="quarter" idx="5"/>
          </p:nvPr>
        </p:nvSpPr>
        <p:spPr/>
        <p:txBody>
          <a:bodyPr/>
          <a:lstStyle/>
          <a:p>
            <a:fld id="{CF5095A7-BF46-4CFB-8EDF-45EB1BD39D9A}" type="slidenum">
              <a:rPr lang="en-US" smtClean="0"/>
              <a:t>65</a:t>
            </a:fld>
            <a:endParaRPr lang="en-US"/>
          </a:p>
        </p:txBody>
      </p:sp>
    </p:spTree>
    <p:extLst>
      <p:ext uri="{BB962C8B-B14F-4D97-AF65-F5344CB8AC3E}">
        <p14:creationId xmlns:p14="http://schemas.microsoft.com/office/powerpoint/2010/main" val="3523454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two strategies are focused on human health.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strategy is really designed to take a holistic view of climate change and human health when undertaking any sort of planning activity. And so this conversation that we're having right here is a really good example of perhaps thinking beyond the bounds of sort of what we would typically do in terms of planning.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of the things I really love about integrating climate change in human health into this new menu is it allows us to think about issues related to environmental justice and social equity. One of the approaches under the strategy is focused on </a:t>
            </a:r>
            <a:r>
              <a:rPr lang="en-US" sz="1200" b="1" kern="1200" dirty="0">
                <a:solidFill>
                  <a:schemeClr val="tx1"/>
                </a:solidFill>
                <a:effectLst/>
                <a:latin typeface="+mn-lt"/>
                <a:ea typeface="+mn-ea"/>
                <a:cs typeface="+mn-cs"/>
              </a:rPr>
              <a:t>addressing climate and health challenges of socially disadvantaged communities and vulnerable populations</a:t>
            </a:r>
            <a:r>
              <a:rPr lang="en-US" sz="1200" kern="1200" dirty="0">
                <a:solidFill>
                  <a:schemeClr val="tx1"/>
                </a:solidFill>
                <a:effectLst/>
                <a:latin typeface="+mn-lt"/>
                <a:ea typeface="+mn-ea"/>
                <a:cs typeface="+mn-cs"/>
              </a:rPr>
              <a:t> . And so an example of an action you might take would be thinking about how tree planting or green infrastructure projects that are intended to how big systems adapt changing climate conditions could be designed to facilitate community engagement and address disparities in parks and green spaces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Adobe </a:t>
            </a:r>
            <a:r>
              <a:rPr lang="en-US" dirty="0" err="1"/>
              <a:t>photostock</a:t>
            </a:r>
            <a:r>
              <a:rPr lang="en-US" dirty="0"/>
              <a:t> of Providence, RI from American Forests</a:t>
            </a:r>
          </a:p>
          <a:p>
            <a:r>
              <a:rPr lang="en-US" sz="1200" kern="1200" dirty="0">
                <a:solidFill>
                  <a:schemeClr val="tx1"/>
                </a:solidFill>
                <a:effectLst/>
                <a:latin typeface="+mn-lt"/>
                <a:ea typeface="+mn-ea"/>
                <a:cs typeface="+mn-cs"/>
              </a:rPr>
              <a:t> . </a:t>
            </a:r>
          </a:p>
          <a:p>
            <a:endParaRPr lang="en-US" dirty="0"/>
          </a:p>
          <a:p>
            <a:endParaRPr lang="en-US" dirty="0"/>
          </a:p>
        </p:txBody>
      </p:sp>
      <p:sp>
        <p:nvSpPr>
          <p:cNvPr id="4" name="Slide Number Placeholder 3"/>
          <p:cNvSpPr>
            <a:spLocks noGrp="1"/>
          </p:cNvSpPr>
          <p:nvPr>
            <p:ph type="sldNum" sz="quarter" idx="5"/>
          </p:nvPr>
        </p:nvSpPr>
        <p:spPr/>
        <p:txBody>
          <a:bodyPr/>
          <a:lstStyle/>
          <a:p>
            <a:fld id="{CF5095A7-BF46-4CFB-8EDF-45EB1BD39D9A}" type="slidenum">
              <a:rPr lang="en-US" smtClean="0"/>
              <a:t>66</a:t>
            </a:fld>
            <a:endParaRPr lang="en-US"/>
          </a:p>
        </p:txBody>
      </p:sp>
    </p:spTree>
    <p:extLst>
      <p:ext uri="{BB962C8B-B14F-4D97-AF65-F5344CB8AC3E}">
        <p14:creationId xmlns:p14="http://schemas.microsoft.com/office/powerpoint/2010/main" val="2571961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strategy is fairly straightforward in terms of using urban forests to reduce the impacts of climate change on human health. A really common and straightforward example of that is increasing urban tree cover. </a:t>
            </a:r>
            <a:r>
              <a:rPr lang="en-US" sz="1200" b="1" kern="1200" dirty="0">
                <a:solidFill>
                  <a:schemeClr val="tx1"/>
                </a:solidFill>
                <a:effectLst/>
                <a:latin typeface="+mn-lt"/>
                <a:ea typeface="+mn-ea"/>
                <a:cs typeface="+mn-cs"/>
              </a:rPr>
              <a:t>When we increase urban tree cover we can reduce the urban heat affect, improve air quality through the filtration capacity of trees, and allow for greater stormwater management through water infiltration and absorption.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approach is in this strategy focus on: reducing extreme temperatures, improving Urban Air quality, and reducing the impact of hazardous weather and disturbance events</a:t>
            </a:r>
          </a:p>
          <a:p>
            <a:endParaRPr lang="en-US" dirty="0"/>
          </a:p>
          <a:p>
            <a:endParaRPr lang="en-US" dirty="0"/>
          </a:p>
          <a:p>
            <a:r>
              <a:rPr lang="en-US" dirty="0"/>
              <a:t>Photo: Adobe </a:t>
            </a:r>
            <a:r>
              <a:rPr lang="en-US" dirty="0" err="1"/>
              <a:t>photostock</a:t>
            </a:r>
            <a:r>
              <a:rPr lang="en-US" dirty="0"/>
              <a:t> of Providence, RI from American Forests</a:t>
            </a:r>
          </a:p>
        </p:txBody>
      </p:sp>
      <p:sp>
        <p:nvSpPr>
          <p:cNvPr id="4" name="Slide Number Placeholder 3"/>
          <p:cNvSpPr>
            <a:spLocks noGrp="1"/>
          </p:cNvSpPr>
          <p:nvPr>
            <p:ph type="sldNum" sz="quarter" idx="5"/>
          </p:nvPr>
        </p:nvSpPr>
        <p:spPr/>
        <p:txBody>
          <a:bodyPr/>
          <a:lstStyle/>
          <a:p>
            <a:fld id="{CF5095A7-BF46-4CFB-8EDF-45EB1BD39D9A}" type="slidenum">
              <a:rPr lang="en-US" smtClean="0"/>
              <a:t>67</a:t>
            </a:fld>
            <a:endParaRPr lang="en-US"/>
          </a:p>
        </p:txBody>
      </p:sp>
    </p:spTree>
    <p:extLst>
      <p:ext uri="{BB962C8B-B14F-4D97-AF65-F5344CB8AC3E}">
        <p14:creationId xmlns:p14="http://schemas.microsoft.com/office/powerpoint/2010/main" val="2542018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few strategies are really targeted towards urban forest reactions urban forestry actions, and these are updates of what was originally in the 2012 menu come on it give us a good chance to consolidate some of the approaches we had in the earlier menu , as well as think about the carbon benefits associated with these actions.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Strategy three is about maintaining and increasing the extent of urban forests and vegetative cover. This includes preventing forest loss and fragmentation or development other uses , as well as efforts to maintain the integrity of the current forest canopy and urban reforestation. This is a really fundamental approach for preserving the ability of urban forests and ecosystems to facilitate climate adaptation , as well as to maintain and increase carbon sequestered in urban forests </a:t>
            </a:r>
          </a:p>
          <a:p>
            <a:endParaRPr lang="en-US" dirty="0"/>
          </a:p>
        </p:txBody>
      </p:sp>
      <p:sp>
        <p:nvSpPr>
          <p:cNvPr id="4" name="Slide Number Placeholder 3"/>
          <p:cNvSpPr>
            <a:spLocks noGrp="1"/>
          </p:cNvSpPr>
          <p:nvPr>
            <p:ph type="sldNum" sz="quarter" idx="5"/>
          </p:nvPr>
        </p:nvSpPr>
        <p:spPr/>
        <p:txBody>
          <a:bodyPr/>
          <a:lstStyle/>
          <a:p>
            <a:fld id="{CF5095A7-BF46-4CFB-8EDF-45EB1BD39D9A}" type="slidenum">
              <a:rPr lang="en-US" smtClean="0"/>
              <a:t>68</a:t>
            </a:fld>
            <a:endParaRPr lang="en-US"/>
          </a:p>
        </p:txBody>
      </p:sp>
    </p:spTree>
    <p:extLst>
      <p:ext uri="{BB962C8B-B14F-4D97-AF65-F5344CB8AC3E}">
        <p14:creationId xmlns:p14="http://schemas.microsoft.com/office/powerpoint/2010/main" val="770806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I've got three really important strategies here that are all related to using that are all related to maintaining urban forest ecosystems and increasing their resilience to a variety of climate pressures. This includes sustaining and restoring fundamental functions of urban ecosystems , so that they are able to continue cleaning water and air , and buffering the impacts of climate change. Strategy 5 is about reducing the impacts of physical and biological stressors on urban forests, and addresses threats like extreme weather, invasive plant species, forest pests, and herbivory. Strategy 6 helps to increase the resilience of urban forests by increasing diversity in many different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strategies encompass a really wide array of urban forestry practices, and we have a number of adaptation demonstrations that provide examples of this type of work. </a:t>
            </a:r>
          </a:p>
          <a:p>
            <a:endParaRPr lang="en-US" dirty="0"/>
          </a:p>
        </p:txBody>
      </p:sp>
      <p:sp>
        <p:nvSpPr>
          <p:cNvPr id="4" name="Slide Number Placeholder 3"/>
          <p:cNvSpPr>
            <a:spLocks noGrp="1"/>
          </p:cNvSpPr>
          <p:nvPr>
            <p:ph type="sldNum" sz="quarter" idx="5"/>
          </p:nvPr>
        </p:nvSpPr>
        <p:spPr/>
        <p:txBody>
          <a:bodyPr/>
          <a:lstStyle/>
          <a:p>
            <a:fld id="{CF5095A7-BF46-4CFB-8EDF-45EB1BD39D9A}" type="slidenum">
              <a:rPr lang="en-US" smtClean="0"/>
              <a:t>69</a:t>
            </a:fld>
            <a:endParaRPr lang="en-US"/>
          </a:p>
        </p:txBody>
      </p:sp>
    </p:spTree>
    <p:extLst>
      <p:ext uri="{BB962C8B-B14F-4D97-AF65-F5344CB8AC3E}">
        <p14:creationId xmlns:p14="http://schemas.microsoft.com/office/powerpoint/2010/main" val="3391555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an urban forestry strategy that is more proactive in trying to anticipate future conditions and move systems towards those conditions. This strategy includes anticipatory adaptation actions such as encouraging and introducing new species, genotypes, and cultivars that are expected to be better adapted to future conditions. There are also strategies in this approach associated with revegetated and remediating sites after disturbance and using disturbance as a trigger to realign significantly change systems towards future conditions. </a:t>
            </a:r>
          </a:p>
          <a:p>
            <a:endParaRPr lang="en-US" dirty="0"/>
          </a:p>
        </p:txBody>
      </p:sp>
      <p:sp>
        <p:nvSpPr>
          <p:cNvPr id="4" name="Slide Number Placeholder 3"/>
          <p:cNvSpPr>
            <a:spLocks noGrp="1"/>
          </p:cNvSpPr>
          <p:nvPr>
            <p:ph type="sldNum" sz="quarter" idx="5"/>
          </p:nvPr>
        </p:nvSpPr>
        <p:spPr/>
        <p:txBody>
          <a:bodyPr/>
          <a:lstStyle/>
          <a:p>
            <a:fld id="{CF5095A7-BF46-4CFB-8EDF-45EB1BD39D9A}" type="slidenum">
              <a:rPr lang="en-US" smtClean="0"/>
              <a:t>70</a:t>
            </a:fld>
            <a:endParaRPr lang="en-US"/>
          </a:p>
        </p:txBody>
      </p:sp>
    </p:spTree>
    <p:extLst>
      <p:ext uri="{BB962C8B-B14F-4D97-AF65-F5344CB8AC3E}">
        <p14:creationId xmlns:p14="http://schemas.microsoft.com/office/powerpoint/2010/main" val="2891192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final two strategies are also focused on human health and there really designed to think about how nature spaces can promote health and healing in the face of climate change. Strategy 8 is really focused on promoting social and mental health for social cohesion, recognizing that climate change is a very stressful topic and we want communities that are able to come together and cope with the changes that we are experiencing and will continue to experience. strategy 9 looks at a smaller scale four opportunities to create Co benefits within the realm of other adaptation activities. So an example might be that if you had a green infrastructure project that was designed who address issues related to stormwater or flooding, you could design that more intentionally as a pocket park or greenspace that would enable people to also connect with nature because of the benefits of nature on human health </a:t>
            </a:r>
          </a:p>
          <a:p>
            <a:endParaRPr lang="en-US" dirty="0"/>
          </a:p>
        </p:txBody>
      </p:sp>
      <p:sp>
        <p:nvSpPr>
          <p:cNvPr id="4" name="Slide Number Placeholder 3"/>
          <p:cNvSpPr>
            <a:spLocks noGrp="1"/>
          </p:cNvSpPr>
          <p:nvPr>
            <p:ph type="sldNum" sz="quarter" idx="5"/>
          </p:nvPr>
        </p:nvSpPr>
        <p:spPr/>
        <p:txBody>
          <a:bodyPr/>
          <a:lstStyle/>
          <a:p>
            <a:fld id="{CF5095A7-BF46-4CFB-8EDF-45EB1BD39D9A}" type="slidenum">
              <a:rPr lang="en-US" smtClean="0"/>
              <a:t>71</a:t>
            </a:fld>
            <a:endParaRPr lang="en-US"/>
          </a:p>
        </p:txBody>
      </p:sp>
    </p:spTree>
    <p:extLst>
      <p:ext uri="{BB962C8B-B14F-4D97-AF65-F5344CB8AC3E}">
        <p14:creationId xmlns:p14="http://schemas.microsoft.com/office/powerpoint/2010/main" val="3082421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640080" y="4126230"/>
            <a:ext cx="5120640" cy="3909060"/>
          </a:xfrm>
          <a:prstGeom prst="rect">
            <a:avLst/>
          </a:prstGeom>
        </p:spPr>
        <p:txBody>
          <a:bodyPr wrap="square" lIns="91425" tIns="91425" rIns="91425" bIns="91425" anchor="t" anchorCtr="0">
            <a:noAutofit/>
          </a:bodyPr>
          <a:lstStyle/>
          <a:p>
            <a:r>
              <a:rPr lang="en-US" sz="1200" kern="1200" dirty="0">
                <a:solidFill>
                  <a:schemeClr val="tx1"/>
                </a:solidFill>
                <a:effectLst/>
                <a:latin typeface="+mn-lt"/>
                <a:ea typeface="+mn-ea"/>
                <a:cs typeface="+mn-cs"/>
              </a:rPr>
              <a:t>I realize that was the briefest overview of the menu and it's really hard to do it justice to all of the interactions among these things . I hope you will take some additional time to look through the menu and think about how it relates to your work in the planning that you're doing is this group .</a:t>
            </a:r>
          </a:p>
          <a:p>
            <a:r>
              <a:rPr lang="en-US" sz="1200" kern="1200" dirty="0">
                <a:solidFill>
                  <a:schemeClr val="tx1"/>
                </a:solidFill>
                <a:effectLst/>
                <a:latin typeface="+mn-lt"/>
                <a:ea typeface="+mn-ea"/>
                <a:cs typeface="+mn-cs"/>
              </a:rPr>
              <a:t>With my last few minutes I wanted to share a very brief example project just so you can see how this works with our adaptation workbook . We at NIACS use the adaptation workbook as part of plant project planning with a variety of stakeholders to incorporate climate change in a little work, and if this is something your organization is interested in please let us know. </a:t>
            </a:r>
          </a:p>
          <a:p>
            <a:pPr lvl="0">
              <a:spcBef>
                <a:spcPts val="0"/>
              </a:spcBef>
              <a:buNone/>
            </a:pPr>
            <a:endParaRPr dirty="0"/>
          </a:p>
        </p:txBody>
      </p:sp>
      <p:sp>
        <p:nvSpPr>
          <p:cNvPr id="431" name="Shape 431"/>
          <p:cNvSpPr>
            <a:spLocks noGrp="1" noRot="1" noChangeAspect="1"/>
          </p:cNvSpPr>
          <p:nvPr>
            <p:ph type="sldImg" idx="2"/>
          </p:nvPr>
        </p:nvSpPr>
        <p:spPr>
          <a:xfrm>
            <a:off x="1028700" y="650875"/>
            <a:ext cx="4343400" cy="3257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263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look like in practice?</a:t>
            </a:r>
          </a:p>
          <a:p>
            <a:r>
              <a:rPr lang="en-US" dirty="0"/>
              <a:t>We at NIACS have been developing demonstration web pages that show real world examples of adaptation. </a:t>
            </a:r>
          </a:p>
        </p:txBody>
      </p:sp>
      <p:sp>
        <p:nvSpPr>
          <p:cNvPr id="4" name="Slide Number Placeholder 3"/>
          <p:cNvSpPr>
            <a:spLocks noGrp="1"/>
          </p:cNvSpPr>
          <p:nvPr>
            <p:ph type="sldNum" sz="quarter" idx="5"/>
          </p:nvPr>
        </p:nvSpPr>
        <p:spPr/>
        <p:txBody>
          <a:bodyPr/>
          <a:lstStyle/>
          <a:p>
            <a:fld id="{0CB0EBF2-CAA2-43DE-A9EC-9757B1702044}" type="slidenum">
              <a:rPr lang="en-US" smtClean="0"/>
              <a:t>74</a:t>
            </a:fld>
            <a:endParaRPr lang="en-US"/>
          </a:p>
        </p:txBody>
      </p:sp>
    </p:spTree>
    <p:extLst>
      <p:ext uri="{BB962C8B-B14F-4D97-AF65-F5344CB8AC3E}">
        <p14:creationId xmlns:p14="http://schemas.microsoft.com/office/powerpoint/2010/main" val="2172035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is speak for the trees, </a:t>
            </a:r>
            <a:r>
              <a:rPr lang="en-US" dirty="0" err="1"/>
              <a:t>boston</a:t>
            </a:r>
            <a:endParaRPr lang="en-US" dirty="0"/>
          </a:p>
        </p:txBody>
      </p:sp>
      <p:sp>
        <p:nvSpPr>
          <p:cNvPr id="4" name="Slide Number Placeholder 3"/>
          <p:cNvSpPr>
            <a:spLocks noGrp="1"/>
          </p:cNvSpPr>
          <p:nvPr>
            <p:ph type="sldNum" sz="quarter" idx="5"/>
          </p:nvPr>
        </p:nvSpPr>
        <p:spPr/>
        <p:txBody>
          <a:bodyPr/>
          <a:lstStyle/>
          <a:p>
            <a:fld id="{0CB0EBF2-CAA2-43DE-A9EC-9757B1702044}" type="slidenum">
              <a:rPr lang="en-US" smtClean="0"/>
              <a:t>75</a:t>
            </a:fld>
            <a:endParaRPr lang="en-US"/>
          </a:p>
        </p:txBody>
      </p:sp>
    </p:spTree>
    <p:extLst>
      <p:ext uri="{BB962C8B-B14F-4D97-AF65-F5344CB8AC3E}">
        <p14:creationId xmlns:p14="http://schemas.microsoft.com/office/powerpoint/2010/main" val="160003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talk about “vulnerability.” So, let’s start with a definition. In the context of climate change, we mean….</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11</a:t>
            </a:fld>
            <a:endParaRPr lang="en-US" altLang="en-US"/>
          </a:p>
        </p:txBody>
      </p:sp>
    </p:spTree>
    <p:extLst>
      <p:ext uri="{BB962C8B-B14F-4D97-AF65-F5344CB8AC3E}">
        <p14:creationId xmlns:p14="http://schemas.microsoft.com/office/powerpoint/2010/main" val="1498205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their goals were to:</a:t>
            </a:r>
          </a:p>
        </p:txBody>
      </p:sp>
      <p:sp>
        <p:nvSpPr>
          <p:cNvPr id="4" name="Slide Number Placeholder 3"/>
          <p:cNvSpPr>
            <a:spLocks noGrp="1"/>
          </p:cNvSpPr>
          <p:nvPr>
            <p:ph type="sldNum" sz="quarter" idx="5"/>
          </p:nvPr>
        </p:nvSpPr>
        <p:spPr/>
        <p:txBody>
          <a:bodyPr/>
          <a:lstStyle/>
          <a:p>
            <a:fld id="{0CB0EBF2-CAA2-43DE-A9EC-9757B1702044}" type="slidenum">
              <a:rPr lang="en-US" smtClean="0"/>
              <a:t>76</a:t>
            </a:fld>
            <a:endParaRPr lang="en-US"/>
          </a:p>
        </p:txBody>
      </p:sp>
    </p:spTree>
    <p:extLst>
      <p:ext uri="{BB962C8B-B14F-4D97-AF65-F5344CB8AC3E}">
        <p14:creationId xmlns:p14="http://schemas.microsoft.com/office/powerpoint/2010/main" val="900779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B0EBF2-CAA2-43DE-A9EC-9757B1702044}" type="slidenum">
              <a:rPr lang="en-US" smtClean="0"/>
              <a:t>77</a:t>
            </a:fld>
            <a:endParaRPr lang="en-US"/>
          </a:p>
        </p:txBody>
      </p:sp>
    </p:spTree>
    <p:extLst>
      <p:ext uri="{BB962C8B-B14F-4D97-AF65-F5344CB8AC3E}">
        <p14:creationId xmlns:p14="http://schemas.microsoft.com/office/powerpoint/2010/main" val="3325123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Tx/>
              <a:buChar char="-"/>
            </a:pPr>
            <a:r>
              <a:rPr lang="en-US" sz="1200" b="0" i="0" u="none" strike="noStrike" kern="1200" dirty="0">
                <a:solidFill>
                  <a:schemeClr val="tx1"/>
                </a:solidFill>
                <a:effectLst/>
                <a:latin typeface="+mn-lt"/>
                <a:ea typeface="+mn-ea"/>
                <a:cs typeface="+mn-cs"/>
              </a:rPr>
              <a:t>Those who are registered for week 1 only will receive a quick workshop evaluation via email and we greatly appreciate any feedback we receive from those so we can make improvements to future sessions</a:t>
            </a:r>
          </a:p>
          <a:p>
            <a:pPr marL="171450" indent="-171450" rtl="0" fontAlgn="base">
              <a:buFontTx/>
              <a:buChar char="-"/>
            </a:pPr>
            <a:r>
              <a:rPr lang="en-US" sz="1200" b="0" i="0" u="none" strike="noStrike" kern="1200" dirty="0">
                <a:solidFill>
                  <a:schemeClr val="tx1"/>
                </a:solidFill>
                <a:effectLst/>
                <a:latin typeface="+mn-lt"/>
                <a:ea typeface="+mn-ea"/>
                <a:cs typeface="+mn-cs"/>
              </a:rPr>
              <a:t>Also want to encourage you to visit Forest Adaptation website to keep a look out for future trainings and workshops.</a:t>
            </a:r>
          </a:p>
          <a:p>
            <a:pPr marL="171450" indent="-171450" rtl="0" fontAlgn="base">
              <a:buFontTx/>
              <a:buChar char="-"/>
            </a:pPr>
            <a:r>
              <a:rPr lang="en-US" sz="1200" b="0" i="0" u="none" strike="noStrike" kern="1200" dirty="0">
                <a:solidFill>
                  <a:schemeClr val="tx1"/>
                </a:solidFill>
                <a:effectLst/>
                <a:latin typeface="+mn-lt"/>
                <a:ea typeface="+mn-ea"/>
                <a:cs typeface="+mn-cs"/>
              </a:rPr>
              <a:t>If you’re interested in going more in depth on a planning project, we have various adaptation planning and practices courses, including an upcoming one for recreation professionals starting in April.</a:t>
            </a:r>
          </a:p>
          <a:p>
            <a:pPr marL="171450" indent="-171450" rtl="0" fontAlgn="base">
              <a:buFontTx/>
              <a:buChar char="-"/>
            </a:pPr>
            <a:r>
              <a:rPr lang="en-US" sz="1200" b="0" i="0" u="none" strike="noStrike" kern="1200" dirty="0">
                <a:solidFill>
                  <a:schemeClr val="tx1"/>
                </a:solidFill>
                <a:effectLst/>
                <a:latin typeface="+mn-lt"/>
                <a:ea typeface="+mn-ea"/>
                <a:cs typeface="+mn-cs"/>
              </a:rPr>
              <a:t>For participants who are registered for the adaptation workshop next week, this is just a reminder to complete step 1 before coming to the workshop and send that back to me beforehand, and please review the materials as well.</a:t>
            </a:r>
          </a:p>
          <a:p>
            <a:pPr marL="171450" indent="-171450" rtl="0" fontAlgn="base">
              <a:buFontTx/>
              <a:buChar char="-"/>
            </a:pPr>
            <a:r>
              <a:rPr lang="en-US" sz="1200" b="0" i="0" u="none" strike="noStrike" kern="1200" dirty="0">
                <a:solidFill>
                  <a:schemeClr val="tx1"/>
                </a:solidFill>
                <a:effectLst/>
                <a:latin typeface="+mn-lt"/>
                <a:ea typeface="+mn-ea"/>
                <a:cs typeface="+mn-cs"/>
              </a:rPr>
              <a:t>Thank you all for joining us!</a:t>
            </a:r>
          </a:p>
          <a:p>
            <a:endParaRPr lang="en-US" dirty="0"/>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84</a:t>
            </a:fld>
            <a:endParaRPr lang="en-US" altLang="en-US"/>
          </a:p>
        </p:txBody>
      </p:sp>
    </p:spTree>
    <p:extLst>
      <p:ext uri="{BB962C8B-B14F-4D97-AF65-F5344CB8AC3E}">
        <p14:creationId xmlns:p14="http://schemas.microsoft.com/office/powerpoint/2010/main" val="2680629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Contact information for any questions</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85</a:t>
            </a:fld>
            <a:endParaRPr lang="en-US" altLang="en-US"/>
          </a:p>
        </p:txBody>
      </p:sp>
    </p:spTree>
    <p:extLst>
      <p:ext uri="{BB962C8B-B14F-4D97-AF65-F5344CB8AC3E}">
        <p14:creationId xmlns:p14="http://schemas.microsoft.com/office/powerpoint/2010/main" val="24396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impacts to trees?</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12</a:t>
            </a:fld>
            <a:endParaRPr lang="en-US" altLang="en-US"/>
          </a:p>
        </p:txBody>
      </p:sp>
    </p:spTree>
    <p:extLst>
      <p:ext uri="{BB962C8B-B14F-4D97-AF65-F5344CB8AC3E}">
        <p14:creationId xmlns:p14="http://schemas.microsoft.com/office/powerpoint/2010/main" val="395047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native trees we have a great resource called the climate change atlas. The atlas uses measured tree inventory data to develop a statistical model that projects where suitable habitat may be in the future.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13</a:t>
            </a:fld>
            <a:endParaRPr lang="en-US" altLang="en-US"/>
          </a:p>
        </p:txBody>
      </p:sp>
    </p:spTree>
    <p:extLst>
      <p:ext uri="{BB962C8B-B14F-4D97-AF65-F5344CB8AC3E}">
        <p14:creationId xmlns:p14="http://schemas.microsoft.com/office/powerpoint/2010/main" val="116514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the tree atlas has provided summaries for large metropolitan areas. These have been summarized in the draft assessment for the area shown here. </a:t>
            </a:r>
          </a:p>
        </p:txBody>
      </p:sp>
      <p:sp>
        <p:nvSpPr>
          <p:cNvPr id="4" name="Slide Number Placeholder 3"/>
          <p:cNvSpPr>
            <a:spLocks noGrp="1"/>
          </p:cNvSpPr>
          <p:nvPr>
            <p:ph type="sldNum" sz="quarter" idx="5"/>
          </p:nvPr>
        </p:nvSpPr>
        <p:spPr/>
        <p:txBody>
          <a:bodyPr/>
          <a:lstStyle/>
          <a:p>
            <a:pPr>
              <a:defRPr/>
            </a:pPr>
            <a:fld id="{A7D89B02-55D7-4F82-ABD7-E7F503F4F9EA}" type="slidenum">
              <a:rPr lang="en-US" altLang="en-US" smtClean="0"/>
              <a:pPr>
                <a:defRPr/>
              </a:pPr>
              <a:t>14</a:t>
            </a:fld>
            <a:endParaRPr lang="en-US" altLang="en-US"/>
          </a:p>
        </p:txBody>
      </p:sp>
    </p:spTree>
    <p:extLst>
      <p:ext uri="{BB962C8B-B14F-4D97-AF65-F5344CB8AC3E}">
        <p14:creationId xmlns:p14="http://schemas.microsoft.com/office/powerpoint/2010/main" val="186051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1A2B01C-2DEF-4BEC-8911-F4191BDBF4CB}" type="datetimeFigureOut">
              <a:rPr lang="en-US" smtClean="0"/>
              <a:pPr>
                <a:defRPr/>
              </a:pPr>
              <a:t>1/26/2021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1E817A2-CBDE-40BF-A4D5-FC149AC6D9A2}" type="slidenum">
              <a:rPr lang="en-US" altLang="en-US" smtClean="0"/>
              <a:pPr>
                <a:defRPr/>
              </a:pPr>
              <a:t>‹#›</a:t>
            </a:fld>
            <a:endParaRPr lang="en-US" altLang="en-US"/>
          </a:p>
        </p:txBody>
      </p:sp>
    </p:spTree>
    <p:extLst>
      <p:ext uri="{BB962C8B-B14F-4D97-AF65-F5344CB8AC3E}">
        <p14:creationId xmlns:p14="http://schemas.microsoft.com/office/powerpoint/2010/main" val="260635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7982322-AAEB-44D6-8B37-4800210A6CCE}" type="datetimeFigureOut">
              <a:rPr lang="en-US" smtClean="0"/>
              <a:pPr>
                <a:defRPr/>
              </a:pPr>
              <a:t>1/26/2021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40B6CA-2DB6-4338-8E8A-85954F690995}" type="slidenum">
              <a:rPr lang="en-US" altLang="en-US" smtClean="0"/>
              <a:pPr>
                <a:defRPr/>
              </a:pPr>
              <a:t>‹#›</a:t>
            </a:fld>
            <a:endParaRPr lang="en-US" altLang="en-US"/>
          </a:p>
        </p:txBody>
      </p:sp>
    </p:spTree>
    <p:extLst>
      <p:ext uri="{BB962C8B-B14F-4D97-AF65-F5344CB8AC3E}">
        <p14:creationId xmlns:p14="http://schemas.microsoft.com/office/powerpoint/2010/main" val="2178529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D2D6FAE-F70A-43E1-8EE2-F4E1255AE4F2}" type="datetimeFigureOut">
              <a:rPr lang="en-US" smtClean="0"/>
              <a:pPr>
                <a:defRPr/>
              </a:pPr>
              <a:t>1/26/2021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960CC-0786-432D-A4E9-47DAC35B73D8}" type="slidenum">
              <a:rPr lang="en-US" altLang="en-US" smtClean="0"/>
              <a:pPr>
                <a:defRPr/>
              </a:pPr>
              <a:t>‹#›</a:t>
            </a:fld>
            <a:endParaRPr lang="en-US" altLang="en-US"/>
          </a:p>
        </p:txBody>
      </p:sp>
    </p:spTree>
    <p:extLst>
      <p:ext uri="{BB962C8B-B14F-4D97-AF65-F5344CB8AC3E}">
        <p14:creationId xmlns:p14="http://schemas.microsoft.com/office/powerpoint/2010/main" val="34275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C2B79-C760-45B6-99AE-24F3E0B791E8}" type="datetimeFigureOut">
              <a:rPr lang="en-US" smtClean="0"/>
              <a:pPr>
                <a:defRPr/>
              </a:pPr>
              <a:t>1/26/2021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759AE0-BDD1-4105-8C43-288F64B6F6DC}" type="slidenum">
              <a:rPr lang="en-US" altLang="en-US" smtClean="0"/>
              <a:pPr>
                <a:defRPr/>
              </a:pPr>
              <a:t>‹#›</a:t>
            </a:fld>
            <a:endParaRPr lang="en-US" altLang="en-US"/>
          </a:p>
        </p:txBody>
      </p:sp>
    </p:spTree>
    <p:extLst>
      <p:ext uri="{BB962C8B-B14F-4D97-AF65-F5344CB8AC3E}">
        <p14:creationId xmlns:p14="http://schemas.microsoft.com/office/powerpoint/2010/main" val="381816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D899DF9-F00E-4D9E-BBEC-775BF2444410}" type="datetimeFigureOut">
              <a:rPr lang="en-US" smtClean="0"/>
              <a:pPr>
                <a:defRPr/>
              </a:pPr>
              <a:t>1/26/2021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605103-212F-452E-A97E-6428189A6CE0}" type="slidenum">
              <a:rPr lang="en-US" altLang="en-US" smtClean="0"/>
              <a:pPr>
                <a:defRPr/>
              </a:pPr>
              <a:t>‹#›</a:t>
            </a:fld>
            <a:endParaRPr lang="en-US" altLang="en-US"/>
          </a:p>
        </p:txBody>
      </p:sp>
    </p:spTree>
    <p:extLst>
      <p:ext uri="{BB962C8B-B14F-4D97-AF65-F5344CB8AC3E}">
        <p14:creationId xmlns:p14="http://schemas.microsoft.com/office/powerpoint/2010/main" val="1584528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D5B3467-F47E-4E2A-BF65-786AA226DF3C}" type="datetimeFigureOut">
              <a:rPr lang="en-US" smtClean="0"/>
              <a:pPr>
                <a:defRPr/>
              </a:pPr>
              <a:t>1/26/2021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40471DD-7690-403E-81EA-C3460EE1F701}" type="slidenum">
              <a:rPr lang="en-US" altLang="en-US" smtClean="0"/>
              <a:pPr>
                <a:defRPr/>
              </a:pPr>
              <a:t>‹#›</a:t>
            </a:fld>
            <a:endParaRPr lang="en-US" altLang="en-US"/>
          </a:p>
        </p:txBody>
      </p:sp>
    </p:spTree>
    <p:extLst>
      <p:ext uri="{BB962C8B-B14F-4D97-AF65-F5344CB8AC3E}">
        <p14:creationId xmlns:p14="http://schemas.microsoft.com/office/powerpoint/2010/main" val="1718225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B0111E78-8428-4831-B2DB-A1661C3EC924}" type="datetimeFigureOut">
              <a:rPr lang="en-US" smtClean="0"/>
              <a:pPr>
                <a:defRPr/>
              </a:pPr>
              <a:t>1/26/2021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83451D7-EA1C-4DE0-99CB-8F54BF6137C8}" type="slidenum">
              <a:rPr lang="en-US" altLang="en-US" smtClean="0"/>
              <a:pPr>
                <a:defRPr/>
              </a:pPr>
              <a:t>‹#›</a:t>
            </a:fld>
            <a:endParaRPr lang="en-US" altLang="en-US"/>
          </a:p>
        </p:txBody>
      </p:sp>
    </p:spTree>
    <p:extLst>
      <p:ext uri="{BB962C8B-B14F-4D97-AF65-F5344CB8AC3E}">
        <p14:creationId xmlns:p14="http://schemas.microsoft.com/office/powerpoint/2010/main" val="85270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1D8CD39-390C-410F-9532-E5C42665F0A3}" type="datetimeFigureOut">
              <a:rPr lang="en-US" smtClean="0"/>
              <a:pPr>
                <a:defRPr/>
              </a:pPr>
              <a:t>1/26/2021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1BC25BC-BAC6-4BE2-B795-71F03AA17997}" type="slidenum">
              <a:rPr lang="en-US" altLang="en-US" smtClean="0"/>
              <a:pPr>
                <a:defRPr/>
              </a:pPr>
              <a:t>‹#›</a:t>
            </a:fld>
            <a:endParaRPr lang="en-US" altLang="en-US"/>
          </a:p>
        </p:txBody>
      </p:sp>
    </p:spTree>
    <p:extLst>
      <p:ext uri="{BB962C8B-B14F-4D97-AF65-F5344CB8AC3E}">
        <p14:creationId xmlns:p14="http://schemas.microsoft.com/office/powerpoint/2010/main" val="2590465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D2C8882-5EEC-4E70-BB91-28EAEDBA0F4F}" type="datetimeFigureOut">
              <a:rPr lang="en-US" smtClean="0"/>
              <a:pPr>
                <a:defRPr/>
              </a:pPr>
              <a:t>1/26/2021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55F1977-3F36-4F35-812B-BE01A8986CD6}" type="slidenum">
              <a:rPr lang="en-US" altLang="en-US" smtClean="0"/>
              <a:pPr>
                <a:defRPr/>
              </a:pPr>
              <a:t>‹#›</a:t>
            </a:fld>
            <a:endParaRPr lang="en-US" altLang="en-US"/>
          </a:p>
        </p:txBody>
      </p:sp>
    </p:spTree>
    <p:extLst>
      <p:ext uri="{BB962C8B-B14F-4D97-AF65-F5344CB8AC3E}">
        <p14:creationId xmlns:p14="http://schemas.microsoft.com/office/powerpoint/2010/main" val="2696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9A8ED6B-B2FC-43FB-BB6A-FA33F42D1E72}" type="datetimeFigureOut">
              <a:rPr lang="en-US" smtClean="0"/>
              <a:pPr>
                <a:defRPr/>
              </a:pPr>
              <a:t>1/26/2021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D1B148-DCA4-4048-9B45-8B6CE60AD6AC}" type="slidenum">
              <a:rPr lang="en-US" altLang="en-US" smtClean="0"/>
              <a:pPr>
                <a:defRPr/>
              </a:pPr>
              <a:t>‹#›</a:t>
            </a:fld>
            <a:endParaRPr lang="en-US" altLang="en-US"/>
          </a:p>
        </p:txBody>
      </p:sp>
    </p:spTree>
    <p:extLst>
      <p:ext uri="{BB962C8B-B14F-4D97-AF65-F5344CB8AC3E}">
        <p14:creationId xmlns:p14="http://schemas.microsoft.com/office/powerpoint/2010/main" val="4006534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B801A86-0B9C-4BF6-AC53-F0786276C378}" type="datetimeFigureOut">
              <a:rPr lang="en-US" smtClean="0"/>
              <a:pPr>
                <a:defRPr/>
              </a:pPr>
              <a:t>1/26/2021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C6B971-BC65-432E-A7B4-6D9518EA76B3}" type="slidenum">
              <a:rPr lang="en-US" altLang="en-US" smtClean="0"/>
              <a:pPr>
                <a:defRPr/>
              </a:pPr>
              <a:t>‹#›</a:t>
            </a:fld>
            <a:endParaRPr lang="en-US" altLang="en-US"/>
          </a:p>
        </p:txBody>
      </p:sp>
    </p:spTree>
    <p:extLst>
      <p:ext uri="{BB962C8B-B14F-4D97-AF65-F5344CB8AC3E}">
        <p14:creationId xmlns:p14="http://schemas.microsoft.com/office/powerpoint/2010/main" val="402398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AC9A2E6-F1A5-4D11-95CF-18741158E932}" type="datetimeFigureOut">
              <a:rPr lang="en-US" smtClean="0"/>
              <a:pPr>
                <a:defRPr/>
              </a:pPr>
              <a:t>1/26/2021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4659DFE-287F-4CBB-A956-0718DF59F285}" type="slidenum">
              <a:rPr lang="en-US" altLang="en-US" smtClean="0"/>
              <a:pPr>
                <a:defRPr/>
              </a:pPr>
              <a:t>‹#›</a:t>
            </a:fld>
            <a:endParaRPr lang="en-US" altLang="en-US"/>
          </a:p>
        </p:txBody>
      </p:sp>
    </p:spTree>
    <p:extLst>
      <p:ext uri="{BB962C8B-B14F-4D97-AF65-F5344CB8AC3E}">
        <p14:creationId xmlns:p14="http://schemas.microsoft.com/office/powerpoint/2010/main" val="332440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nrs.fs.fed.us/niacs/"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tif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fs.fed.us/nrs/atla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usfs.maps.arcgis.com/home/webmap/viewer.html?webmap=611d3e5ac1774a21a6ff55aceb8f588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usfs.maps.arcgis.com/home/webmap/viewer.html?webmap=611d3e5ac1774a21a6ff55aceb8f588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gif"/><Relationship Id="rId4" Type="http://schemas.openxmlformats.org/officeDocument/2006/relationships/image" Target="../media/image11.png"/><Relationship Id="rId9"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A_fine_Norway_Maple,_Acer_platanoides_-_geograph.org.uk_-_993499.jpg" TargetMode="Externa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niacs.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hyperlink" Target="http://www.vibrantcitieslab.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forms.gle/nA17qvMQXjB9uo658"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forestadaptation.org/learn/training-and-workshop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mailto:amrutled@mtu.edu"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mailto:leslie.brandt@usda.gov"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hyperlink" Target="mailto:amrutled@mtu.ed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14300" y="896938"/>
            <a:ext cx="8915400" cy="1846262"/>
          </a:xfrm>
        </p:spPr>
        <p:txBody>
          <a:bodyPr>
            <a:normAutofit/>
          </a:bodyPr>
          <a:lstStyle/>
          <a:p>
            <a:r>
              <a:rPr lang="en-US" b="1" dirty="0"/>
              <a:t>Climate Change Adaptation in the Detroit Region’s Urban Forest</a:t>
            </a:r>
          </a:p>
        </p:txBody>
      </p:sp>
      <p:cxnSp>
        <p:nvCxnSpPr>
          <p:cNvPr id="4" name="Straight Connector 3"/>
          <p:cNvCxnSpPr/>
          <p:nvPr/>
        </p:nvCxnSpPr>
        <p:spPr>
          <a:xfrm>
            <a:off x="647700" y="2843213"/>
            <a:ext cx="7848600" cy="1587"/>
          </a:xfrm>
          <a:prstGeom prst="line">
            <a:avLst/>
          </a:prstGeom>
          <a:ln w="38100">
            <a:solidFill>
              <a:srgbClr val="81BB59"/>
            </a:solidFill>
          </a:ln>
        </p:spPr>
        <p:style>
          <a:lnRef idx="1">
            <a:schemeClr val="accent1"/>
          </a:lnRef>
          <a:fillRef idx="0">
            <a:schemeClr val="accent1"/>
          </a:fillRef>
          <a:effectRef idx="0">
            <a:schemeClr val="accent1"/>
          </a:effectRef>
          <a:fontRef idx="minor">
            <a:schemeClr val="tx1"/>
          </a:fontRef>
        </p:style>
      </p:cxnSp>
      <p:pic>
        <p:nvPicPr>
          <p:cNvPr id="8" name="Picture 7">
            <a:hlinkClick r:id="rId3"/>
            <a:extLst>
              <a:ext uri="{FF2B5EF4-FFF2-40B4-BE49-F238E27FC236}">
                <a16:creationId xmlns:a16="http://schemas.microsoft.com/office/drawing/2014/main" id="{F22D7BD5-02BE-435D-A927-BC1D3B639324}"/>
              </a:ext>
            </a:extLst>
          </p:cNvPr>
          <p:cNvPicPr/>
          <p:nvPr/>
        </p:nvPicPr>
        <p:blipFill>
          <a:blip r:embed="rId4" cstate="print">
            <a:extLst>
              <a:ext uri="{28A0092B-C50C-407E-A947-70E740481C1C}">
                <a14:useLocalDpi xmlns:a14="http://schemas.microsoft.com/office/drawing/2010/main"/>
              </a:ext>
            </a:extLst>
          </a:blip>
          <a:stretch>
            <a:fillRect/>
          </a:stretch>
        </p:blipFill>
        <p:spPr>
          <a:xfrm>
            <a:off x="2658750" y="5905265"/>
            <a:ext cx="921493" cy="697368"/>
          </a:xfrm>
          <a:prstGeom prst="rect">
            <a:avLst/>
          </a:prstGeom>
        </p:spPr>
      </p:pic>
      <p:grpSp>
        <p:nvGrpSpPr>
          <p:cNvPr id="12" name="Group 11">
            <a:extLst>
              <a:ext uri="{FF2B5EF4-FFF2-40B4-BE49-F238E27FC236}">
                <a16:creationId xmlns:a16="http://schemas.microsoft.com/office/drawing/2014/main" id="{9B5A777A-BD16-413E-BCE8-AC695EFBD443}"/>
              </a:ext>
            </a:extLst>
          </p:cNvPr>
          <p:cNvGrpSpPr/>
          <p:nvPr/>
        </p:nvGrpSpPr>
        <p:grpSpPr>
          <a:xfrm>
            <a:off x="1089329" y="5942551"/>
            <a:ext cx="1494944" cy="635141"/>
            <a:chOff x="4401006" y="6280871"/>
            <a:chExt cx="1371145" cy="602755"/>
          </a:xfrm>
        </p:grpSpPr>
        <p:pic>
          <p:nvPicPr>
            <p:cNvPr id="13" name="Picture 12">
              <a:extLst>
                <a:ext uri="{FF2B5EF4-FFF2-40B4-BE49-F238E27FC236}">
                  <a16:creationId xmlns:a16="http://schemas.microsoft.com/office/drawing/2014/main" id="{F7730933-90D2-4B35-8267-74F2947611D9}"/>
                </a:ext>
              </a:extLst>
            </p:cNvPr>
            <p:cNvPicPr/>
            <p:nvPr/>
          </p:nvPicPr>
          <p:blipFill>
            <a:blip r:embed="rId5" cstate="print">
              <a:extLst>
                <a:ext uri="{28A0092B-C50C-407E-A947-70E740481C1C}">
                  <a14:useLocalDpi xmlns:a14="http://schemas.microsoft.com/office/drawing/2010/main"/>
                </a:ext>
              </a:extLst>
            </a:blip>
            <a:stretch>
              <a:fillRect/>
            </a:stretch>
          </p:blipFill>
          <p:spPr>
            <a:xfrm>
              <a:off x="5214771" y="6280871"/>
              <a:ext cx="557380" cy="602755"/>
            </a:xfrm>
            <a:prstGeom prst="rect">
              <a:avLst/>
            </a:prstGeom>
          </p:spPr>
        </p:pic>
        <p:pic>
          <p:nvPicPr>
            <p:cNvPr id="14" name="Picture 13">
              <a:extLst>
                <a:ext uri="{FF2B5EF4-FFF2-40B4-BE49-F238E27FC236}">
                  <a16:creationId xmlns:a16="http://schemas.microsoft.com/office/drawing/2014/main" id="{923F4FE2-53E0-4196-ACBD-3EA8598B18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01006" y="6341424"/>
              <a:ext cx="698673" cy="481648"/>
            </a:xfrm>
            <a:prstGeom prst="rect">
              <a:avLst/>
            </a:prstGeom>
            <a:ln w="28575">
              <a:solidFill>
                <a:schemeClr val="bg1"/>
              </a:solidFill>
            </a:ln>
            <a:effectLst/>
          </p:spPr>
        </p:pic>
      </p:grpSp>
      <p:pic>
        <p:nvPicPr>
          <p:cNvPr id="15" name="Picture 14">
            <a:extLst>
              <a:ext uri="{FF2B5EF4-FFF2-40B4-BE49-F238E27FC236}">
                <a16:creationId xmlns:a16="http://schemas.microsoft.com/office/drawing/2014/main" id="{EA50AADA-FD9C-4D4B-AA98-16ABA1DB4D0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88249" y="5869142"/>
            <a:ext cx="772253" cy="754011"/>
          </a:xfrm>
          <a:prstGeom prst="rect">
            <a:avLst/>
          </a:prstGeom>
        </p:spPr>
      </p:pic>
      <p:pic>
        <p:nvPicPr>
          <p:cNvPr id="16" name="Picture 2" descr="The Greening of Detroit">
            <a:extLst>
              <a:ext uri="{FF2B5EF4-FFF2-40B4-BE49-F238E27FC236}">
                <a16:creationId xmlns:a16="http://schemas.microsoft.com/office/drawing/2014/main" id="{71578423-2889-4A82-A9DD-92C6B66C65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7235" y="5875201"/>
            <a:ext cx="1309267" cy="8466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4DB11F3-4BD8-4BAF-B2E2-ED4986A47BEE}"/>
              </a:ext>
            </a:extLst>
          </p:cNvPr>
          <p:cNvPicPr>
            <a:picLocks noChangeAspect="1"/>
          </p:cNvPicPr>
          <p:nvPr/>
        </p:nvPicPr>
        <p:blipFill>
          <a:blip r:embed="rId9"/>
          <a:stretch>
            <a:fillRect/>
          </a:stretch>
        </p:blipFill>
        <p:spPr>
          <a:xfrm>
            <a:off x="6096435" y="5469371"/>
            <a:ext cx="1571195" cy="281767"/>
          </a:xfrm>
          <a:prstGeom prst="rect">
            <a:avLst/>
          </a:prstGeom>
        </p:spPr>
      </p:pic>
      <p:pic>
        <p:nvPicPr>
          <p:cNvPr id="18" name="Picture 17">
            <a:extLst>
              <a:ext uri="{FF2B5EF4-FFF2-40B4-BE49-F238E27FC236}">
                <a16:creationId xmlns:a16="http://schemas.microsoft.com/office/drawing/2014/main" id="{D7DEF1F9-AAB8-482C-8209-A0B20A19C65C}"/>
              </a:ext>
            </a:extLst>
          </p:cNvPr>
          <p:cNvPicPr>
            <a:picLocks noChangeAspect="1"/>
          </p:cNvPicPr>
          <p:nvPr/>
        </p:nvPicPr>
        <p:blipFill>
          <a:blip r:embed="rId10"/>
          <a:stretch>
            <a:fillRect/>
          </a:stretch>
        </p:blipFill>
        <p:spPr>
          <a:xfrm>
            <a:off x="3581400" y="5961062"/>
            <a:ext cx="1257098" cy="641571"/>
          </a:xfrm>
          <a:prstGeom prst="rect">
            <a:avLst/>
          </a:prstGeom>
        </p:spPr>
      </p:pic>
      <p:pic>
        <p:nvPicPr>
          <p:cNvPr id="19" name="Picture 4" descr="City of Detroit |">
            <a:extLst>
              <a:ext uri="{FF2B5EF4-FFF2-40B4-BE49-F238E27FC236}">
                <a16:creationId xmlns:a16="http://schemas.microsoft.com/office/drawing/2014/main" id="{542CA246-B84A-471C-86D7-CDBC6814CEA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9276" y="5760226"/>
            <a:ext cx="1035426" cy="1035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Vulnerability and Adaptive Capacity of Trees in the Detroit Region </a:t>
            </a:r>
          </a:p>
        </p:txBody>
      </p:sp>
      <p:sp>
        <p:nvSpPr>
          <p:cNvPr id="5" name="Subtitle 4"/>
          <p:cNvSpPr>
            <a:spLocks noGrp="1"/>
          </p:cNvSpPr>
          <p:nvPr>
            <p:ph type="subTitle" idx="1"/>
          </p:nvPr>
        </p:nvSpPr>
        <p:spPr>
          <a:xfrm>
            <a:off x="1143000" y="4135438"/>
            <a:ext cx="6858000" cy="2112962"/>
          </a:xfrm>
        </p:spPr>
        <p:txBody>
          <a:bodyPr>
            <a:normAutofit/>
          </a:bodyPr>
          <a:lstStyle/>
          <a:p>
            <a:r>
              <a:rPr lang="en-US" b="1" dirty="0">
                <a:solidFill>
                  <a:srgbClr val="6CA644"/>
                </a:solidFill>
              </a:rPr>
              <a:t>Leslie Brandt and Annamarie Rutledge</a:t>
            </a:r>
          </a:p>
          <a:p>
            <a:r>
              <a:rPr lang="en-US" b="1" dirty="0">
                <a:solidFill>
                  <a:srgbClr val="6CA644"/>
                </a:solidFill>
              </a:rPr>
              <a:t>Northern Institute of Applied Climate Science</a:t>
            </a:r>
          </a:p>
          <a:p>
            <a:endParaRPr lang="en-US" b="1" dirty="0">
              <a:solidFill>
                <a:srgbClr val="6CA644"/>
              </a:solidFill>
            </a:endParaRPr>
          </a:p>
          <a:p>
            <a:r>
              <a:rPr lang="en-US" b="1" dirty="0">
                <a:solidFill>
                  <a:srgbClr val="6CA644"/>
                </a:solidFill>
              </a:rPr>
              <a:t>Climate Change Adaptation in the Detroit Region’s Urban Forest</a:t>
            </a:r>
          </a:p>
          <a:p>
            <a:r>
              <a:rPr lang="en-US" b="1" dirty="0">
                <a:solidFill>
                  <a:srgbClr val="6CA644"/>
                </a:solidFill>
              </a:rPr>
              <a:t>January 26, 2021</a:t>
            </a:r>
          </a:p>
        </p:txBody>
      </p:sp>
    </p:spTree>
    <p:extLst>
      <p:ext uri="{BB962C8B-B14F-4D97-AF65-F5344CB8AC3E}">
        <p14:creationId xmlns:p14="http://schemas.microsoft.com/office/powerpoint/2010/main" val="261348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b="1" dirty="0"/>
              <a:t>Vulnerability</a:t>
            </a:r>
          </a:p>
        </p:txBody>
      </p:sp>
      <p:sp>
        <p:nvSpPr>
          <p:cNvPr id="5" name="TextBox 4"/>
          <p:cNvSpPr txBox="1"/>
          <p:nvPr/>
        </p:nvSpPr>
        <p:spPr>
          <a:xfrm>
            <a:off x="609600" y="1447800"/>
            <a:ext cx="8153400" cy="1200150"/>
          </a:xfrm>
          <a:prstGeom prst="rect">
            <a:avLst/>
          </a:prstGeom>
          <a:noFill/>
        </p:spPr>
        <p:txBody>
          <a:bodyPr>
            <a:spAutoFit/>
          </a:bodyPr>
          <a:lstStyle/>
          <a:p>
            <a:pPr>
              <a:defRPr/>
            </a:pPr>
            <a:r>
              <a:rPr lang="en-US" sz="2400" dirty="0">
                <a:latin typeface="+mj-lt"/>
              </a:rPr>
              <a:t>The degree to which a</a:t>
            </a:r>
            <a:r>
              <a:rPr lang="en-US" sz="2400" dirty="0">
                <a:solidFill>
                  <a:srgbClr val="6CA644"/>
                </a:solidFill>
                <a:latin typeface="+mj-lt"/>
              </a:rPr>
              <a:t> </a:t>
            </a:r>
            <a:r>
              <a:rPr lang="en-US" sz="2400" b="1" dirty="0">
                <a:solidFill>
                  <a:srgbClr val="6CA644"/>
                </a:solidFill>
                <a:latin typeface="+mj-lt"/>
              </a:rPr>
              <a:t>system</a:t>
            </a:r>
            <a:r>
              <a:rPr lang="en-US" sz="2400" dirty="0">
                <a:solidFill>
                  <a:srgbClr val="6CA644"/>
                </a:solidFill>
                <a:latin typeface="+mj-lt"/>
              </a:rPr>
              <a:t> </a:t>
            </a:r>
            <a:r>
              <a:rPr lang="en-US" sz="2400" dirty="0">
                <a:latin typeface="+mj-lt"/>
              </a:rPr>
              <a:t>is susceptible to, and unable to cope with, adverse effects of climate change, including climate variability and extremes (IPCC 2007)</a:t>
            </a:r>
          </a:p>
        </p:txBody>
      </p:sp>
      <p:sp>
        <p:nvSpPr>
          <p:cNvPr id="6" name="Rectangle 5"/>
          <p:cNvSpPr/>
          <p:nvPr/>
        </p:nvSpPr>
        <p:spPr>
          <a:xfrm>
            <a:off x="6219825" y="6477000"/>
            <a:ext cx="2924175" cy="368300"/>
          </a:xfrm>
          <a:prstGeom prst="rect">
            <a:avLst/>
          </a:prstGeom>
        </p:spPr>
        <p:txBody>
          <a:bodyPr>
            <a:spAutoFit/>
          </a:bodyPr>
          <a:lstStyle/>
          <a:p>
            <a:pPr algn="r">
              <a:defRPr/>
            </a:pPr>
            <a:r>
              <a:rPr lang="en-US" dirty="0">
                <a:solidFill>
                  <a:schemeClr val="tx1">
                    <a:lumMod val="50000"/>
                    <a:lumOff val="50000"/>
                  </a:schemeClr>
                </a:solidFill>
              </a:rPr>
              <a:t>Figure: Glick et al. 2011</a:t>
            </a:r>
          </a:p>
        </p:txBody>
      </p:sp>
      <p:grpSp>
        <p:nvGrpSpPr>
          <p:cNvPr id="33797" name="Group 14"/>
          <p:cNvGrpSpPr>
            <a:grpSpLocks/>
          </p:cNvGrpSpPr>
          <p:nvPr/>
        </p:nvGrpSpPr>
        <p:grpSpPr bwMode="auto">
          <a:xfrm>
            <a:off x="1758950" y="4016375"/>
            <a:ext cx="5908675" cy="2373313"/>
            <a:chOff x="1870241" y="4101594"/>
            <a:chExt cx="5908214" cy="2372264"/>
          </a:xfrm>
        </p:grpSpPr>
        <p:grpSp>
          <p:nvGrpSpPr>
            <p:cNvPr id="33798" name="Group 15"/>
            <p:cNvGrpSpPr>
              <a:grpSpLocks/>
            </p:cNvGrpSpPr>
            <p:nvPr/>
          </p:nvGrpSpPr>
          <p:grpSpPr bwMode="auto">
            <a:xfrm>
              <a:off x="3707203" y="4798958"/>
              <a:ext cx="2049234" cy="593133"/>
              <a:chOff x="3707203" y="4798958"/>
              <a:chExt cx="2049234" cy="593133"/>
            </a:xfrm>
          </p:grpSpPr>
          <p:cxnSp>
            <p:nvCxnSpPr>
              <p:cNvPr id="33803" name="Straight Connector 20"/>
              <p:cNvCxnSpPr>
                <a:cxnSpLocks noChangeShapeType="1"/>
              </p:cNvCxnSpPr>
              <p:nvPr/>
            </p:nvCxnSpPr>
            <p:spPr bwMode="auto">
              <a:xfrm flipH="1">
                <a:off x="4744931" y="4823054"/>
                <a:ext cx="1011506" cy="568325"/>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cxnSp>
            <p:nvCxnSpPr>
              <p:cNvPr id="33804" name="Straight Connector 21"/>
              <p:cNvCxnSpPr>
                <a:cxnSpLocks noChangeShapeType="1"/>
              </p:cNvCxnSpPr>
              <p:nvPr/>
            </p:nvCxnSpPr>
            <p:spPr bwMode="auto">
              <a:xfrm>
                <a:off x="3707203" y="4798958"/>
                <a:ext cx="1037728" cy="593133"/>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grpSp>
        <p:grpSp>
          <p:nvGrpSpPr>
            <p:cNvPr id="33799" name="Group 16"/>
            <p:cNvGrpSpPr>
              <a:grpSpLocks/>
            </p:cNvGrpSpPr>
            <p:nvPr/>
          </p:nvGrpSpPr>
          <p:grpSpPr bwMode="auto">
            <a:xfrm>
              <a:off x="1870241" y="4101594"/>
              <a:ext cx="5908214" cy="2372264"/>
              <a:chOff x="4796519" y="2205985"/>
              <a:chExt cx="5908214" cy="2372264"/>
            </a:xfrm>
          </p:grpSpPr>
          <p:sp>
            <p:nvSpPr>
              <p:cNvPr id="18" name="Freeform 17"/>
              <p:cNvSpPr/>
              <p:nvPr/>
            </p:nvSpPr>
            <p:spPr>
              <a:xfrm>
                <a:off x="6452153" y="3496053"/>
                <a:ext cx="2422336"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434D53">
                      <a:shade val="51000"/>
                      <a:satMod val="130000"/>
                    </a:srgbClr>
                  </a:gs>
                  <a:gs pos="80000">
                    <a:srgbClr val="434D53">
                      <a:shade val="93000"/>
                      <a:satMod val="130000"/>
                    </a:srgbClr>
                  </a:gs>
                  <a:gs pos="100000">
                    <a:srgbClr val="434D53">
                      <a:shade val="94000"/>
                      <a:satMod val="135000"/>
                    </a:srgbClr>
                  </a:gs>
                </a:gsLst>
                <a:lin ang="16200000" scaled="0"/>
              </a:gradFill>
              <a:ln w="9525" cap="flat" cmpd="sng" algn="ctr">
                <a:solidFill>
                  <a:srgbClr val="434D53">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Vulnerability</a:t>
                </a:r>
              </a:p>
            </p:txBody>
          </p:sp>
          <p:sp>
            <p:nvSpPr>
              <p:cNvPr id="19" name="Freeform 18"/>
              <p:cNvSpPr/>
              <p:nvPr/>
            </p:nvSpPr>
            <p:spPr>
              <a:xfrm>
                <a:off x="8541140" y="2205985"/>
                <a:ext cx="2163593"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EB6841">
                      <a:shade val="51000"/>
                      <a:satMod val="130000"/>
                    </a:srgbClr>
                  </a:gs>
                  <a:gs pos="80000">
                    <a:srgbClr val="EB6841">
                      <a:shade val="93000"/>
                      <a:satMod val="130000"/>
                    </a:srgbClr>
                  </a:gs>
                  <a:gs pos="100000">
                    <a:srgbClr val="EB6841">
                      <a:shade val="94000"/>
                      <a:satMod val="135000"/>
                    </a:srgbClr>
                  </a:gs>
                </a:gsLst>
                <a:lin ang="16200000" scaled="0"/>
              </a:gradFill>
              <a:ln w="9525" cap="flat" cmpd="sng" algn="ctr">
                <a:solidFill>
                  <a:srgbClr val="EB6841">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Potential Impact</a:t>
                </a:r>
              </a:p>
            </p:txBody>
          </p:sp>
          <p:sp>
            <p:nvSpPr>
              <p:cNvPr id="20" name="Freeform 19"/>
              <p:cNvSpPr/>
              <p:nvPr/>
            </p:nvSpPr>
            <p:spPr>
              <a:xfrm>
                <a:off x="4796519" y="2205985"/>
                <a:ext cx="2163594"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0E8D94">
                      <a:shade val="51000"/>
                      <a:satMod val="130000"/>
                    </a:srgbClr>
                  </a:gs>
                  <a:gs pos="80000">
                    <a:srgbClr val="0E8D94">
                      <a:shade val="93000"/>
                      <a:satMod val="130000"/>
                    </a:srgbClr>
                  </a:gs>
                  <a:gs pos="100000">
                    <a:srgbClr val="0E8D94">
                      <a:shade val="94000"/>
                      <a:satMod val="135000"/>
                    </a:srgbClr>
                  </a:gs>
                </a:gsLst>
                <a:lin ang="16200000" scaled="0"/>
              </a:gradFill>
              <a:ln w="9525" cap="flat" cmpd="sng" algn="ctr">
                <a:solidFill>
                  <a:srgbClr val="0E8D94">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Adaptive Capacity</a:t>
                </a:r>
              </a:p>
            </p:txBody>
          </p:sp>
        </p:grpSp>
      </p:grpSp>
    </p:spTree>
    <p:extLst>
      <p:ext uri="{BB962C8B-B14F-4D97-AF65-F5344CB8AC3E}">
        <p14:creationId xmlns:p14="http://schemas.microsoft.com/office/powerpoint/2010/main" val="3569883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b="1" dirty="0"/>
              <a:t>Vulnerability</a:t>
            </a:r>
          </a:p>
        </p:txBody>
      </p:sp>
      <p:sp>
        <p:nvSpPr>
          <p:cNvPr id="6" name="Rectangle 5"/>
          <p:cNvSpPr/>
          <p:nvPr/>
        </p:nvSpPr>
        <p:spPr>
          <a:xfrm>
            <a:off x="6219825" y="6477000"/>
            <a:ext cx="2924175" cy="368300"/>
          </a:xfrm>
          <a:prstGeom prst="rect">
            <a:avLst/>
          </a:prstGeom>
        </p:spPr>
        <p:txBody>
          <a:bodyPr>
            <a:spAutoFit/>
          </a:bodyPr>
          <a:lstStyle/>
          <a:p>
            <a:pPr algn="r">
              <a:defRPr/>
            </a:pPr>
            <a:r>
              <a:rPr lang="en-US" dirty="0">
                <a:solidFill>
                  <a:schemeClr val="tx1">
                    <a:lumMod val="50000"/>
                    <a:lumOff val="50000"/>
                  </a:schemeClr>
                </a:solidFill>
              </a:rPr>
              <a:t>Figure: Glick et al. 2011</a:t>
            </a:r>
          </a:p>
        </p:txBody>
      </p:sp>
      <p:grpSp>
        <p:nvGrpSpPr>
          <p:cNvPr id="33797" name="Group 14"/>
          <p:cNvGrpSpPr>
            <a:grpSpLocks/>
          </p:cNvGrpSpPr>
          <p:nvPr/>
        </p:nvGrpSpPr>
        <p:grpSpPr bwMode="auto">
          <a:xfrm>
            <a:off x="1758950" y="4016375"/>
            <a:ext cx="5908675" cy="2373313"/>
            <a:chOff x="1870241" y="4101594"/>
            <a:chExt cx="5908214" cy="2372264"/>
          </a:xfrm>
        </p:grpSpPr>
        <p:grpSp>
          <p:nvGrpSpPr>
            <p:cNvPr id="33798" name="Group 15"/>
            <p:cNvGrpSpPr>
              <a:grpSpLocks/>
            </p:cNvGrpSpPr>
            <p:nvPr/>
          </p:nvGrpSpPr>
          <p:grpSpPr bwMode="auto">
            <a:xfrm>
              <a:off x="3707203" y="4798958"/>
              <a:ext cx="2049234" cy="593133"/>
              <a:chOff x="3707203" y="4798958"/>
              <a:chExt cx="2049234" cy="593133"/>
            </a:xfrm>
          </p:grpSpPr>
          <p:cxnSp>
            <p:nvCxnSpPr>
              <p:cNvPr id="33803" name="Straight Connector 20"/>
              <p:cNvCxnSpPr>
                <a:cxnSpLocks noChangeShapeType="1"/>
              </p:cNvCxnSpPr>
              <p:nvPr/>
            </p:nvCxnSpPr>
            <p:spPr bwMode="auto">
              <a:xfrm flipH="1">
                <a:off x="4744931" y="4823054"/>
                <a:ext cx="1011506" cy="568325"/>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cxnSp>
            <p:nvCxnSpPr>
              <p:cNvPr id="33804" name="Straight Connector 21"/>
              <p:cNvCxnSpPr>
                <a:cxnSpLocks noChangeShapeType="1"/>
              </p:cNvCxnSpPr>
              <p:nvPr/>
            </p:nvCxnSpPr>
            <p:spPr bwMode="auto">
              <a:xfrm>
                <a:off x="3707203" y="4798958"/>
                <a:ext cx="1037728" cy="593133"/>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grpSp>
        <p:grpSp>
          <p:nvGrpSpPr>
            <p:cNvPr id="33799" name="Group 16"/>
            <p:cNvGrpSpPr>
              <a:grpSpLocks/>
            </p:cNvGrpSpPr>
            <p:nvPr/>
          </p:nvGrpSpPr>
          <p:grpSpPr bwMode="auto">
            <a:xfrm>
              <a:off x="1870241" y="4101594"/>
              <a:ext cx="5908214" cy="2372264"/>
              <a:chOff x="4796519" y="2205985"/>
              <a:chExt cx="5908214" cy="2372264"/>
            </a:xfrm>
          </p:grpSpPr>
          <p:sp>
            <p:nvSpPr>
              <p:cNvPr id="18" name="Freeform 17"/>
              <p:cNvSpPr/>
              <p:nvPr/>
            </p:nvSpPr>
            <p:spPr>
              <a:xfrm>
                <a:off x="6452153" y="3496053"/>
                <a:ext cx="2422336"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w="9525" cap="flat" cmpd="sng" algn="ctr">
                <a:solidFill>
                  <a:srgbClr val="434D53">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Vulnerability</a:t>
                </a:r>
              </a:p>
            </p:txBody>
          </p:sp>
          <p:sp>
            <p:nvSpPr>
              <p:cNvPr id="19" name="Freeform 18"/>
              <p:cNvSpPr/>
              <p:nvPr/>
            </p:nvSpPr>
            <p:spPr>
              <a:xfrm>
                <a:off x="8541140" y="2205985"/>
                <a:ext cx="2163593"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EB6841">
                      <a:shade val="51000"/>
                      <a:satMod val="130000"/>
                    </a:srgbClr>
                  </a:gs>
                  <a:gs pos="80000">
                    <a:srgbClr val="EB6841">
                      <a:shade val="93000"/>
                      <a:satMod val="130000"/>
                    </a:srgbClr>
                  </a:gs>
                  <a:gs pos="100000">
                    <a:srgbClr val="EB6841">
                      <a:shade val="94000"/>
                      <a:satMod val="135000"/>
                    </a:srgbClr>
                  </a:gs>
                </a:gsLst>
                <a:lin ang="16200000" scaled="0"/>
              </a:gradFill>
              <a:ln w="9525" cap="flat" cmpd="sng" algn="ctr">
                <a:solidFill>
                  <a:srgbClr val="EB6841">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Potential Impact</a:t>
                </a:r>
              </a:p>
            </p:txBody>
          </p:sp>
          <p:sp>
            <p:nvSpPr>
              <p:cNvPr id="20" name="Freeform 19"/>
              <p:cNvSpPr/>
              <p:nvPr/>
            </p:nvSpPr>
            <p:spPr>
              <a:xfrm>
                <a:off x="4796519" y="2205985"/>
                <a:ext cx="2163594"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w="9525" cap="flat" cmpd="sng" algn="ctr">
                <a:solidFill>
                  <a:srgbClr val="0E8D94">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Adaptive Capacity</a:t>
                </a:r>
              </a:p>
            </p:txBody>
          </p:sp>
        </p:grpSp>
      </p:grpSp>
      <p:sp>
        <p:nvSpPr>
          <p:cNvPr id="13" name="TextBox 12">
            <a:extLst>
              <a:ext uri="{FF2B5EF4-FFF2-40B4-BE49-F238E27FC236}">
                <a16:creationId xmlns:a16="http://schemas.microsoft.com/office/drawing/2014/main" id="{9345D007-7902-42BB-AB22-A23D62802589}"/>
              </a:ext>
            </a:extLst>
          </p:cNvPr>
          <p:cNvSpPr txBox="1"/>
          <p:nvPr/>
        </p:nvSpPr>
        <p:spPr>
          <a:xfrm>
            <a:off x="609600" y="1447800"/>
            <a:ext cx="8153400" cy="1200150"/>
          </a:xfrm>
          <a:prstGeom prst="rect">
            <a:avLst/>
          </a:prstGeom>
          <a:noFill/>
        </p:spPr>
        <p:txBody>
          <a:bodyPr>
            <a:spAutoFit/>
          </a:bodyPr>
          <a:lstStyle/>
          <a:p>
            <a:pPr>
              <a:defRPr/>
            </a:pPr>
            <a:r>
              <a:rPr lang="en-US" sz="2400" dirty="0">
                <a:latin typeface="+mj-lt"/>
              </a:rPr>
              <a:t>The degree to which a </a:t>
            </a:r>
            <a:r>
              <a:rPr lang="en-US" sz="2400" b="1" dirty="0">
                <a:solidFill>
                  <a:srgbClr val="6CA644"/>
                </a:solidFill>
                <a:latin typeface="+mj-lt"/>
              </a:rPr>
              <a:t>system</a:t>
            </a:r>
            <a:r>
              <a:rPr lang="en-US" sz="2400" dirty="0">
                <a:solidFill>
                  <a:srgbClr val="81BB59"/>
                </a:solidFill>
                <a:latin typeface="+mj-lt"/>
              </a:rPr>
              <a:t> </a:t>
            </a:r>
            <a:r>
              <a:rPr lang="en-US" sz="2400" dirty="0">
                <a:latin typeface="+mj-lt"/>
              </a:rPr>
              <a:t>is susceptible to, and unable to cope with, adverse effects of climate change, including climate variability and extremes (IPCC 2007)</a:t>
            </a:r>
          </a:p>
        </p:txBody>
      </p:sp>
    </p:spTree>
    <p:extLst>
      <p:ext uri="{BB962C8B-B14F-4D97-AF65-F5344CB8AC3E}">
        <p14:creationId xmlns:p14="http://schemas.microsoft.com/office/powerpoint/2010/main" val="38034992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b="1" dirty="0">
                <a:solidFill>
                  <a:srgbClr val="6CA644"/>
                </a:solidFill>
              </a:rPr>
              <a:t>Native Trees: </a:t>
            </a:r>
            <a:r>
              <a:rPr lang="en-US" b="1" dirty="0"/>
              <a:t>Climate Change Tree Atlas </a:t>
            </a:r>
          </a:p>
        </p:txBody>
      </p:sp>
      <p:pic>
        <p:nvPicPr>
          <p:cNvPr id="6" name="Content Placeholder 5">
            <a:extLst>
              <a:ext uri="{FF2B5EF4-FFF2-40B4-BE49-F238E27FC236}">
                <a16:creationId xmlns:a16="http://schemas.microsoft.com/office/drawing/2014/main" id="{D75759EF-4F65-40F8-8D6E-2C426E8544D1}"/>
              </a:ext>
            </a:extLst>
          </p:cNvPr>
          <p:cNvPicPr>
            <a:picLocks noGrp="1" noChangeAspect="1"/>
          </p:cNvPicPr>
          <p:nvPr>
            <p:ph idx="1"/>
          </p:nvPr>
        </p:nvPicPr>
        <p:blipFill rotWithShape="1">
          <a:blip r:embed="rId3"/>
          <a:srcRect t="12331" r="1733" b="7114"/>
          <a:stretch/>
        </p:blipFill>
        <p:spPr>
          <a:xfrm>
            <a:off x="-2275" y="1524000"/>
            <a:ext cx="9088934" cy="4191000"/>
          </a:xfrm>
          <a:prstGeom prst="rect">
            <a:avLst/>
          </a:prstGeom>
        </p:spPr>
      </p:pic>
      <p:sp>
        <p:nvSpPr>
          <p:cNvPr id="5" name="Rectangle 4"/>
          <p:cNvSpPr/>
          <p:nvPr/>
        </p:nvSpPr>
        <p:spPr>
          <a:xfrm>
            <a:off x="2289243" y="6215390"/>
            <a:ext cx="5036379" cy="523220"/>
          </a:xfrm>
          <a:prstGeom prst="rect">
            <a:avLst/>
          </a:prstGeom>
        </p:spPr>
        <p:txBody>
          <a:bodyPr wrap="none">
            <a:spAutoFit/>
          </a:bodyPr>
          <a:lstStyle/>
          <a:p>
            <a:r>
              <a:rPr lang="en-US" sz="2800" dirty="0">
                <a:hlinkClick r:id="rId4"/>
              </a:rPr>
              <a:t>https://www.fs.fed.us/nrs/atlas/</a:t>
            </a:r>
            <a:endParaRPr lang="en-US" sz="2800" dirty="0"/>
          </a:p>
        </p:txBody>
      </p:sp>
    </p:spTree>
    <p:extLst>
      <p:ext uri="{BB962C8B-B14F-4D97-AF65-F5344CB8AC3E}">
        <p14:creationId xmlns:p14="http://schemas.microsoft.com/office/powerpoint/2010/main" val="673291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5BD411-D5E7-492A-8754-ABB1B861EA5F}"/>
              </a:ext>
            </a:extLst>
          </p:cNvPr>
          <p:cNvPicPr>
            <a:picLocks noChangeAspect="1"/>
          </p:cNvPicPr>
          <p:nvPr/>
        </p:nvPicPr>
        <p:blipFill rotWithShape="1">
          <a:blip r:embed="rId3"/>
          <a:srcRect l="38889" t="19555" r="34445" b="61778"/>
          <a:stretch/>
        </p:blipFill>
        <p:spPr>
          <a:xfrm>
            <a:off x="0" y="1"/>
            <a:ext cx="9797143" cy="6858000"/>
          </a:xfrm>
          <a:prstGeom prst="rect">
            <a:avLst/>
          </a:prstGeom>
        </p:spPr>
      </p:pic>
      <p:cxnSp>
        <p:nvCxnSpPr>
          <p:cNvPr id="10" name="Straight Connector 9">
            <a:extLst>
              <a:ext uri="{FF2B5EF4-FFF2-40B4-BE49-F238E27FC236}">
                <a16:creationId xmlns:a16="http://schemas.microsoft.com/office/drawing/2014/main" id="{81752361-58A1-40FE-8C7A-0A96AD69F14F}"/>
              </a:ext>
            </a:extLst>
          </p:cNvPr>
          <p:cNvCxnSpPr/>
          <p:nvPr/>
        </p:nvCxnSpPr>
        <p:spPr>
          <a:xfrm flipV="1">
            <a:off x="6629400" y="4038600"/>
            <a:ext cx="1143000" cy="381000"/>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073781F-D37D-47A8-A13D-07A5F7724F8C}"/>
              </a:ext>
            </a:extLst>
          </p:cNvPr>
          <p:cNvSpPr txBox="1"/>
          <p:nvPr/>
        </p:nvSpPr>
        <p:spPr>
          <a:xfrm>
            <a:off x="7848600" y="3582769"/>
            <a:ext cx="1566198" cy="646331"/>
          </a:xfrm>
          <a:prstGeom prst="rect">
            <a:avLst/>
          </a:prstGeom>
          <a:noFill/>
        </p:spPr>
        <p:txBody>
          <a:bodyPr wrap="none" rtlCol="0">
            <a:spAutoFit/>
          </a:bodyPr>
          <a:lstStyle/>
          <a:p>
            <a:r>
              <a:rPr lang="en-US" dirty="0"/>
              <a:t>Tree Atlas </a:t>
            </a:r>
          </a:p>
          <a:p>
            <a:r>
              <a:rPr lang="en-US" dirty="0"/>
              <a:t>Summary Area</a:t>
            </a:r>
          </a:p>
        </p:txBody>
      </p:sp>
    </p:spTree>
    <p:extLst>
      <p:ext uri="{BB962C8B-B14F-4D97-AF65-F5344CB8AC3E}">
        <p14:creationId xmlns:p14="http://schemas.microsoft.com/office/powerpoint/2010/main" val="315459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DE4E4A-9041-48DE-96D1-2625B915BCC4}"/>
              </a:ext>
            </a:extLst>
          </p:cNvPr>
          <p:cNvPicPr>
            <a:picLocks noChangeAspect="1"/>
          </p:cNvPicPr>
          <p:nvPr/>
        </p:nvPicPr>
        <p:blipFill>
          <a:blip r:embed="rId3"/>
          <a:stretch>
            <a:fillRect/>
          </a:stretch>
        </p:blipFill>
        <p:spPr>
          <a:xfrm>
            <a:off x="381000" y="2057400"/>
            <a:ext cx="4191000" cy="4018121"/>
          </a:xfrm>
          <a:prstGeom prst="rect">
            <a:avLst/>
          </a:prstGeom>
        </p:spPr>
      </p:pic>
      <p:pic>
        <p:nvPicPr>
          <p:cNvPr id="8" name="Picture 7">
            <a:extLst>
              <a:ext uri="{FF2B5EF4-FFF2-40B4-BE49-F238E27FC236}">
                <a16:creationId xmlns:a16="http://schemas.microsoft.com/office/drawing/2014/main" id="{F81A818E-DD0C-4A3C-8BC1-B25166B3A193}"/>
              </a:ext>
            </a:extLst>
          </p:cNvPr>
          <p:cNvPicPr>
            <a:picLocks noChangeAspect="1"/>
          </p:cNvPicPr>
          <p:nvPr/>
        </p:nvPicPr>
        <p:blipFill>
          <a:blip r:embed="rId4"/>
          <a:stretch>
            <a:fillRect/>
          </a:stretch>
        </p:blipFill>
        <p:spPr>
          <a:xfrm>
            <a:off x="5650579" y="3581400"/>
            <a:ext cx="3460280" cy="3317543"/>
          </a:xfrm>
          <a:prstGeom prst="rect">
            <a:avLst/>
          </a:prstGeom>
        </p:spPr>
      </p:pic>
      <p:pic>
        <p:nvPicPr>
          <p:cNvPr id="9" name="Picture 8">
            <a:extLst>
              <a:ext uri="{FF2B5EF4-FFF2-40B4-BE49-F238E27FC236}">
                <a16:creationId xmlns:a16="http://schemas.microsoft.com/office/drawing/2014/main" id="{9148E1BC-4864-4261-AF86-59984AA28452}"/>
              </a:ext>
            </a:extLst>
          </p:cNvPr>
          <p:cNvPicPr>
            <a:picLocks noChangeAspect="1"/>
          </p:cNvPicPr>
          <p:nvPr/>
        </p:nvPicPr>
        <p:blipFill>
          <a:blip r:embed="rId5"/>
          <a:stretch>
            <a:fillRect/>
          </a:stretch>
        </p:blipFill>
        <p:spPr>
          <a:xfrm>
            <a:off x="5562600" y="201653"/>
            <a:ext cx="3395859" cy="3255780"/>
          </a:xfrm>
          <a:prstGeom prst="rect">
            <a:avLst/>
          </a:prstGeom>
        </p:spPr>
      </p:pic>
      <p:sp>
        <p:nvSpPr>
          <p:cNvPr id="10" name="Title 9">
            <a:extLst>
              <a:ext uri="{FF2B5EF4-FFF2-40B4-BE49-F238E27FC236}">
                <a16:creationId xmlns:a16="http://schemas.microsoft.com/office/drawing/2014/main" id="{2BA3D731-5298-4C86-8557-1F4FE9544853}"/>
              </a:ext>
            </a:extLst>
          </p:cNvPr>
          <p:cNvSpPr>
            <a:spLocks noGrp="1"/>
          </p:cNvSpPr>
          <p:nvPr>
            <p:ph type="title"/>
          </p:nvPr>
        </p:nvSpPr>
        <p:spPr>
          <a:xfrm>
            <a:off x="184404" y="119697"/>
            <a:ext cx="7886700" cy="1325563"/>
          </a:xfrm>
        </p:spPr>
        <p:txBody>
          <a:bodyPr/>
          <a:lstStyle/>
          <a:p>
            <a:r>
              <a:rPr lang="en-US" b="1" dirty="0">
                <a:solidFill>
                  <a:srgbClr val="6CA644"/>
                </a:solidFill>
              </a:rPr>
              <a:t>Decreasing: </a:t>
            </a:r>
            <a:r>
              <a:rPr lang="en-US" b="1" dirty="0"/>
              <a:t>Quaking Aspen</a:t>
            </a:r>
          </a:p>
        </p:txBody>
      </p:sp>
      <p:pic>
        <p:nvPicPr>
          <p:cNvPr id="11" name="Picture 10">
            <a:extLst>
              <a:ext uri="{FF2B5EF4-FFF2-40B4-BE49-F238E27FC236}">
                <a16:creationId xmlns:a16="http://schemas.microsoft.com/office/drawing/2014/main" id="{2A8DCE37-378A-4786-965D-27E5FEF2852C}"/>
              </a:ext>
            </a:extLst>
          </p:cNvPr>
          <p:cNvPicPr>
            <a:picLocks noChangeAspect="1"/>
          </p:cNvPicPr>
          <p:nvPr/>
        </p:nvPicPr>
        <p:blipFill>
          <a:blip r:embed="rId6"/>
          <a:stretch>
            <a:fillRect/>
          </a:stretch>
        </p:blipFill>
        <p:spPr>
          <a:xfrm>
            <a:off x="3600024" y="4876800"/>
            <a:ext cx="981075" cy="1762125"/>
          </a:xfrm>
          <a:prstGeom prst="rect">
            <a:avLst/>
          </a:prstGeom>
        </p:spPr>
      </p:pic>
      <p:sp>
        <p:nvSpPr>
          <p:cNvPr id="12" name="TextBox 11">
            <a:extLst>
              <a:ext uri="{FF2B5EF4-FFF2-40B4-BE49-F238E27FC236}">
                <a16:creationId xmlns:a16="http://schemas.microsoft.com/office/drawing/2014/main" id="{0A46E95A-FA43-4D2F-A468-810F558F1355}"/>
              </a:ext>
            </a:extLst>
          </p:cNvPr>
          <p:cNvSpPr txBox="1"/>
          <p:nvPr/>
        </p:nvSpPr>
        <p:spPr>
          <a:xfrm>
            <a:off x="533400" y="6324600"/>
            <a:ext cx="952184" cy="369332"/>
          </a:xfrm>
          <a:prstGeom prst="rect">
            <a:avLst/>
          </a:prstGeom>
          <a:noFill/>
        </p:spPr>
        <p:txBody>
          <a:bodyPr wrap="none" rtlCol="0">
            <a:spAutoFit/>
          </a:bodyPr>
          <a:lstStyle/>
          <a:p>
            <a:r>
              <a:rPr lang="en-US" dirty="0"/>
              <a:t>Current </a:t>
            </a:r>
          </a:p>
        </p:txBody>
      </p:sp>
      <p:sp>
        <p:nvSpPr>
          <p:cNvPr id="13" name="TextBox 12">
            <a:extLst>
              <a:ext uri="{FF2B5EF4-FFF2-40B4-BE49-F238E27FC236}">
                <a16:creationId xmlns:a16="http://schemas.microsoft.com/office/drawing/2014/main" id="{9F9B9578-2C31-4A66-9789-C6873DCA0EBF}"/>
              </a:ext>
            </a:extLst>
          </p:cNvPr>
          <p:cNvSpPr txBox="1"/>
          <p:nvPr/>
        </p:nvSpPr>
        <p:spPr>
          <a:xfrm>
            <a:off x="6019800" y="2999538"/>
            <a:ext cx="1636987" cy="369332"/>
          </a:xfrm>
          <a:prstGeom prst="rect">
            <a:avLst/>
          </a:prstGeom>
          <a:noFill/>
        </p:spPr>
        <p:txBody>
          <a:bodyPr wrap="none" rtlCol="0">
            <a:spAutoFit/>
          </a:bodyPr>
          <a:lstStyle/>
          <a:p>
            <a:r>
              <a:rPr lang="en-US" dirty="0"/>
              <a:t>High emissions </a:t>
            </a:r>
          </a:p>
        </p:txBody>
      </p:sp>
      <p:sp>
        <p:nvSpPr>
          <p:cNvPr id="14" name="TextBox 13">
            <a:extLst>
              <a:ext uri="{FF2B5EF4-FFF2-40B4-BE49-F238E27FC236}">
                <a16:creationId xmlns:a16="http://schemas.microsoft.com/office/drawing/2014/main" id="{1AC92DD9-C0D8-41F4-BF88-A682EBBA6CC6}"/>
              </a:ext>
            </a:extLst>
          </p:cNvPr>
          <p:cNvSpPr txBox="1"/>
          <p:nvPr/>
        </p:nvSpPr>
        <p:spPr>
          <a:xfrm>
            <a:off x="6019799" y="6477148"/>
            <a:ext cx="1592808" cy="369332"/>
          </a:xfrm>
          <a:prstGeom prst="rect">
            <a:avLst/>
          </a:prstGeom>
          <a:noFill/>
        </p:spPr>
        <p:txBody>
          <a:bodyPr wrap="none" rtlCol="0">
            <a:spAutoFit/>
          </a:bodyPr>
          <a:lstStyle/>
          <a:p>
            <a:r>
              <a:rPr lang="en-US" dirty="0"/>
              <a:t>Low emissions </a:t>
            </a:r>
          </a:p>
        </p:txBody>
      </p:sp>
      <p:sp>
        <p:nvSpPr>
          <p:cNvPr id="15" name="TextBox 14">
            <a:extLst>
              <a:ext uri="{FF2B5EF4-FFF2-40B4-BE49-F238E27FC236}">
                <a16:creationId xmlns:a16="http://schemas.microsoft.com/office/drawing/2014/main" id="{F6F45731-3DA3-4767-8768-268C5BCA31F0}"/>
              </a:ext>
            </a:extLst>
          </p:cNvPr>
          <p:cNvSpPr txBox="1"/>
          <p:nvPr/>
        </p:nvSpPr>
        <p:spPr>
          <a:xfrm>
            <a:off x="6563508" y="0"/>
            <a:ext cx="1634422" cy="369332"/>
          </a:xfrm>
          <a:prstGeom prst="rect">
            <a:avLst/>
          </a:prstGeom>
          <a:noFill/>
        </p:spPr>
        <p:txBody>
          <a:bodyPr wrap="none" rtlCol="0">
            <a:spAutoFit/>
          </a:bodyPr>
          <a:lstStyle/>
          <a:p>
            <a:r>
              <a:rPr lang="en-US" dirty="0"/>
              <a:t>End of Century </a:t>
            </a:r>
          </a:p>
        </p:txBody>
      </p:sp>
    </p:spTree>
    <p:extLst>
      <p:ext uri="{BB962C8B-B14F-4D97-AF65-F5344CB8AC3E}">
        <p14:creationId xmlns:p14="http://schemas.microsoft.com/office/powerpoint/2010/main" val="298395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356D7-CE15-4B18-9729-7BFBC0C862D9}"/>
              </a:ext>
            </a:extLst>
          </p:cNvPr>
          <p:cNvPicPr>
            <a:picLocks noChangeAspect="1"/>
          </p:cNvPicPr>
          <p:nvPr/>
        </p:nvPicPr>
        <p:blipFill>
          <a:blip r:embed="rId3"/>
          <a:stretch>
            <a:fillRect/>
          </a:stretch>
        </p:blipFill>
        <p:spPr>
          <a:xfrm>
            <a:off x="381000" y="2286000"/>
            <a:ext cx="3814967" cy="3657600"/>
          </a:xfrm>
          <a:prstGeom prst="rect">
            <a:avLst/>
          </a:prstGeom>
        </p:spPr>
      </p:pic>
      <p:pic>
        <p:nvPicPr>
          <p:cNvPr id="4" name="Picture 3">
            <a:extLst>
              <a:ext uri="{FF2B5EF4-FFF2-40B4-BE49-F238E27FC236}">
                <a16:creationId xmlns:a16="http://schemas.microsoft.com/office/drawing/2014/main" id="{04C32FE0-AEB6-4085-8C7A-28AF55E00AC4}"/>
              </a:ext>
            </a:extLst>
          </p:cNvPr>
          <p:cNvPicPr>
            <a:picLocks noChangeAspect="1"/>
          </p:cNvPicPr>
          <p:nvPr/>
        </p:nvPicPr>
        <p:blipFill>
          <a:blip r:embed="rId4"/>
          <a:stretch>
            <a:fillRect/>
          </a:stretch>
        </p:blipFill>
        <p:spPr>
          <a:xfrm>
            <a:off x="5039034" y="3429000"/>
            <a:ext cx="3576532" cy="3429000"/>
          </a:xfrm>
          <a:prstGeom prst="rect">
            <a:avLst/>
          </a:prstGeom>
        </p:spPr>
      </p:pic>
      <p:pic>
        <p:nvPicPr>
          <p:cNvPr id="5" name="Picture 4">
            <a:extLst>
              <a:ext uri="{FF2B5EF4-FFF2-40B4-BE49-F238E27FC236}">
                <a16:creationId xmlns:a16="http://schemas.microsoft.com/office/drawing/2014/main" id="{158D27AE-3924-497F-8038-42D16310FC23}"/>
              </a:ext>
            </a:extLst>
          </p:cNvPr>
          <p:cNvPicPr>
            <a:picLocks noChangeAspect="1"/>
          </p:cNvPicPr>
          <p:nvPr/>
        </p:nvPicPr>
        <p:blipFill>
          <a:blip r:embed="rId5"/>
          <a:stretch>
            <a:fillRect/>
          </a:stretch>
        </p:blipFill>
        <p:spPr>
          <a:xfrm>
            <a:off x="5181600" y="152400"/>
            <a:ext cx="3814966" cy="3657599"/>
          </a:xfrm>
          <a:prstGeom prst="rect">
            <a:avLst/>
          </a:prstGeom>
        </p:spPr>
      </p:pic>
      <p:sp>
        <p:nvSpPr>
          <p:cNvPr id="2" name="Title 1">
            <a:extLst>
              <a:ext uri="{FF2B5EF4-FFF2-40B4-BE49-F238E27FC236}">
                <a16:creationId xmlns:a16="http://schemas.microsoft.com/office/drawing/2014/main" id="{3781E1C8-AC7D-4BF9-8B3B-394C8289E1B9}"/>
              </a:ext>
            </a:extLst>
          </p:cNvPr>
          <p:cNvSpPr>
            <a:spLocks noGrp="1"/>
          </p:cNvSpPr>
          <p:nvPr>
            <p:ph type="title"/>
          </p:nvPr>
        </p:nvSpPr>
        <p:spPr>
          <a:xfrm>
            <a:off x="647700" y="427037"/>
            <a:ext cx="7886700" cy="1325563"/>
          </a:xfrm>
        </p:spPr>
        <p:txBody>
          <a:bodyPr/>
          <a:lstStyle/>
          <a:p>
            <a:r>
              <a:rPr lang="en-US" b="1" dirty="0">
                <a:solidFill>
                  <a:srgbClr val="6CA644"/>
                </a:solidFill>
              </a:rPr>
              <a:t>Increasing: </a:t>
            </a:r>
            <a:r>
              <a:rPr lang="en-US" b="1" dirty="0"/>
              <a:t>Tulip Tree/</a:t>
            </a:r>
            <a:br>
              <a:rPr lang="en-US" b="1" dirty="0"/>
            </a:br>
            <a:r>
              <a:rPr lang="en-US" b="1" dirty="0"/>
              <a:t>Yellow Poplar</a:t>
            </a:r>
          </a:p>
        </p:txBody>
      </p:sp>
      <p:pic>
        <p:nvPicPr>
          <p:cNvPr id="6" name="Picture 5">
            <a:extLst>
              <a:ext uri="{FF2B5EF4-FFF2-40B4-BE49-F238E27FC236}">
                <a16:creationId xmlns:a16="http://schemas.microsoft.com/office/drawing/2014/main" id="{DB190C99-AA36-4F7C-AFFE-5B48A7CEC305}"/>
              </a:ext>
            </a:extLst>
          </p:cNvPr>
          <p:cNvPicPr>
            <a:picLocks noChangeAspect="1"/>
          </p:cNvPicPr>
          <p:nvPr/>
        </p:nvPicPr>
        <p:blipFill>
          <a:blip r:embed="rId6"/>
          <a:stretch>
            <a:fillRect/>
          </a:stretch>
        </p:blipFill>
        <p:spPr>
          <a:xfrm>
            <a:off x="3600024" y="4876800"/>
            <a:ext cx="981075" cy="1762125"/>
          </a:xfrm>
          <a:prstGeom prst="rect">
            <a:avLst/>
          </a:prstGeom>
        </p:spPr>
      </p:pic>
      <p:sp>
        <p:nvSpPr>
          <p:cNvPr id="7" name="TextBox 6">
            <a:extLst>
              <a:ext uri="{FF2B5EF4-FFF2-40B4-BE49-F238E27FC236}">
                <a16:creationId xmlns:a16="http://schemas.microsoft.com/office/drawing/2014/main" id="{5679A0A3-108B-41BF-A044-28A16F5C1C3A}"/>
              </a:ext>
            </a:extLst>
          </p:cNvPr>
          <p:cNvSpPr txBox="1"/>
          <p:nvPr/>
        </p:nvSpPr>
        <p:spPr>
          <a:xfrm>
            <a:off x="6019800" y="2999538"/>
            <a:ext cx="1636987" cy="369332"/>
          </a:xfrm>
          <a:prstGeom prst="rect">
            <a:avLst/>
          </a:prstGeom>
          <a:noFill/>
        </p:spPr>
        <p:txBody>
          <a:bodyPr wrap="none" rtlCol="0">
            <a:spAutoFit/>
          </a:bodyPr>
          <a:lstStyle/>
          <a:p>
            <a:r>
              <a:rPr lang="en-US" dirty="0"/>
              <a:t>High emissions </a:t>
            </a:r>
          </a:p>
        </p:txBody>
      </p:sp>
      <p:sp>
        <p:nvSpPr>
          <p:cNvPr id="8" name="TextBox 7">
            <a:extLst>
              <a:ext uri="{FF2B5EF4-FFF2-40B4-BE49-F238E27FC236}">
                <a16:creationId xmlns:a16="http://schemas.microsoft.com/office/drawing/2014/main" id="{2AB38C57-55BA-4EA8-88B7-81F63DB84BEE}"/>
              </a:ext>
            </a:extLst>
          </p:cNvPr>
          <p:cNvSpPr txBox="1"/>
          <p:nvPr/>
        </p:nvSpPr>
        <p:spPr>
          <a:xfrm>
            <a:off x="6019799" y="6477148"/>
            <a:ext cx="1592808" cy="369332"/>
          </a:xfrm>
          <a:prstGeom prst="rect">
            <a:avLst/>
          </a:prstGeom>
          <a:noFill/>
        </p:spPr>
        <p:txBody>
          <a:bodyPr wrap="none" rtlCol="0">
            <a:spAutoFit/>
          </a:bodyPr>
          <a:lstStyle/>
          <a:p>
            <a:r>
              <a:rPr lang="en-US" dirty="0"/>
              <a:t>Low emissions </a:t>
            </a:r>
          </a:p>
        </p:txBody>
      </p:sp>
      <p:sp>
        <p:nvSpPr>
          <p:cNvPr id="9" name="TextBox 8">
            <a:extLst>
              <a:ext uri="{FF2B5EF4-FFF2-40B4-BE49-F238E27FC236}">
                <a16:creationId xmlns:a16="http://schemas.microsoft.com/office/drawing/2014/main" id="{4F919022-736C-44DF-90C8-8C41A024C26D}"/>
              </a:ext>
            </a:extLst>
          </p:cNvPr>
          <p:cNvSpPr txBox="1"/>
          <p:nvPr/>
        </p:nvSpPr>
        <p:spPr>
          <a:xfrm>
            <a:off x="6563508" y="0"/>
            <a:ext cx="1634422" cy="369332"/>
          </a:xfrm>
          <a:prstGeom prst="rect">
            <a:avLst/>
          </a:prstGeom>
          <a:noFill/>
        </p:spPr>
        <p:txBody>
          <a:bodyPr wrap="none" rtlCol="0">
            <a:spAutoFit/>
          </a:bodyPr>
          <a:lstStyle/>
          <a:p>
            <a:r>
              <a:rPr lang="en-US" dirty="0"/>
              <a:t>End of Century </a:t>
            </a:r>
          </a:p>
        </p:txBody>
      </p:sp>
    </p:spTree>
    <p:extLst>
      <p:ext uri="{BB962C8B-B14F-4D97-AF65-F5344CB8AC3E}">
        <p14:creationId xmlns:p14="http://schemas.microsoft.com/office/powerpoint/2010/main" val="164024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81A4F-D2A3-4AE6-8DEE-9AB3BB378AD0}"/>
              </a:ext>
            </a:extLst>
          </p:cNvPr>
          <p:cNvSpPr>
            <a:spLocks noGrp="1"/>
          </p:cNvSpPr>
          <p:nvPr>
            <p:ph type="title"/>
          </p:nvPr>
        </p:nvSpPr>
        <p:spPr/>
        <p:txBody>
          <a:bodyPr/>
          <a:lstStyle/>
          <a:p>
            <a:r>
              <a:rPr lang="en-US" b="1" dirty="0">
                <a:solidFill>
                  <a:srgbClr val="6CA644"/>
                </a:solidFill>
              </a:rPr>
              <a:t>New Habitat: </a:t>
            </a:r>
            <a:r>
              <a:rPr lang="en-US" b="1" dirty="0"/>
              <a:t>Sugarberry</a:t>
            </a:r>
          </a:p>
        </p:txBody>
      </p:sp>
      <p:pic>
        <p:nvPicPr>
          <p:cNvPr id="3" name="Picture 2">
            <a:extLst>
              <a:ext uri="{FF2B5EF4-FFF2-40B4-BE49-F238E27FC236}">
                <a16:creationId xmlns:a16="http://schemas.microsoft.com/office/drawing/2014/main" id="{4B696B09-3720-4567-93ED-EA26DAB5CD88}"/>
              </a:ext>
            </a:extLst>
          </p:cNvPr>
          <p:cNvPicPr>
            <a:picLocks noChangeAspect="1"/>
          </p:cNvPicPr>
          <p:nvPr/>
        </p:nvPicPr>
        <p:blipFill>
          <a:blip r:embed="rId3"/>
          <a:stretch>
            <a:fillRect/>
          </a:stretch>
        </p:blipFill>
        <p:spPr>
          <a:xfrm>
            <a:off x="304800" y="2209800"/>
            <a:ext cx="3258618" cy="3124200"/>
          </a:xfrm>
          <a:prstGeom prst="rect">
            <a:avLst/>
          </a:prstGeom>
        </p:spPr>
      </p:pic>
      <p:pic>
        <p:nvPicPr>
          <p:cNvPr id="4" name="Picture 3">
            <a:extLst>
              <a:ext uri="{FF2B5EF4-FFF2-40B4-BE49-F238E27FC236}">
                <a16:creationId xmlns:a16="http://schemas.microsoft.com/office/drawing/2014/main" id="{17D9476B-033D-4FCD-8837-89A3C84A0E99}"/>
              </a:ext>
            </a:extLst>
          </p:cNvPr>
          <p:cNvPicPr>
            <a:picLocks noChangeAspect="1"/>
          </p:cNvPicPr>
          <p:nvPr/>
        </p:nvPicPr>
        <p:blipFill>
          <a:blip r:embed="rId4"/>
          <a:stretch>
            <a:fillRect/>
          </a:stretch>
        </p:blipFill>
        <p:spPr>
          <a:xfrm>
            <a:off x="5769057" y="609600"/>
            <a:ext cx="2738332" cy="2625376"/>
          </a:xfrm>
          <a:prstGeom prst="rect">
            <a:avLst/>
          </a:prstGeom>
        </p:spPr>
      </p:pic>
      <p:pic>
        <p:nvPicPr>
          <p:cNvPr id="5" name="Picture 4">
            <a:extLst>
              <a:ext uri="{FF2B5EF4-FFF2-40B4-BE49-F238E27FC236}">
                <a16:creationId xmlns:a16="http://schemas.microsoft.com/office/drawing/2014/main" id="{105F6F56-063F-41E9-A052-4671792CC42A}"/>
              </a:ext>
            </a:extLst>
          </p:cNvPr>
          <p:cNvPicPr>
            <a:picLocks noChangeAspect="1"/>
          </p:cNvPicPr>
          <p:nvPr/>
        </p:nvPicPr>
        <p:blipFill>
          <a:blip r:embed="rId5"/>
          <a:stretch>
            <a:fillRect/>
          </a:stretch>
        </p:blipFill>
        <p:spPr>
          <a:xfrm>
            <a:off x="5549877" y="3744657"/>
            <a:ext cx="2828499" cy="2711823"/>
          </a:xfrm>
          <a:prstGeom prst="rect">
            <a:avLst/>
          </a:prstGeom>
        </p:spPr>
      </p:pic>
      <p:pic>
        <p:nvPicPr>
          <p:cNvPr id="6" name="Picture 5">
            <a:extLst>
              <a:ext uri="{FF2B5EF4-FFF2-40B4-BE49-F238E27FC236}">
                <a16:creationId xmlns:a16="http://schemas.microsoft.com/office/drawing/2014/main" id="{EC8E62E9-506C-41C9-9497-2FEB59D7AB0B}"/>
              </a:ext>
            </a:extLst>
          </p:cNvPr>
          <p:cNvPicPr>
            <a:picLocks noChangeAspect="1"/>
          </p:cNvPicPr>
          <p:nvPr/>
        </p:nvPicPr>
        <p:blipFill>
          <a:blip r:embed="rId6"/>
          <a:stretch>
            <a:fillRect/>
          </a:stretch>
        </p:blipFill>
        <p:spPr>
          <a:xfrm>
            <a:off x="3600024" y="4876800"/>
            <a:ext cx="981075" cy="1762125"/>
          </a:xfrm>
          <a:prstGeom prst="rect">
            <a:avLst/>
          </a:prstGeom>
        </p:spPr>
      </p:pic>
      <p:sp>
        <p:nvSpPr>
          <p:cNvPr id="7" name="TextBox 6">
            <a:extLst>
              <a:ext uri="{FF2B5EF4-FFF2-40B4-BE49-F238E27FC236}">
                <a16:creationId xmlns:a16="http://schemas.microsoft.com/office/drawing/2014/main" id="{DAA72C21-A664-4FAD-B346-34AAAC85AE4E}"/>
              </a:ext>
            </a:extLst>
          </p:cNvPr>
          <p:cNvSpPr txBox="1"/>
          <p:nvPr/>
        </p:nvSpPr>
        <p:spPr>
          <a:xfrm>
            <a:off x="6019800" y="2999538"/>
            <a:ext cx="1636987" cy="369332"/>
          </a:xfrm>
          <a:prstGeom prst="rect">
            <a:avLst/>
          </a:prstGeom>
          <a:noFill/>
        </p:spPr>
        <p:txBody>
          <a:bodyPr wrap="none" rtlCol="0">
            <a:spAutoFit/>
          </a:bodyPr>
          <a:lstStyle/>
          <a:p>
            <a:r>
              <a:rPr lang="en-US" dirty="0"/>
              <a:t>High emissions </a:t>
            </a:r>
          </a:p>
        </p:txBody>
      </p:sp>
      <p:sp>
        <p:nvSpPr>
          <p:cNvPr id="8" name="TextBox 7">
            <a:extLst>
              <a:ext uri="{FF2B5EF4-FFF2-40B4-BE49-F238E27FC236}">
                <a16:creationId xmlns:a16="http://schemas.microsoft.com/office/drawing/2014/main" id="{D71DDD1B-1582-46EA-82C7-920B51B9E9C8}"/>
              </a:ext>
            </a:extLst>
          </p:cNvPr>
          <p:cNvSpPr txBox="1"/>
          <p:nvPr/>
        </p:nvSpPr>
        <p:spPr>
          <a:xfrm>
            <a:off x="6019799" y="6477148"/>
            <a:ext cx="1592808" cy="369332"/>
          </a:xfrm>
          <a:prstGeom prst="rect">
            <a:avLst/>
          </a:prstGeom>
          <a:noFill/>
        </p:spPr>
        <p:txBody>
          <a:bodyPr wrap="none" rtlCol="0">
            <a:spAutoFit/>
          </a:bodyPr>
          <a:lstStyle/>
          <a:p>
            <a:r>
              <a:rPr lang="en-US" dirty="0"/>
              <a:t>Low emissions </a:t>
            </a:r>
          </a:p>
        </p:txBody>
      </p:sp>
      <p:sp>
        <p:nvSpPr>
          <p:cNvPr id="9" name="TextBox 8">
            <a:extLst>
              <a:ext uri="{FF2B5EF4-FFF2-40B4-BE49-F238E27FC236}">
                <a16:creationId xmlns:a16="http://schemas.microsoft.com/office/drawing/2014/main" id="{AD4014DE-F7D5-439E-AA4C-DCC0562EB329}"/>
              </a:ext>
            </a:extLst>
          </p:cNvPr>
          <p:cNvSpPr txBox="1"/>
          <p:nvPr/>
        </p:nvSpPr>
        <p:spPr>
          <a:xfrm>
            <a:off x="6563508" y="0"/>
            <a:ext cx="1634422" cy="369332"/>
          </a:xfrm>
          <a:prstGeom prst="rect">
            <a:avLst/>
          </a:prstGeom>
          <a:noFill/>
        </p:spPr>
        <p:txBody>
          <a:bodyPr wrap="none" rtlCol="0">
            <a:spAutoFit/>
          </a:bodyPr>
          <a:lstStyle/>
          <a:p>
            <a:r>
              <a:rPr lang="en-US" dirty="0"/>
              <a:t>End of Century </a:t>
            </a:r>
          </a:p>
        </p:txBody>
      </p:sp>
    </p:spTree>
    <p:extLst>
      <p:ext uri="{BB962C8B-B14F-4D97-AF65-F5344CB8AC3E}">
        <p14:creationId xmlns:p14="http://schemas.microsoft.com/office/powerpoint/2010/main" val="335065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7604-B496-4AAD-A262-226E6AD7C1F5}"/>
              </a:ext>
            </a:extLst>
          </p:cNvPr>
          <p:cNvSpPr>
            <a:spLocks noGrp="1"/>
          </p:cNvSpPr>
          <p:nvPr>
            <p:ph type="title"/>
          </p:nvPr>
        </p:nvSpPr>
        <p:spPr>
          <a:xfrm>
            <a:off x="628650" y="365126"/>
            <a:ext cx="6000750" cy="1325563"/>
          </a:xfrm>
        </p:spPr>
        <p:txBody>
          <a:bodyPr/>
          <a:lstStyle/>
          <a:p>
            <a:r>
              <a:rPr lang="en-US" b="1" dirty="0">
                <a:solidFill>
                  <a:srgbClr val="6CA644"/>
                </a:solidFill>
              </a:rPr>
              <a:t>Migration Potential: </a:t>
            </a:r>
            <a:r>
              <a:rPr lang="en-US" b="1" dirty="0"/>
              <a:t>Sugarberry</a:t>
            </a:r>
          </a:p>
        </p:txBody>
      </p:sp>
      <p:pic>
        <p:nvPicPr>
          <p:cNvPr id="3" name="Picture 2">
            <a:extLst>
              <a:ext uri="{FF2B5EF4-FFF2-40B4-BE49-F238E27FC236}">
                <a16:creationId xmlns:a16="http://schemas.microsoft.com/office/drawing/2014/main" id="{1D1BE235-1C38-4057-8225-E754459AB6C5}"/>
              </a:ext>
            </a:extLst>
          </p:cNvPr>
          <p:cNvPicPr>
            <a:picLocks noChangeAspect="1"/>
          </p:cNvPicPr>
          <p:nvPr/>
        </p:nvPicPr>
        <p:blipFill>
          <a:blip r:embed="rId3"/>
          <a:stretch>
            <a:fillRect/>
          </a:stretch>
        </p:blipFill>
        <p:spPr>
          <a:xfrm>
            <a:off x="4938177" y="2133600"/>
            <a:ext cx="3736113" cy="3596009"/>
          </a:xfrm>
          <a:prstGeom prst="rect">
            <a:avLst/>
          </a:prstGeom>
        </p:spPr>
      </p:pic>
      <p:pic>
        <p:nvPicPr>
          <p:cNvPr id="4" name="Picture 3">
            <a:extLst>
              <a:ext uri="{FF2B5EF4-FFF2-40B4-BE49-F238E27FC236}">
                <a16:creationId xmlns:a16="http://schemas.microsoft.com/office/drawing/2014/main" id="{F89F7E87-5D3F-4EEA-9FA1-0A3C89355EBC}"/>
              </a:ext>
            </a:extLst>
          </p:cNvPr>
          <p:cNvPicPr>
            <a:picLocks noChangeAspect="1"/>
          </p:cNvPicPr>
          <p:nvPr/>
        </p:nvPicPr>
        <p:blipFill>
          <a:blip r:embed="rId4"/>
          <a:stretch>
            <a:fillRect/>
          </a:stretch>
        </p:blipFill>
        <p:spPr>
          <a:xfrm>
            <a:off x="457200" y="1828800"/>
            <a:ext cx="4114800" cy="3960494"/>
          </a:xfrm>
          <a:prstGeom prst="rect">
            <a:avLst/>
          </a:prstGeom>
        </p:spPr>
      </p:pic>
      <p:pic>
        <p:nvPicPr>
          <p:cNvPr id="5" name="Picture 4">
            <a:extLst>
              <a:ext uri="{FF2B5EF4-FFF2-40B4-BE49-F238E27FC236}">
                <a16:creationId xmlns:a16="http://schemas.microsoft.com/office/drawing/2014/main" id="{39D20432-DD69-4F22-BA2D-C2757E039FDC}"/>
              </a:ext>
            </a:extLst>
          </p:cNvPr>
          <p:cNvPicPr>
            <a:picLocks noChangeAspect="1"/>
          </p:cNvPicPr>
          <p:nvPr/>
        </p:nvPicPr>
        <p:blipFill>
          <a:blip r:embed="rId5"/>
          <a:stretch>
            <a:fillRect/>
          </a:stretch>
        </p:blipFill>
        <p:spPr>
          <a:xfrm>
            <a:off x="7988817" y="4354050"/>
            <a:ext cx="1085850" cy="2495550"/>
          </a:xfrm>
          <a:prstGeom prst="rect">
            <a:avLst/>
          </a:prstGeom>
        </p:spPr>
      </p:pic>
    </p:spTree>
    <p:extLst>
      <p:ext uri="{BB962C8B-B14F-4D97-AF65-F5344CB8AC3E}">
        <p14:creationId xmlns:p14="http://schemas.microsoft.com/office/powerpoint/2010/main" val="218151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65126"/>
            <a:ext cx="8610600" cy="1325563"/>
          </a:xfrm>
        </p:spPr>
        <p:txBody>
          <a:bodyPr>
            <a:normAutofit fontScale="90000"/>
          </a:bodyPr>
          <a:lstStyle/>
          <a:p>
            <a:r>
              <a:rPr lang="en-US" b="1" dirty="0">
                <a:solidFill>
                  <a:srgbClr val="6CA644"/>
                </a:solidFill>
              </a:rPr>
              <a:t>Impacts: </a:t>
            </a:r>
            <a:br>
              <a:rPr lang="en-US" b="1" dirty="0"/>
            </a:br>
            <a:r>
              <a:rPr lang="en-US" b="1" dirty="0"/>
              <a:t>Non-native, less common species, shrubs, and cultivars </a:t>
            </a:r>
          </a:p>
        </p:txBody>
      </p:sp>
      <p:sp>
        <p:nvSpPr>
          <p:cNvPr id="3" name="Content Placeholder 2"/>
          <p:cNvSpPr>
            <a:spLocks noGrp="1"/>
          </p:cNvSpPr>
          <p:nvPr>
            <p:ph idx="1"/>
          </p:nvPr>
        </p:nvSpPr>
        <p:spPr>
          <a:xfrm>
            <a:off x="457200" y="1825625"/>
            <a:ext cx="3943350" cy="4351338"/>
          </a:xfrm>
        </p:spPr>
        <p:txBody>
          <a:bodyPr/>
          <a:lstStyle/>
          <a:p>
            <a:r>
              <a:rPr lang="en-US" b="1" dirty="0">
                <a:solidFill>
                  <a:srgbClr val="6CA644"/>
                </a:solidFill>
              </a:rPr>
              <a:t>Hardiness Zones</a:t>
            </a:r>
          </a:p>
          <a:p>
            <a:pPr lvl="1"/>
            <a:r>
              <a:rPr lang="en-US" dirty="0"/>
              <a:t>Based on the coldest average temperature over a 30 year period</a:t>
            </a:r>
          </a:p>
          <a:p>
            <a:pPr lvl="1"/>
            <a:r>
              <a:rPr lang="en-US" dirty="0"/>
              <a:t>Species tolerance compared to current and projected zones in the Detroit region </a:t>
            </a:r>
          </a:p>
          <a:p>
            <a:pPr marL="342900" lvl="1" indent="0">
              <a:buNone/>
            </a:pPr>
            <a:endParaRPr lang="en-US" dirty="0"/>
          </a:p>
          <a:p>
            <a:r>
              <a:rPr lang="en-US" b="1" dirty="0">
                <a:solidFill>
                  <a:srgbClr val="6CA644"/>
                </a:solidFill>
              </a:rPr>
              <a:t>Heat Zones </a:t>
            </a:r>
          </a:p>
          <a:p>
            <a:pPr lvl="1"/>
            <a:r>
              <a:rPr lang="en-US" dirty="0"/>
              <a:t>Based on the number of days over 86 degrees F</a:t>
            </a:r>
          </a:p>
          <a:p>
            <a:pPr lvl="1"/>
            <a:r>
              <a:rPr lang="en-US" dirty="0"/>
              <a:t>Species tolerance compared to current and projected zones in the Detroit region </a:t>
            </a:r>
          </a:p>
          <a:p>
            <a:pPr lvl="1"/>
            <a:endParaRPr lang="en-US" dirty="0"/>
          </a:p>
        </p:txBody>
      </p:sp>
      <p:pic>
        <p:nvPicPr>
          <p:cNvPr id="5" name="Picture 4">
            <a:extLst>
              <a:ext uri="{FF2B5EF4-FFF2-40B4-BE49-F238E27FC236}">
                <a16:creationId xmlns:a16="http://schemas.microsoft.com/office/drawing/2014/main" id="{FF50D9A8-FA04-429D-8326-B9F7EC963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90689"/>
            <a:ext cx="4162879" cy="2313389"/>
          </a:xfrm>
          <a:prstGeom prst="rect">
            <a:avLst/>
          </a:prstGeom>
        </p:spPr>
      </p:pic>
      <p:pic>
        <p:nvPicPr>
          <p:cNvPr id="7" name="Picture 6">
            <a:extLst>
              <a:ext uri="{FF2B5EF4-FFF2-40B4-BE49-F238E27FC236}">
                <a16:creationId xmlns:a16="http://schemas.microsoft.com/office/drawing/2014/main" id="{61D76734-9E90-434A-BC75-B1D327DC2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819" y="3993817"/>
            <a:ext cx="4160060" cy="2254583"/>
          </a:xfrm>
          <a:prstGeom prst="rect">
            <a:avLst/>
          </a:prstGeom>
        </p:spPr>
      </p:pic>
      <p:sp>
        <p:nvSpPr>
          <p:cNvPr id="8" name="TextBox 7">
            <a:extLst>
              <a:ext uri="{FF2B5EF4-FFF2-40B4-BE49-F238E27FC236}">
                <a16:creationId xmlns:a16="http://schemas.microsoft.com/office/drawing/2014/main" id="{FE1D4906-1698-4F11-B0F8-6CEF68B84582}"/>
              </a:ext>
            </a:extLst>
          </p:cNvPr>
          <p:cNvSpPr txBox="1"/>
          <p:nvPr/>
        </p:nvSpPr>
        <p:spPr>
          <a:xfrm>
            <a:off x="4894303" y="6248400"/>
            <a:ext cx="3518271" cy="307777"/>
          </a:xfrm>
          <a:prstGeom prst="rect">
            <a:avLst/>
          </a:prstGeom>
          <a:noFill/>
        </p:spPr>
        <p:txBody>
          <a:bodyPr wrap="none" rtlCol="0">
            <a:spAutoFit/>
          </a:bodyPr>
          <a:lstStyle/>
          <a:p>
            <a:r>
              <a:rPr lang="en-US" sz="1400" dirty="0"/>
              <a:t>Historical Hardiness &amp; Heat Zones, 1980-2009</a:t>
            </a:r>
          </a:p>
        </p:txBody>
      </p:sp>
    </p:spTree>
    <p:extLst>
      <p:ext uri="{BB962C8B-B14F-4D97-AF65-F5344CB8AC3E}">
        <p14:creationId xmlns:p14="http://schemas.microsoft.com/office/powerpoint/2010/main" val="3828780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372F-B655-4662-89A9-42014CD3C157}"/>
              </a:ext>
            </a:extLst>
          </p:cNvPr>
          <p:cNvSpPr>
            <a:spLocks noGrp="1"/>
          </p:cNvSpPr>
          <p:nvPr>
            <p:ph type="title"/>
          </p:nvPr>
        </p:nvSpPr>
        <p:spPr/>
        <p:txBody>
          <a:bodyPr/>
          <a:lstStyle/>
          <a:p>
            <a:pPr algn="ctr"/>
            <a:r>
              <a:rPr lang="en-US"/>
              <a:t>Opening Remarks</a:t>
            </a:r>
            <a:endParaRPr lang="en-US" dirty="0"/>
          </a:p>
        </p:txBody>
      </p:sp>
      <p:sp>
        <p:nvSpPr>
          <p:cNvPr id="3" name="Content Placeholder 2">
            <a:extLst>
              <a:ext uri="{FF2B5EF4-FFF2-40B4-BE49-F238E27FC236}">
                <a16:creationId xmlns:a16="http://schemas.microsoft.com/office/drawing/2014/main" id="{2E91267A-C481-42E7-B60F-5BF332B0B0E4}"/>
              </a:ext>
            </a:extLst>
          </p:cNvPr>
          <p:cNvSpPr>
            <a:spLocks noGrp="1"/>
          </p:cNvSpPr>
          <p:nvPr>
            <p:ph type="body" idx="1"/>
          </p:nvPr>
        </p:nvSpPr>
        <p:spPr/>
        <p:txBody>
          <a:bodyPr/>
          <a:lstStyle/>
          <a:p>
            <a:pPr marL="0" indent="0" algn="ctr">
              <a:buNone/>
            </a:pPr>
            <a:r>
              <a:rPr lang="en-US" dirty="0"/>
              <a:t>Eric Candela, American Forests </a:t>
            </a:r>
          </a:p>
        </p:txBody>
      </p:sp>
      <p:pic>
        <p:nvPicPr>
          <p:cNvPr id="4" name="Picture 3">
            <a:extLst>
              <a:ext uri="{FF2B5EF4-FFF2-40B4-BE49-F238E27FC236}">
                <a16:creationId xmlns:a16="http://schemas.microsoft.com/office/drawing/2014/main" id="{B6F90C06-051C-49CE-909C-6DC88D2DC704}"/>
              </a:ext>
            </a:extLst>
          </p:cNvPr>
          <p:cNvPicPr>
            <a:picLocks noChangeAspect="1"/>
          </p:cNvPicPr>
          <p:nvPr/>
        </p:nvPicPr>
        <p:blipFill>
          <a:blip r:embed="rId2"/>
          <a:stretch>
            <a:fillRect/>
          </a:stretch>
        </p:blipFill>
        <p:spPr>
          <a:xfrm>
            <a:off x="2129900" y="844221"/>
            <a:ext cx="4874675" cy="2487833"/>
          </a:xfrm>
          <a:prstGeom prst="rect">
            <a:avLst/>
          </a:prstGeom>
        </p:spPr>
      </p:pic>
    </p:spTree>
    <p:extLst>
      <p:ext uri="{BB962C8B-B14F-4D97-AF65-F5344CB8AC3E}">
        <p14:creationId xmlns:p14="http://schemas.microsoft.com/office/powerpoint/2010/main" val="169788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“Current” </a:t>
            </a:r>
            <a:r>
              <a:rPr lang="en-US" b="1" dirty="0"/>
              <a:t>Hardiness Zone </a:t>
            </a:r>
          </a:p>
        </p:txBody>
      </p:sp>
      <p:sp>
        <p:nvSpPr>
          <p:cNvPr id="5" name="TextBox 4"/>
          <p:cNvSpPr txBox="1"/>
          <p:nvPr/>
        </p:nvSpPr>
        <p:spPr>
          <a:xfrm>
            <a:off x="228600" y="6324600"/>
            <a:ext cx="8550033" cy="307777"/>
          </a:xfrm>
          <a:prstGeom prst="rect">
            <a:avLst/>
          </a:prstGeom>
          <a:noFill/>
        </p:spPr>
        <p:txBody>
          <a:bodyPr wrap="none" rtlCol="0">
            <a:spAutoFit/>
          </a:bodyPr>
          <a:lstStyle/>
          <a:p>
            <a:r>
              <a:rPr lang="en-US" sz="1400" dirty="0"/>
              <a:t>Source: </a:t>
            </a:r>
            <a:r>
              <a:rPr lang="en-US" sz="1400" dirty="0">
                <a:hlinkClick r:id="rId3"/>
              </a:rPr>
              <a:t>https://usfs.maps.arcgis.com/home/webmap/viewer.html?webmap=611d3e5ac1774a21a6ff55aceb8f588c</a:t>
            </a:r>
            <a:endParaRPr lang="en-US" sz="1400" dirty="0"/>
          </a:p>
        </p:txBody>
      </p:sp>
      <p:pic>
        <p:nvPicPr>
          <p:cNvPr id="7" name="Content Placeholder 6">
            <a:extLst>
              <a:ext uri="{FF2B5EF4-FFF2-40B4-BE49-F238E27FC236}">
                <a16:creationId xmlns:a16="http://schemas.microsoft.com/office/drawing/2014/main" id="{4CBD81F2-132E-42CE-8C3F-246640C1D8B1}"/>
              </a:ext>
            </a:extLst>
          </p:cNvPr>
          <p:cNvPicPr>
            <a:picLocks noGrp="1" noChangeAspect="1"/>
          </p:cNvPicPr>
          <p:nvPr>
            <p:ph idx="1"/>
          </p:nvPr>
        </p:nvPicPr>
        <p:blipFill rotWithShape="1">
          <a:blip r:embed="rId4"/>
          <a:srcRect t="31594" r="20449" b="12368"/>
          <a:stretch/>
        </p:blipFill>
        <p:spPr>
          <a:xfrm>
            <a:off x="228599" y="1750166"/>
            <a:ext cx="8473833" cy="3357668"/>
          </a:xfrm>
          <a:prstGeom prst="rect">
            <a:avLst/>
          </a:prstGeom>
        </p:spPr>
      </p:pic>
    </p:spTree>
    <p:extLst>
      <p:ext uri="{BB962C8B-B14F-4D97-AF65-F5344CB8AC3E}">
        <p14:creationId xmlns:p14="http://schemas.microsoft.com/office/powerpoint/2010/main" val="298779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Future</a:t>
            </a:r>
            <a:r>
              <a:rPr lang="en-US" b="1" dirty="0"/>
              <a:t> Hardiness Zone: End of Century </a:t>
            </a:r>
          </a:p>
        </p:txBody>
      </p:sp>
      <p:sp>
        <p:nvSpPr>
          <p:cNvPr id="6" name="TextBox 5"/>
          <p:cNvSpPr txBox="1"/>
          <p:nvPr/>
        </p:nvSpPr>
        <p:spPr>
          <a:xfrm>
            <a:off x="228600" y="6324600"/>
            <a:ext cx="8550033" cy="307777"/>
          </a:xfrm>
          <a:prstGeom prst="rect">
            <a:avLst/>
          </a:prstGeom>
          <a:noFill/>
        </p:spPr>
        <p:txBody>
          <a:bodyPr wrap="none" rtlCol="0">
            <a:spAutoFit/>
          </a:bodyPr>
          <a:lstStyle/>
          <a:p>
            <a:r>
              <a:rPr lang="en-US" sz="1400" dirty="0"/>
              <a:t>Source: </a:t>
            </a:r>
            <a:r>
              <a:rPr lang="en-US" sz="1400" dirty="0">
                <a:hlinkClick r:id="rId3"/>
              </a:rPr>
              <a:t>https://usfs.maps.arcgis.com/home/webmap/viewer.html?webmap=611d3e5ac1774a21a6ff55aceb8f588c</a:t>
            </a:r>
            <a:endParaRPr lang="en-US" sz="1400" dirty="0"/>
          </a:p>
        </p:txBody>
      </p:sp>
      <p:sp>
        <p:nvSpPr>
          <p:cNvPr id="8" name="TextBox 7"/>
          <p:cNvSpPr txBox="1"/>
          <p:nvPr/>
        </p:nvSpPr>
        <p:spPr>
          <a:xfrm>
            <a:off x="1982633" y="4572000"/>
            <a:ext cx="1580882" cy="369332"/>
          </a:xfrm>
          <a:prstGeom prst="rect">
            <a:avLst/>
          </a:prstGeom>
          <a:noFill/>
        </p:spPr>
        <p:txBody>
          <a:bodyPr wrap="none" rtlCol="0">
            <a:spAutoFit/>
          </a:bodyPr>
          <a:lstStyle/>
          <a:p>
            <a:r>
              <a:rPr lang="en-US" dirty="0"/>
              <a:t>High Emissions</a:t>
            </a:r>
          </a:p>
        </p:txBody>
      </p:sp>
      <p:sp>
        <p:nvSpPr>
          <p:cNvPr id="9" name="TextBox 8"/>
          <p:cNvSpPr txBox="1"/>
          <p:nvPr/>
        </p:nvSpPr>
        <p:spPr>
          <a:xfrm>
            <a:off x="6207129" y="4569367"/>
            <a:ext cx="1536703" cy="369332"/>
          </a:xfrm>
          <a:prstGeom prst="rect">
            <a:avLst/>
          </a:prstGeom>
          <a:noFill/>
        </p:spPr>
        <p:txBody>
          <a:bodyPr wrap="none" rtlCol="0">
            <a:spAutoFit/>
          </a:bodyPr>
          <a:lstStyle/>
          <a:p>
            <a:r>
              <a:rPr lang="en-US" dirty="0"/>
              <a:t>Low Emissions</a:t>
            </a:r>
          </a:p>
        </p:txBody>
      </p:sp>
      <p:pic>
        <p:nvPicPr>
          <p:cNvPr id="3" name="Picture 2">
            <a:extLst>
              <a:ext uri="{FF2B5EF4-FFF2-40B4-BE49-F238E27FC236}">
                <a16:creationId xmlns:a16="http://schemas.microsoft.com/office/drawing/2014/main" id="{99C64C3E-D529-4455-8AFA-F599FBCA9242}"/>
              </a:ext>
            </a:extLst>
          </p:cNvPr>
          <p:cNvPicPr>
            <a:picLocks noChangeAspect="1"/>
          </p:cNvPicPr>
          <p:nvPr/>
        </p:nvPicPr>
        <p:blipFill rotWithShape="1">
          <a:blip r:embed="rId4"/>
          <a:srcRect t="30079" r="20833" b="9732"/>
          <a:stretch/>
        </p:blipFill>
        <p:spPr>
          <a:xfrm>
            <a:off x="76200" y="2259842"/>
            <a:ext cx="4495800" cy="1922621"/>
          </a:xfrm>
          <a:prstGeom prst="rect">
            <a:avLst/>
          </a:prstGeom>
        </p:spPr>
      </p:pic>
      <p:pic>
        <p:nvPicPr>
          <p:cNvPr id="11" name="Picture 10">
            <a:extLst>
              <a:ext uri="{FF2B5EF4-FFF2-40B4-BE49-F238E27FC236}">
                <a16:creationId xmlns:a16="http://schemas.microsoft.com/office/drawing/2014/main" id="{7291243B-1E10-4764-B52F-F8685D2DB14A}"/>
              </a:ext>
            </a:extLst>
          </p:cNvPr>
          <p:cNvPicPr>
            <a:picLocks noChangeAspect="1"/>
          </p:cNvPicPr>
          <p:nvPr/>
        </p:nvPicPr>
        <p:blipFill rotWithShape="1">
          <a:blip r:embed="rId5"/>
          <a:srcRect l="27500" t="30741" r="19167" b="12963"/>
          <a:stretch/>
        </p:blipFill>
        <p:spPr>
          <a:xfrm>
            <a:off x="5136392" y="2191738"/>
            <a:ext cx="3352800" cy="1990725"/>
          </a:xfrm>
          <a:prstGeom prst="rect">
            <a:avLst/>
          </a:prstGeom>
        </p:spPr>
      </p:pic>
    </p:spTree>
    <p:extLst>
      <p:ext uri="{BB962C8B-B14F-4D97-AF65-F5344CB8AC3E}">
        <p14:creationId xmlns:p14="http://schemas.microsoft.com/office/powerpoint/2010/main" val="3123135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64DB-61AB-4A63-B439-CBBFE7D5F60F}"/>
              </a:ext>
            </a:extLst>
          </p:cNvPr>
          <p:cNvSpPr>
            <a:spLocks noGrp="1"/>
          </p:cNvSpPr>
          <p:nvPr>
            <p:ph type="title"/>
          </p:nvPr>
        </p:nvSpPr>
        <p:spPr/>
        <p:txBody>
          <a:bodyPr/>
          <a:lstStyle/>
          <a:p>
            <a:r>
              <a:rPr lang="en-US" b="1" dirty="0">
                <a:solidFill>
                  <a:srgbClr val="6CA644"/>
                </a:solidFill>
              </a:rPr>
              <a:t>“Current” </a:t>
            </a:r>
            <a:r>
              <a:rPr lang="en-US" b="1" dirty="0"/>
              <a:t>Heat Zones</a:t>
            </a:r>
          </a:p>
        </p:txBody>
      </p:sp>
      <p:pic>
        <p:nvPicPr>
          <p:cNvPr id="3" name="Picture 2">
            <a:extLst>
              <a:ext uri="{FF2B5EF4-FFF2-40B4-BE49-F238E27FC236}">
                <a16:creationId xmlns:a16="http://schemas.microsoft.com/office/drawing/2014/main" id="{B5366ED4-5EE4-4C38-A66A-1EB542C12D3E}"/>
              </a:ext>
            </a:extLst>
          </p:cNvPr>
          <p:cNvPicPr>
            <a:picLocks noChangeAspect="1"/>
          </p:cNvPicPr>
          <p:nvPr/>
        </p:nvPicPr>
        <p:blipFill rotWithShape="1">
          <a:blip r:embed="rId3"/>
          <a:srcRect t="30741" b="7037"/>
          <a:stretch/>
        </p:blipFill>
        <p:spPr>
          <a:xfrm>
            <a:off x="-26126" y="1828800"/>
            <a:ext cx="9144000" cy="3200400"/>
          </a:xfrm>
          <a:prstGeom prst="rect">
            <a:avLst/>
          </a:prstGeom>
        </p:spPr>
      </p:pic>
      <p:sp>
        <p:nvSpPr>
          <p:cNvPr id="4" name="Rectangle 3">
            <a:extLst>
              <a:ext uri="{FF2B5EF4-FFF2-40B4-BE49-F238E27FC236}">
                <a16:creationId xmlns:a16="http://schemas.microsoft.com/office/drawing/2014/main" id="{24E77D91-1C0F-4F70-9273-67F2C78536FD}"/>
              </a:ext>
            </a:extLst>
          </p:cNvPr>
          <p:cNvSpPr/>
          <p:nvPr/>
        </p:nvSpPr>
        <p:spPr>
          <a:xfrm>
            <a:off x="152400" y="6019800"/>
            <a:ext cx="9143999" cy="646331"/>
          </a:xfrm>
          <a:prstGeom prst="rect">
            <a:avLst/>
          </a:prstGeom>
        </p:spPr>
        <p:txBody>
          <a:bodyPr wrap="square">
            <a:spAutoFit/>
          </a:bodyPr>
          <a:lstStyle/>
          <a:p>
            <a:r>
              <a:rPr lang="en-US" dirty="0"/>
              <a:t>https://usfs.maps.arcgis.com/home/webmap/viewer.html?webmap=2a224eac04924285a094190c8e08a459</a:t>
            </a:r>
          </a:p>
        </p:txBody>
      </p:sp>
    </p:spTree>
    <p:extLst>
      <p:ext uri="{BB962C8B-B14F-4D97-AF65-F5344CB8AC3E}">
        <p14:creationId xmlns:p14="http://schemas.microsoft.com/office/powerpoint/2010/main" val="165828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346102-8FC2-4A57-9228-7CE0950BC24D}"/>
              </a:ext>
            </a:extLst>
          </p:cNvPr>
          <p:cNvPicPr>
            <a:picLocks noChangeAspect="1"/>
          </p:cNvPicPr>
          <p:nvPr/>
        </p:nvPicPr>
        <p:blipFill rotWithShape="1">
          <a:blip r:embed="rId3"/>
          <a:srcRect t="30307" r="16667" b="9230"/>
          <a:stretch/>
        </p:blipFill>
        <p:spPr>
          <a:xfrm>
            <a:off x="-1" y="2364690"/>
            <a:ext cx="5401067" cy="2204310"/>
          </a:xfrm>
          <a:prstGeom prst="rect">
            <a:avLst/>
          </a:prstGeom>
        </p:spPr>
      </p:pic>
      <p:sp>
        <p:nvSpPr>
          <p:cNvPr id="5" name="Title 1">
            <a:extLst>
              <a:ext uri="{FF2B5EF4-FFF2-40B4-BE49-F238E27FC236}">
                <a16:creationId xmlns:a16="http://schemas.microsoft.com/office/drawing/2014/main" id="{50453F30-3099-452F-B3BE-5CB6C7FABD64}"/>
              </a:ext>
            </a:extLst>
          </p:cNvPr>
          <p:cNvSpPr txBox="1">
            <a:spLocks/>
          </p:cNvSpPr>
          <p:nvPr/>
        </p:nvSpPr>
        <p:spPr>
          <a:xfrm>
            <a:off x="685800" y="30480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b="1" dirty="0">
                <a:solidFill>
                  <a:srgbClr val="6CA644"/>
                </a:solidFill>
              </a:rPr>
              <a:t>Future</a:t>
            </a:r>
            <a:r>
              <a:rPr lang="en-US" b="1" dirty="0">
                <a:solidFill>
                  <a:srgbClr val="81BB59"/>
                </a:solidFill>
              </a:rPr>
              <a:t> </a:t>
            </a:r>
            <a:r>
              <a:rPr lang="en-US" b="1" dirty="0"/>
              <a:t>Heat Zone: End of Century </a:t>
            </a:r>
          </a:p>
        </p:txBody>
      </p:sp>
      <p:sp>
        <p:nvSpPr>
          <p:cNvPr id="6" name="TextBox 5">
            <a:extLst>
              <a:ext uri="{FF2B5EF4-FFF2-40B4-BE49-F238E27FC236}">
                <a16:creationId xmlns:a16="http://schemas.microsoft.com/office/drawing/2014/main" id="{DB87D608-945C-4533-87A5-1BD91A660856}"/>
              </a:ext>
            </a:extLst>
          </p:cNvPr>
          <p:cNvSpPr txBox="1"/>
          <p:nvPr/>
        </p:nvSpPr>
        <p:spPr>
          <a:xfrm>
            <a:off x="1982633" y="4572000"/>
            <a:ext cx="1580882" cy="369332"/>
          </a:xfrm>
          <a:prstGeom prst="rect">
            <a:avLst/>
          </a:prstGeom>
          <a:noFill/>
        </p:spPr>
        <p:txBody>
          <a:bodyPr wrap="none" rtlCol="0">
            <a:spAutoFit/>
          </a:bodyPr>
          <a:lstStyle/>
          <a:p>
            <a:r>
              <a:rPr lang="en-US" dirty="0"/>
              <a:t>High Emissions</a:t>
            </a:r>
          </a:p>
        </p:txBody>
      </p:sp>
      <p:sp>
        <p:nvSpPr>
          <p:cNvPr id="7" name="TextBox 6">
            <a:extLst>
              <a:ext uri="{FF2B5EF4-FFF2-40B4-BE49-F238E27FC236}">
                <a16:creationId xmlns:a16="http://schemas.microsoft.com/office/drawing/2014/main" id="{8611A927-B69E-4551-9C5D-851D3310BC34}"/>
              </a:ext>
            </a:extLst>
          </p:cNvPr>
          <p:cNvSpPr txBox="1"/>
          <p:nvPr/>
        </p:nvSpPr>
        <p:spPr>
          <a:xfrm>
            <a:off x="6207129" y="4569367"/>
            <a:ext cx="1536703" cy="369332"/>
          </a:xfrm>
          <a:prstGeom prst="rect">
            <a:avLst/>
          </a:prstGeom>
          <a:noFill/>
        </p:spPr>
        <p:txBody>
          <a:bodyPr wrap="none" rtlCol="0">
            <a:spAutoFit/>
          </a:bodyPr>
          <a:lstStyle/>
          <a:p>
            <a:r>
              <a:rPr lang="en-US" dirty="0"/>
              <a:t>Low Emissions</a:t>
            </a:r>
          </a:p>
        </p:txBody>
      </p:sp>
      <p:sp>
        <p:nvSpPr>
          <p:cNvPr id="8" name="Rectangle 7">
            <a:extLst>
              <a:ext uri="{FF2B5EF4-FFF2-40B4-BE49-F238E27FC236}">
                <a16:creationId xmlns:a16="http://schemas.microsoft.com/office/drawing/2014/main" id="{6ADA00CC-B6A3-4E03-A20E-970807638EE6}"/>
              </a:ext>
            </a:extLst>
          </p:cNvPr>
          <p:cNvSpPr/>
          <p:nvPr/>
        </p:nvSpPr>
        <p:spPr>
          <a:xfrm>
            <a:off x="152401" y="6019800"/>
            <a:ext cx="8686800" cy="646331"/>
          </a:xfrm>
          <a:prstGeom prst="rect">
            <a:avLst/>
          </a:prstGeom>
        </p:spPr>
        <p:txBody>
          <a:bodyPr wrap="square">
            <a:spAutoFit/>
          </a:bodyPr>
          <a:lstStyle/>
          <a:p>
            <a:r>
              <a:rPr lang="en-US" dirty="0"/>
              <a:t>https://usfs.maps.arcgis.com/home/webmap/viewer.html?webmap=2a224eac04924285a094190c8e08a459</a:t>
            </a:r>
          </a:p>
        </p:txBody>
      </p:sp>
      <p:pic>
        <p:nvPicPr>
          <p:cNvPr id="9" name="Picture 8">
            <a:extLst>
              <a:ext uri="{FF2B5EF4-FFF2-40B4-BE49-F238E27FC236}">
                <a16:creationId xmlns:a16="http://schemas.microsoft.com/office/drawing/2014/main" id="{186101F3-0FEA-4978-9166-B27814D0444C}"/>
              </a:ext>
            </a:extLst>
          </p:cNvPr>
          <p:cNvPicPr>
            <a:picLocks noChangeAspect="1"/>
          </p:cNvPicPr>
          <p:nvPr/>
        </p:nvPicPr>
        <p:blipFill rotWithShape="1">
          <a:blip r:embed="rId3"/>
          <a:srcRect t="30307" r="16667" b="9230"/>
          <a:stretch/>
        </p:blipFill>
        <p:spPr>
          <a:xfrm>
            <a:off x="3742933" y="2326845"/>
            <a:ext cx="5401067" cy="2204310"/>
          </a:xfrm>
          <a:prstGeom prst="rect">
            <a:avLst/>
          </a:prstGeom>
        </p:spPr>
      </p:pic>
      <p:pic>
        <p:nvPicPr>
          <p:cNvPr id="3" name="Picture 2">
            <a:extLst>
              <a:ext uri="{FF2B5EF4-FFF2-40B4-BE49-F238E27FC236}">
                <a16:creationId xmlns:a16="http://schemas.microsoft.com/office/drawing/2014/main" id="{B0874B69-9EE5-423D-A00A-5AF7B9946539}"/>
              </a:ext>
            </a:extLst>
          </p:cNvPr>
          <p:cNvPicPr>
            <a:picLocks noChangeAspect="1"/>
          </p:cNvPicPr>
          <p:nvPr/>
        </p:nvPicPr>
        <p:blipFill rotWithShape="1">
          <a:blip r:embed="rId4"/>
          <a:srcRect l="23333" t="25155" r="16985" b="9659"/>
          <a:stretch/>
        </p:blipFill>
        <p:spPr>
          <a:xfrm>
            <a:off x="1219200" y="2345768"/>
            <a:ext cx="3587931" cy="2204310"/>
          </a:xfrm>
          <a:prstGeom prst="rect">
            <a:avLst/>
          </a:prstGeom>
        </p:spPr>
      </p:pic>
    </p:spTree>
    <p:extLst>
      <p:ext uri="{BB962C8B-B14F-4D97-AF65-F5344CB8AC3E}">
        <p14:creationId xmlns:p14="http://schemas.microsoft.com/office/powerpoint/2010/main" val="4005287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b="1" dirty="0"/>
              <a:t>Vulnerability</a:t>
            </a:r>
          </a:p>
        </p:txBody>
      </p:sp>
      <p:sp>
        <p:nvSpPr>
          <p:cNvPr id="5" name="TextBox 4"/>
          <p:cNvSpPr txBox="1"/>
          <p:nvPr/>
        </p:nvSpPr>
        <p:spPr>
          <a:xfrm>
            <a:off x="609600" y="1295400"/>
            <a:ext cx="8153400" cy="1200150"/>
          </a:xfrm>
          <a:prstGeom prst="rect">
            <a:avLst/>
          </a:prstGeom>
          <a:noFill/>
        </p:spPr>
        <p:txBody>
          <a:bodyPr>
            <a:spAutoFit/>
          </a:bodyPr>
          <a:lstStyle/>
          <a:p>
            <a:pPr>
              <a:defRPr/>
            </a:pPr>
            <a:r>
              <a:rPr lang="en-US" sz="2400" dirty="0">
                <a:latin typeface="+mj-lt"/>
              </a:rPr>
              <a:t>The degree to which a </a:t>
            </a:r>
            <a:r>
              <a:rPr lang="en-US" sz="2400" b="1" dirty="0">
                <a:solidFill>
                  <a:srgbClr val="6CA644"/>
                </a:solidFill>
                <a:latin typeface="+mj-lt"/>
              </a:rPr>
              <a:t>system</a:t>
            </a:r>
            <a:r>
              <a:rPr lang="en-US" sz="2400" dirty="0">
                <a:latin typeface="+mj-lt"/>
              </a:rPr>
              <a:t> is susceptible to, and unable to cope with, adverse effects of climate change, including climate variability and extremes (IPCC 2007)</a:t>
            </a:r>
          </a:p>
        </p:txBody>
      </p:sp>
      <p:sp>
        <p:nvSpPr>
          <p:cNvPr id="6" name="Rectangle 5"/>
          <p:cNvSpPr/>
          <p:nvPr/>
        </p:nvSpPr>
        <p:spPr>
          <a:xfrm>
            <a:off x="6219825" y="6477000"/>
            <a:ext cx="2924175" cy="368300"/>
          </a:xfrm>
          <a:prstGeom prst="rect">
            <a:avLst/>
          </a:prstGeom>
        </p:spPr>
        <p:txBody>
          <a:bodyPr>
            <a:spAutoFit/>
          </a:bodyPr>
          <a:lstStyle/>
          <a:p>
            <a:pPr algn="r">
              <a:defRPr/>
            </a:pPr>
            <a:r>
              <a:rPr lang="en-US" dirty="0">
                <a:solidFill>
                  <a:schemeClr val="tx1">
                    <a:lumMod val="50000"/>
                    <a:lumOff val="50000"/>
                  </a:schemeClr>
                </a:solidFill>
              </a:rPr>
              <a:t>Figure: Glick et al. 2011</a:t>
            </a:r>
          </a:p>
        </p:txBody>
      </p:sp>
      <p:grpSp>
        <p:nvGrpSpPr>
          <p:cNvPr id="33797" name="Group 14"/>
          <p:cNvGrpSpPr>
            <a:grpSpLocks/>
          </p:cNvGrpSpPr>
          <p:nvPr/>
        </p:nvGrpSpPr>
        <p:grpSpPr bwMode="auto">
          <a:xfrm>
            <a:off x="1758950" y="4016375"/>
            <a:ext cx="5908675" cy="2373313"/>
            <a:chOff x="1870241" y="4101594"/>
            <a:chExt cx="5908214" cy="2372264"/>
          </a:xfrm>
        </p:grpSpPr>
        <p:grpSp>
          <p:nvGrpSpPr>
            <p:cNvPr id="33798" name="Group 15"/>
            <p:cNvGrpSpPr>
              <a:grpSpLocks/>
            </p:cNvGrpSpPr>
            <p:nvPr/>
          </p:nvGrpSpPr>
          <p:grpSpPr bwMode="auto">
            <a:xfrm>
              <a:off x="3707203" y="4798958"/>
              <a:ext cx="2049234" cy="593133"/>
              <a:chOff x="3707203" y="4798958"/>
              <a:chExt cx="2049234" cy="593133"/>
            </a:xfrm>
          </p:grpSpPr>
          <p:cxnSp>
            <p:nvCxnSpPr>
              <p:cNvPr id="33803" name="Straight Connector 20"/>
              <p:cNvCxnSpPr>
                <a:cxnSpLocks noChangeShapeType="1"/>
              </p:cNvCxnSpPr>
              <p:nvPr/>
            </p:nvCxnSpPr>
            <p:spPr bwMode="auto">
              <a:xfrm flipH="1">
                <a:off x="4744931" y="4823054"/>
                <a:ext cx="1011506" cy="568325"/>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cxnSp>
            <p:nvCxnSpPr>
              <p:cNvPr id="33804" name="Straight Connector 21"/>
              <p:cNvCxnSpPr>
                <a:cxnSpLocks noChangeShapeType="1"/>
              </p:cNvCxnSpPr>
              <p:nvPr/>
            </p:nvCxnSpPr>
            <p:spPr bwMode="auto">
              <a:xfrm>
                <a:off x="3707203" y="4798958"/>
                <a:ext cx="1037728" cy="593133"/>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grpSp>
        <p:grpSp>
          <p:nvGrpSpPr>
            <p:cNvPr id="33799" name="Group 16"/>
            <p:cNvGrpSpPr>
              <a:grpSpLocks/>
            </p:cNvGrpSpPr>
            <p:nvPr/>
          </p:nvGrpSpPr>
          <p:grpSpPr bwMode="auto">
            <a:xfrm>
              <a:off x="1870241" y="4101594"/>
              <a:ext cx="5908214" cy="2372264"/>
              <a:chOff x="4796519" y="2205985"/>
              <a:chExt cx="5908214" cy="2372264"/>
            </a:xfrm>
          </p:grpSpPr>
          <p:sp>
            <p:nvSpPr>
              <p:cNvPr id="18" name="Freeform 17"/>
              <p:cNvSpPr/>
              <p:nvPr/>
            </p:nvSpPr>
            <p:spPr>
              <a:xfrm>
                <a:off x="6452153" y="3496053"/>
                <a:ext cx="2422336"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w="9525" cap="flat" cmpd="sng" algn="ctr">
                <a:solidFill>
                  <a:srgbClr val="434D53">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Vulnerability</a:t>
                </a:r>
              </a:p>
            </p:txBody>
          </p:sp>
          <p:sp>
            <p:nvSpPr>
              <p:cNvPr id="19" name="Freeform 18"/>
              <p:cNvSpPr/>
              <p:nvPr/>
            </p:nvSpPr>
            <p:spPr>
              <a:xfrm>
                <a:off x="8541140" y="2205985"/>
                <a:ext cx="2163593"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w="9525" cap="flat" cmpd="sng" algn="ctr">
                <a:solidFill>
                  <a:schemeClr val="tx1"/>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Potential Impact</a:t>
                </a:r>
              </a:p>
            </p:txBody>
          </p:sp>
          <p:sp>
            <p:nvSpPr>
              <p:cNvPr id="20" name="Freeform 19"/>
              <p:cNvSpPr/>
              <p:nvPr/>
            </p:nvSpPr>
            <p:spPr>
              <a:xfrm>
                <a:off x="4796519" y="2205985"/>
                <a:ext cx="2163594"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0E8D94">
                      <a:shade val="51000"/>
                      <a:satMod val="130000"/>
                    </a:srgbClr>
                  </a:gs>
                  <a:gs pos="80000">
                    <a:srgbClr val="0E8D94">
                      <a:shade val="93000"/>
                      <a:satMod val="130000"/>
                    </a:srgbClr>
                  </a:gs>
                  <a:gs pos="100000">
                    <a:srgbClr val="0E8D94">
                      <a:shade val="94000"/>
                      <a:satMod val="135000"/>
                    </a:srgbClr>
                  </a:gs>
                </a:gsLst>
                <a:lin ang="16200000" scaled="0"/>
              </a:gradFill>
              <a:ln w="9525" cap="flat" cmpd="sng" algn="ctr">
                <a:solidFill>
                  <a:srgbClr val="0E8D94">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Adaptive Capacity</a:t>
                </a:r>
              </a:p>
            </p:txBody>
          </p:sp>
        </p:grpSp>
      </p:grpSp>
    </p:spTree>
    <p:extLst>
      <p:ext uri="{BB962C8B-B14F-4D97-AF65-F5344CB8AC3E}">
        <p14:creationId xmlns:p14="http://schemas.microsoft.com/office/powerpoint/2010/main" val="22696848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Adaptive</a:t>
            </a:r>
            <a:r>
              <a:rPr lang="en-US" b="1" dirty="0">
                <a:solidFill>
                  <a:srgbClr val="81BB59"/>
                </a:solidFill>
              </a:rPr>
              <a:t> </a:t>
            </a:r>
            <a:r>
              <a:rPr lang="en-US" b="1" dirty="0"/>
              <a:t>Capacity Factors </a:t>
            </a:r>
          </a:p>
        </p:txBody>
      </p:sp>
      <p:sp>
        <p:nvSpPr>
          <p:cNvPr id="4" name="Left-Right Arrow 3"/>
          <p:cNvSpPr/>
          <p:nvPr/>
        </p:nvSpPr>
        <p:spPr>
          <a:xfrm>
            <a:off x="685800" y="1905000"/>
            <a:ext cx="7620000" cy="1752600"/>
          </a:xfrm>
          <a:prstGeom prst="leftRightArrow">
            <a:avLst/>
          </a:prstGeom>
          <a:gradFill>
            <a:gsLst>
              <a:gs pos="0">
                <a:schemeClr val="accent1">
                  <a:lumMod val="5000"/>
                  <a:lumOff val="95000"/>
                </a:schemeClr>
              </a:gs>
              <a:gs pos="49000">
                <a:schemeClr val="accent1">
                  <a:lumMod val="45000"/>
                  <a:lumOff val="55000"/>
                </a:schemeClr>
              </a:gs>
              <a:gs pos="99000">
                <a:schemeClr val="accent5">
                  <a:lumMod val="75000"/>
                </a:schemeClr>
              </a:gs>
            </a:gsLst>
            <a:lin ang="0" scaled="0"/>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Disturbance Factors</a:t>
            </a:r>
          </a:p>
        </p:txBody>
      </p:sp>
      <p:sp>
        <p:nvSpPr>
          <p:cNvPr id="5" name="Content Placeholder 4"/>
          <p:cNvSpPr>
            <a:spLocks noGrp="1"/>
          </p:cNvSpPr>
          <p:nvPr>
            <p:ph idx="1"/>
          </p:nvPr>
        </p:nvSpPr>
        <p:spPr>
          <a:xfrm>
            <a:off x="685800" y="3962400"/>
            <a:ext cx="7696200" cy="1600200"/>
          </a:xfrm>
          <a:prstGeom prst="leftRightArrow">
            <a:avLst/>
          </a:prstGeom>
          <a:gradFill>
            <a:gsLst>
              <a:gs pos="0">
                <a:schemeClr val="accent1">
                  <a:lumMod val="5000"/>
                  <a:lumOff val="95000"/>
                </a:schemeClr>
              </a:gs>
              <a:gs pos="49000">
                <a:schemeClr val="accent1">
                  <a:lumMod val="45000"/>
                  <a:lumOff val="55000"/>
                </a:schemeClr>
              </a:gs>
              <a:gs pos="99000">
                <a:schemeClr val="accent5">
                  <a:lumMod val="75000"/>
                </a:schemeClr>
              </a:gs>
            </a:gsLst>
            <a:lin ang="0" scaled="0"/>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indent="0" algn="ctr">
              <a:buNone/>
            </a:pPr>
            <a:r>
              <a:rPr lang="en-US" dirty="0"/>
              <a:t>Biological Factors </a:t>
            </a:r>
          </a:p>
        </p:txBody>
      </p:sp>
      <p:sp>
        <p:nvSpPr>
          <p:cNvPr id="6" name="TextBox 5"/>
          <p:cNvSpPr txBox="1"/>
          <p:nvPr/>
        </p:nvSpPr>
        <p:spPr>
          <a:xfrm>
            <a:off x="715600" y="1383268"/>
            <a:ext cx="3399200" cy="369332"/>
          </a:xfrm>
          <a:prstGeom prst="rect">
            <a:avLst/>
          </a:prstGeom>
          <a:noFill/>
        </p:spPr>
        <p:txBody>
          <a:bodyPr wrap="none" rtlCol="0">
            <a:spAutoFit/>
          </a:bodyPr>
          <a:lstStyle/>
          <a:p>
            <a:r>
              <a:rPr lang="en-US" i="1" dirty="0"/>
              <a:t>Based on Matthews et al. 2011 </a:t>
            </a:r>
          </a:p>
        </p:txBody>
      </p:sp>
      <p:sp>
        <p:nvSpPr>
          <p:cNvPr id="7" name="TextBox 6"/>
          <p:cNvSpPr txBox="1"/>
          <p:nvPr/>
        </p:nvSpPr>
        <p:spPr>
          <a:xfrm>
            <a:off x="1219200" y="6172200"/>
            <a:ext cx="505267" cy="523220"/>
          </a:xfrm>
          <a:prstGeom prst="rect">
            <a:avLst/>
          </a:prstGeom>
          <a:noFill/>
        </p:spPr>
        <p:txBody>
          <a:bodyPr wrap="none" rtlCol="0">
            <a:spAutoFit/>
          </a:bodyPr>
          <a:lstStyle/>
          <a:p>
            <a:r>
              <a:rPr lang="en-US" sz="2800" dirty="0"/>
              <a:t>-3</a:t>
            </a:r>
          </a:p>
        </p:txBody>
      </p:sp>
      <p:sp>
        <p:nvSpPr>
          <p:cNvPr id="8" name="TextBox 7"/>
          <p:cNvSpPr txBox="1"/>
          <p:nvPr/>
        </p:nvSpPr>
        <p:spPr>
          <a:xfrm>
            <a:off x="7620000" y="6172200"/>
            <a:ext cx="385042" cy="523220"/>
          </a:xfrm>
          <a:prstGeom prst="rect">
            <a:avLst/>
          </a:prstGeom>
          <a:noFill/>
        </p:spPr>
        <p:txBody>
          <a:bodyPr wrap="none" rtlCol="0">
            <a:spAutoFit/>
          </a:bodyPr>
          <a:lstStyle/>
          <a:p>
            <a:r>
              <a:rPr lang="en-US" sz="2800" dirty="0"/>
              <a:t>3</a:t>
            </a:r>
          </a:p>
        </p:txBody>
      </p:sp>
      <p:sp>
        <p:nvSpPr>
          <p:cNvPr id="9" name="TextBox 8"/>
          <p:cNvSpPr txBox="1"/>
          <p:nvPr/>
        </p:nvSpPr>
        <p:spPr>
          <a:xfrm>
            <a:off x="4415547" y="6172200"/>
            <a:ext cx="385042" cy="523220"/>
          </a:xfrm>
          <a:prstGeom prst="rect">
            <a:avLst/>
          </a:prstGeom>
          <a:noFill/>
        </p:spPr>
        <p:txBody>
          <a:bodyPr wrap="none" rtlCol="0">
            <a:spAutoFit/>
          </a:bodyPr>
          <a:lstStyle/>
          <a:p>
            <a:r>
              <a:rPr lang="en-US" sz="2800" dirty="0"/>
              <a:t>0</a:t>
            </a:r>
          </a:p>
        </p:txBody>
      </p:sp>
      <p:sp>
        <p:nvSpPr>
          <p:cNvPr id="10" name="TextBox 9"/>
          <p:cNvSpPr txBox="1"/>
          <p:nvPr/>
        </p:nvSpPr>
        <p:spPr>
          <a:xfrm>
            <a:off x="1600200" y="3288268"/>
            <a:ext cx="5250155" cy="646331"/>
          </a:xfrm>
          <a:prstGeom prst="rect">
            <a:avLst/>
          </a:prstGeom>
          <a:noFill/>
        </p:spPr>
        <p:txBody>
          <a:bodyPr wrap="none" rtlCol="0">
            <a:spAutoFit/>
          </a:bodyPr>
          <a:lstStyle/>
          <a:p>
            <a:r>
              <a:rPr lang="en-US" dirty="0"/>
              <a:t>Pest, disease, fire, drought, flood, pollution, heat, </a:t>
            </a:r>
          </a:p>
          <a:p>
            <a:r>
              <a:rPr lang="en-US" dirty="0"/>
              <a:t>herbivory, invasive species, salt resistance</a:t>
            </a:r>
          </a:p>
        </p:txBody>
      </p:sp>
      <p:sp>
        <p:nvSpPr>
          <p:cNvPr id="11" name="TextBox 10"/>
          <p:cNvSpPr txBox="1"/>
          <p:nvPr/>
        </p:nvSpPr>
        <p:spPr>
          <a:xfrm>
            <a:off x="1565031" y="5181600"/>
            <a:ext cx="6156365" cy="646331"/>
          </a:xfrm>
          <a:prstGeom prst="rect">
            <a:avLst/>
          </a:prstGeom>
          <a:noFill/>
        </p:spPr>
        <p:txBody>
          <a:bodyPr wrap="none" rtlCol="0">
            <a:spAutoFit/>
          </a:bodyPr>
          <a:lstStyle/>
          <a:p>
            <a:r>
              <a:rPr lang="en-US" dirty="0"/>
              <a:t>Shade tolerance, edaphic specificity, propagation, pruning </a:t>
            </a:r>
          </a:p>
          <a:p>
            <a:r>
              <a:rPr lang="en-US" dirty="0"/>
              <a:t>needed, establishment, rooting conditions</a:t>
            </a:r>
          </a:p>
        </p:txBody>
      </p:sp>
    </p:spTree>
    <p:extLst>
      <p:ext uri="{BB962C8B-B14F-4D97-AF65-F5344CB8AC3E}">
        <p14:creationId xmlns:p14="http://schemas.microsoft.com/office/powerpoint/2010/main" val="4246241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Adaptive</a:t>
            </a:r>
            <a:r>
              <a:rPr lang="en-US" b="1" dirty="0"/>
              <a:t> Capacity </a:t>
            </a:r>
          </a:p>
        </p:txBody>
      </p:sp>
      <p:sp>
        <p:nvSpPr>
          <p:cNvPr id="3" name="Text Placeholder 2"/>
          <p:cNvSpPr>
            <a:spLocks noGrp="1"/>
          </p:cNvSpPr>
          <p:nvPr>
            <p:ph type="body" idx="1"/>
          </p:nvPr>
        </p:nvSpPr>
        <p:spPr>
          <a:xfrm>
            <a:off x="629842" y="1524000"/>
            <a:ext cx="3558148" cy="796616"/>
          </a:xfrm>
        </p:spPr>
        <p:txBody>
          <a:bodyPr/>
          <a:lstStyle/>
          <a:p>
            <a:r>
              <a:rPr lang="en-US" dirty="0"/>
              <a:t>Low Adaptive Capacity:</a:t>
            </a:r>
          </a:p>
          <a:p>
            <a:r>
              <a:rPr lang="en-US" dirty="0">
                <a:solidFill>
                  <a:srgbClr val="6CA644"/>
                </a:solidFill>
              </a:rPr>
              <a:t>Black cherry (</a:t>
            </a:r>
            <a:r>
              <a:rPr lang="en-US" i="1" dirty="0">
                <a:solidFill>
                  <a:srgbClr val="6CA644"/>
                </a:solidFill>
              </a:rPr>
              <a:t>Prunus </a:t>
            </a:r>
            <a:r>
              <a:rPr lang="en-US" i="1" dirty="0" err="1">
                <a:solidFill>
                  <a:srgbClr val="6CA644"/>
                </a:solidFill>
              </a:rPr>
              <a:t>serotina</a:t>
            </a:r>
            <a:r>
              <a:rPr lang="en-US" dirty="0">
                <a:solidFill>
                  <a:srgbClr val="6CA644"/>
                </a:solidFill>
              </a:rPr>
              <a:t>)</a:t>
            </a:r>
          </a:p>
        </p:txBody>
      </p:sp>
      <p:sp>
        <p:nvSpPr>
          <p:cNvPr id="5" name="Text Placeholder 4"/>
          <p:cNvSpPr>
            <a:spLocks noGrp="1"/>
          </p:cNvSpPr>
          <p:nvPr>
            <p:ph type="body" sz="quarter" idx="3"/>
          </p:nvPr>
        </p:nvSpPr>
        <p:spPr>
          <a:xfrm>
            <a:off x="4629150" y="1524000"/>
            <a:ext cx="3887391" cy="796616"/>
          </a:xfrm>
        </p:spPr>
        <p:txBody>
          <a:bodyPr/>
          <a:lstStyle/>
          <a:p>
            <a:r>
              <a:rPr lang="en-US" dirty="0"/>
              <a:t>High Adaptive Capacity: </a:t>
            </a:r>
          </a:p>
          <a:p>
            <a:r>
              <a:rPr lang="en-US" dirty="0" err="1">
                <a:solidFill>
                  <a:srgbClr val="6CA644"/>
                </a:solidFill>
              </a:rPr>
              <a:t>Smoketree</a:t>
            </a:r>
            <a:r>
              <a:rPr lang="en-US" dirty="0">
                <a:solidFill>
                  <a:srgbClr val="6CA644"/>
                </a:solidFill>
              </a:rPr>
              <a:t> (</a:t>
            </a:r>
            <a:r>
              <a:rPr lang="en-US" i="1" dirty="0">
                <a:solidFill>
                  <a:srgbClr val="6CA644"/>
                </a:solidFill>
              </a:rPr>
              <a:t>Cotinus </a:t>
            </a:r>
            <a:r>
              <a:rPr lang="en-US" i="1" dirty="0" err="1">
                <a:solidFill>
                  <a:srgbClr val="6CA644"/>
                </a:solidFill>
              </a:rPr>
              <a:t>coggygria</a:t>
            </a:r>
            <a:r>
              <a:rPr lang="en-US" b="0" dirty="0">
                <a:solidFill>
                  <a:srgbClr val="6CA644"/>
                </a:solidFill>
              </a:rPr>
              <a:t>)</a:t>
            </a:r>
            <a:endParaRPr lang="en-US" dirty="0">
              <a:solidFill>
                <a:srgbClr val="6CA644"/>
              </a:solidFill>
            </a:endParaRPr>
          </a:p>
        </p:txBody>
      </p:sp>
      <p:sp>
        <p:nvSpPr>
          <p:cNvPr id="8" name="TextBox 7"/>
          <p:cNvSpPr txBox="1"/>
          <p:nvPr/>
        </p:nvSpPr>
        <p:spPr>
          <a:xfrm>
            <a:off x="628198" y="5678178"/>
            <a:ext cx="3559791" cy="923330"/>
          </a:xfrm>
          <a:prstGeom prst="rect">
            <a:avLst/>
          </a:prstGeom>
          <a:noFill/>
        </p:spPr>
        <p:txBody>
          <a:bodyPr wrap="square" rtlCol="0">
            <a:spAutoFit/>
          </a:bodyPr>
          <a:lstStyle/>
          <a:p>
            <a:r>
              <a:rPr lang="en-US" dirty="0"/>
              <a:t>Can neither tolerate drought nor extensive flooding; limited planting sites for urban areas  </a:t>
            </a:r>
          </a:p>
        </p:txBody>
      </p:sp>
      <p:sp>
        <p:nvSpPr>
          <p:cNvPr id="9" name="TextBox 8"/>
          <p:cNvSpPr txBox="1"/>
          <p:nvPr/>
        </p:nvSpPr>
        <p:spPr>
          <a:xfrm>
            <a:off x="4592619" y="5726318"/>
            <a:ext cx="2822696" cy="369332"/>
          </a:xfrm>
          <a:prstGeom prst="rect">
            <a:avLst/>
          </a:prstGeom>
          <a:noFill/>
        </p:spPr>
        <p:txBody>
          <a:bodyPr wrap="none" rtlCol="0">
            <a:spAutoFit/>
          </a:bodyPr>
          <a:lstStyle/>
          <a:p>
            <a:r>
              <a:rPr lang="en-US" dirty="0"/>
              <a:t>Drought and urban tolerant </a:t>
            </a:r>
          </a:p>
        </p:txBody>
      </p:sp>
      <p:pic>
        <p:nvPicPr>
          <p:cNvPr id="6" name="Content Placeholder 5">
            <a:extLst>
              <a:ext uri="{FF2B5EF4-FFF2-40B4-BE49-F238E27FC236}">
                <a16:creationId xmlns:a16="http://schemas.microsoft.com/office/drawing/2014/main" id="{45D5AB67-CEF1-46EA-91C7-4C9C0C1511E9}"/>
              </a:ext>
            </a:extLst>
          </p:cNvPr>
          <p:cNvPicPr>
            <a:picLocks noGrp="1" noChangeAspect="1"/>
          </p:cNvPicPr>
          <p:nvPr>
            <p:ph sz="quarter" idx="4"/>
          </p:nvPr>
        </p:nvPicPr>
        <p:blipFill>
          <a:blip r:embed="rId2"/>
          <a:stretch>
            <a:fillRect/>
          </a:stretch>
        </p:blipFill>
        <p:spPr>
          <a:xfrm>
            <a:off x="4592619" y="2320616"/>
            <a:ext cx="3887788" cy="3405702"/>
          </a:xfrm>
          <a:prstGeom prst="rect">
            <a:avLst/>
          </a:prstGeom>
        </p:spPr>
      </p:pic>
      <p:pic>
        <p:nvPicPr>
          <p:cNvPr id="12" name="Picture 11">
            <a:extLst>
              <a:ext uri="{FF2B5EF4-FFF2-40B4-BE49-F238E27FC236}">
                <a16:creationId xmlns:a16="http://schemas.microsoft.com/office/drawing/2014/main" id="{BD011194-5379-4052-8A46-CC6302D423DF}"/>
              </a:ext>
            </a:extLst>
          </p:cNvPr>
          <p:cNvPicPr>
            <a:picLocks noChangeAspect="1"/>
          </p:cNvPicPr>
          <p:nvPr/>
        </p:nvPicPr>
        <p:blipFill rotWithShape="1">
          <a:blip r:embed="rId3"/>
          <a:srcRect l="16020" r="13046"/>
          <a:stretch/>
        </p:blipFill>
        <p:spPr>
          <a:xfrm>
            <a:off x="628199" y="2320616"/>
            <a:ext cx="3581400" cy="3357562"/>
          </a:xfrm>
          <a:prstGeom prst="rect">
            <a:avLst/>
          </a:prstGeom>
        </p:spPr>
      </p:pic>
    </p:spTree>
    <p:extLst>
      <p:ext uri="{BB962C8B-B14F-4D97-AF65-F5344CB8AC3E}">
        <p14:creationId xmlns:p14="http://schemas.microsoft.com/office/powerpoint/2010/main" val="81020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b="1" dirty="0"/>
              <a:t>Vulnerability</a:t>
            </a:r>
          </a:p>
        </p:txBody>
      </p:sp>
      <p:sp>
        <p:nvSpPr>
          <p:cNvPr id="5" name="TextBox 4"/>
          <p:cNvSpPr txBox="1"/>
          <p:nvPr/>
        </p:nvSpPr>
        <p:spPr>
          <a:xfrm>
            <a:off x="609600" y="1295400"/>
            <a:ext cx="8153400" cy="1200150"/>
          </a:xfrm>
          <a:prstGeom prst="rect">
            <a:avLst/>
          </a:prstGeom>
          <a:noFill/>
        </p:spPr>
        <p:txBody>
          <a:bodyPr>
            <a:spAutoFit/>
          </a:bodyPr>
          <a:lstStyle/>
          <a:p>
            <a:pPr>
              <a:defRPr/>
            </a:pPr>
            <a:r>
              <a:rPr lang="en-US" sz="2400" dirty="0">
                <a:latin typeface="+mj-lt"/>
              </a:rPr>
              <a:t>The degree to which a </a:t>
            </a:r>
            <a:r>
              <a:rPr lang="en-US" sz="2400" b="1" dirty="0">
                <a:solidFill>
                  <a:srgbClr val="6CA644"/>
                </a:solidFill>
                <a:latin typeface="+mj-lt"/>
              </a:rPr>
              <a:t>system</a:t>
            </a:r>
            <a:r>
              <a:rPr lang="en-US" sz="2400" dirty="0">
                <a:latin typeface="+mj-lt"/>
              </a:rPr>
              <a:t> is susceptible to, and unable to cope with, adverse effects of climate change, including climate variability and extremes (IPCC 2007)</a:t>
            </a:r>
          </a:p>
        </p:txBody>
      </p:sp>
      <p:sp>
        <p:nvSpPr>
          <p:cNvPr id="6" name="Rectangle 5"/>
          <p:cNvSpPr/>
          <p:nvPr/>
        </p:nvSpPr>
        <p:spPr>
          <a:xfrm>
            <a:off x="6219825" y="6477000"/>
            <a:ext cx="2924175" cy="368300"/>
          </a:xfrm>
          <a:prstGeom prst="rect">
            <a:avLst/>
          </a:prstGeom>
        </p:spPr>
        <p:txBody>
          <a:bodyPr>
            <a:spAutoFit/>
          </a:bodyPr>
          <a:lstStyle/>
          <a:p>
            <a:pPr algn="r">
              <a:defRPr/>
            </a:pPr>
            <a:r>
              <a:rPr lang="en-US" dirty="0">
                <a:solidFill>
                  <a:schemeClr val="tx1">
                    <a:lumMod val="50000"/>
                    <a:lumOff val="50000"/>
                  </a:schemeClr>
                </a:solidFill>
              </a:rPr>
              <a:t>Figure: Glick et al. 2011</a:t>
            </a:r>
          </a:p>
        </p:txBody>
      </p:sp>
      <p:grpSp>
        <p:nvGrpSpPr>
          <p:cNvPr id="33797" name="Group 14"/>
          <p:cNvGrpSpPr>
            <a:grpSpLocks/>
          </p:cNvGrpSpPr>
          <p:nvPr/>
        </p:nvGrpSpPr>
        <p:grpSpPr bwMode="auto">
          <a:xfrm>
            <a:off x="1758950" y="4016375"/>
            <a:ext cx="5908675" cy="2373313"/>
            <a:chOff x="1870241" y="4101594"/>
            <a:chExt cx="5908214" cy="2372264"/>
          </a:xfrm>
        </p:grpSpPr>
        <p:grpSp>
          <p:nvGrpSpPr>
            <p:cNvPr id="33798" name="Group 15"/>
            <p:cNvGrpSpPr>
              <a:grpSpLocks/>
            </p:cNvGrpSpPr>
            <p:nvPr/>
          </p:nvGrpSpPr>
          <p:grpSpPr bwMode="auto">
            <a:xfrm>
              <a:off x="3707203" y="4798958"/>
              <a:ext cx="2049234" cy="593133"/>
              <a:chOff x="3707203" y="4798958"/>
              <a:chExt cx="2049234" cy="593133"/>
            </a:xfrm>
          </p:grpSpPr>
          <p:cxnSp>
            <p:nvCxnSpPr>
              <p:cNvPr id="33803" name="Straight Connector 20"/>
              <p:cNvCxnSpPr>
                <a:cxnSpLocks noChangeShapeType="1"/>
              </p:cNvCxnSpPr>
              <p:nvPr/>
            </p:nvCxnSpPr>
            <p:spPr bwMode="auto">
              <a:xfrm flipH="1">
                <a:off x="4744931" y="4823054"/>
                <a:ext cx="1011506" cy="568325"/>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cxnSp>
            <p:nvCxnSpPr>
              <p:cNvPr id="33804" name="Straight Connector 21"/>
              <p:cNvCxnSpPr>
                <a:cxnSpLocks noChangeShapeType="1"/>
              </p:cNvCxnSpPr>
              <p:nvPr/>
            </p:nvCxnSpPr>
            <p:spPr bwMode="auto">
              <a:xfrm>
                <a:off x="3707203" y="4798958"/>
                <a:ext cx="1037728" cy="593133"/>
              </a:xfrm>
              <a:prstGeom prst="line">
                <a:avLst/>
              </a:prstGeom>
              <a:noFill/>
              <a:ln w="25400" algn="ctr">
                <a:solidFill>
                  <a:srgbClr val="AFB9BF"/>
                </a:solidFill>
                <a:round/>
                <a:headEnd/>
                <a:tailEnd/>
              </a:ln>
              <a:extLst>
                <a:ext uri="{909E8E84-426E-40DD-AFC4-6F175D3DCCD1}">
                  <a14:hiddenFill xmlns:a14="http://schemas.microsoft.com/office/drawing/2010/main">
                    <a:noFill/>
                  </a14:hiddenFill>
                </a:ext>
              </a:extLst>
            </p:spPr>
          </p:cxnSp>
        </p:grpSp>
        <p:grpSp>
          <p:nvGrpSpPr>
            <p:cNvPr id="33799" name="Group 16"/>
            <p:cNvGrpSpPr>
              <a:grpSpLocks/>
            </p:cNvGrpSpPr>
            <p:nvPr/>
          </p:nvGrpSpPr>
          <p:grpSpPr bwMode="auto">
            <a:xfrm>
              <a:off x="1870241" y="4101594"/>
              <a:ext cx="5908214" cy="2372264"/>
              <a:chOff x="4796519" y="2205985"/>
              <a:chExt cx="5908214" cy="2372264"/>
            </a:xfrm>
          </p:grpSpPr>
          <p:sp>
            <p:nvSpPr>
              <p:cNvPr id="18" name="Freeform 17"/>
              <p:cNvSpPr/>
              <p:nvPr/>
            </p:nvSpPr>
            <p:spPr>
              <a:xfrm>
                <a:off x="6452153" y="3496053"/>
                <a:ext cx="2422336"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434D53">
                      <a:shade val="51000"/>
                      <a:satMod val="130000"/>
                    </a:srgbClr>
                  </a:gs>
                  <a:gs pos="80000">
                    <a:srgbClr val="434D53">
                      <a:shade val="93000"/>
                      <a:satMod val="130000"/>
                    </a:srgbClr>
                  </a:gs>
                  <a:gs pos="100000">
                    <a:srgbClr val="434D53">
                      <a:shade val="94000"/>
                      <a:satMod val="135000"/>
                    </a:srgbClr>
                  </a:gs>
                </a:gsLst>
                <a:lin ang="16200000" scaled="0"/>
              </a:gradFill>
              <a:ln w="9525" cap="flat" cmpd="sng" algn="ctr">
                <a:solidFill>
                  <a:srgbClr val="434D53">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Vulnerability</a:t>
                </a:r>
              </a:p>
            </p:txBody>
          </p:sp>
          <p:sp>
            <p:nvSpPr>
              <p:cNvPr id="19" name="Freeform 18"/>
              <p:cNvSpPr/>
              <p:nvPr/>
            </p:nvSpPr>
            <p:spPr>
              <a:xfrm>
                <a:off x="8541140" y="2205985"/>
                <a:ext cx="2163593"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EB6841">
                      <a:shade val="51000"/>
                      <a:satMod val="130000"/>
                    </a:srgbClr>
                  </a:gs>
                  <a:gs pos="80000">
                    <a:srgbClr val="EB6841">
                      <a:shade val="93000"/>
                      <a:satMod val="130000"/>
                    </a:srgbClr>
                  </a:gs>
                  <a:gs pos="100000">
                    <a:srgbClr val="EB6841">
                      <a:shade val="94000"/>
                      <a:satMod val="135000"/>
                    </a:srgbClr>
                  </a:gs>
                </a:gsLst>
                <a:lin ang="16200000" scaled="0"/>
              </a:gradFill>
              <a:ln w="9525" cap="flat" cmpd="sng" algn="ctr">
                <a:solidFill>
                  <a:srgbClr val="EB6841">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Potential Impact</a:t>
                </a:r>
              </a:p>
            </p:txBody>
          </p:sp>
          <p:sp>
            <p:nvSpPr>
              <p:cNvPr id="20" name="Freeform 19"/>
              <p:cNvSpPr/>
              <p:nvPr/>
            </p:nvSpPr>
            <p:spPr>
              <a:xfrm>
                <a:off x="4796519" y="2205985"/>
                <a:ext cx="2163594" cy="1082196"/>
              </a:xfrm>
              <a:custGeom>
                <a:avLst/>
                <a:gdLst>
                  <a:gd name="connsiteX0" fmla="*/ 0 w 2163534"/>
                  <a:gd name="connsiteY0" fmla="*/ 108177 h 1081767"/>
                  <a:gd name="connsiteX1" fmla="*/ 108177 w 2163534"/>
                  <a:gd name="connsiteY1" fmla="*/ 0 h 1081767"/>
                  <a:gd name="connsiteX2" fmla="*/ 2055357 w 2163534"/>
                  <a:gd name="connsiteY2" fmla="*/ 0 h 1081767"/>
                  <a:gd name="connsiteX3" fmla="*/ 2163534 w 2163534"/>
                  <a:gd name="connsiteY3" fmla="*/ 108177 h 1081767"/>
                  <a:gd name="connsiteX4" fmla="*/ 2163534 w 2163534"/>
                  <a:gd name="connsiteY4" fmla="*/ 973590 h 1081767"/>
                  <a:gd name="connsiteX5" fmla="*/ 2055357 w 2163534"/>
                  <a:gd name="connsiteY5" fmla="*/ 1081767 h 1081767"/>
                  <a:gd name="connsiteX6" fmla="*/ 108177 w 2163534"/>
                  <a:gd name="connsiteY6" fmla="*/ 1081767 h 1081767"/>
                  <a:gd name="connsiteX7" fmla="*/ 0 w 2163534"/>
                  <a:gd name="connsiteY7" fmla="*/ 973590 h 1081767"/>
                  <a:gd name="connsiteX8" fmla="*/ 0 w 2163534"/>
                  <a:gd name="connsiteY8" fmla="*/ 108177 h 10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3534" h="1081767">
                    <a:moveTo>
                      <a:pt x="0" y="108177"/>
                    </a:moveTo>
                    <a:cubicBezTo>
                      <a:pt x="0" y="48432"/>
                      <a:pt x="48432" y="0"/>
                      <a:pt x="108177" y="0"/>
                    </a:cubicBezTo>
                    <a:lnTo>
                      <a:pt x="2055357" y="0"/>
                    </a:lnTo>
                    <a:cubicBezTo>
                      <a:pt x="2115102" y="0"/>
                      <a:pt x="2163534" y="48432"/>
                      <a:pt x="2163534" y="108177"/>
                    </a:cubicBezTo>
                    <a:lnTo>
                      <a:pt x="2163534" y="973590"/>
                    </a:lnTo>
                    <a:cubicBezTo>
                      <a:pt x="2163534" y="1033335"/>
                      <a:pt x="2115102" y="1081767"/>
                      <a:pt x="2055357" y="1081767"/>
                    </a:cubicBezTo>
                    <a:lnTo>
                      <a:pt x="108177" y="1081767"/>
                    </a:lnTo>
                    <a:cubicBezTo>
                      <a:pt x="48432" y="1081767"/>
                      <a:pt x="0" y="1033335"/>
                      <a:pt x="0" y="973590"/>
                    </a:cubicBezTo>
                    <a:lnTo>
                      <a:pt x="0" y="108177"/>
                    </a:lnTo>
                    <a:close/>
                  </a:path>
                </a:pathLst>
              </a:custGeom>
              <a:gradFill rotWithShape="1">
                <a:gsLst>
                  <a:gs pos="0">
                    <a:srgbClr val="0E8D94">
                      <a:shade val="51000"/>
                      <a:satMod val="130000"/>
                    </a:srgbClr>
                  </a:gs>
                  <a:gs pos="80000">
                    <a:srgbClr val="0E8D94">
                      <a:shade val="93000"/>
                      <a:satMod val="130000"/>
                    </a:srgbClr>
                  </a:gs>
                  <a:gs pos="100000">
                    <a:srgbClr val="0E8D94">
                      <a:shade val="94000"/>
                      <a:satMod val="135000"/>
                    </a:srgbClr>
                  </a:gs>
                </a:gsLst>
                <a:lin ang="16200000" scaled="0"/>
              </a:gradFill>
              <a:ln w="9525" cap="flat" cmpd="sng" algn="ctr">
                <a:solidFill>
                  <a:srgbClr val="0E8D94">
                    <a:shade val="95000"/>
                    <a:satMod val="105000"/>
                  </a:srgbClr>
                </a:solidFill>
                <a:prstDash val="solid"/>
              </a:ln>
              <a:effectLst>
                <a:outerShdw blurRad="40000" dist="23000" dir="5400000" rotWithShape="0">
                  <a:srgbClr val="000000">
                    <a:alpha val="35000"/>
                  </a:srgbClr>
                </a:outerShdw>
              </a:effectLst>
            </p:spPr>
            <p:txBody>
              <a:bodyPr lIns="51369" tIns="51369" rIns="51369" bIns="51369" spcCol="1270" anchor="ctr"/>
              <a:lstStyle/>
              <a:p>
                <a:pPr algn="ctr" defTabSz="1377950" eaLnBrk="1" fontAlgn="auto" hangingPunct="1">
                  <a:lnSpc>
                    <a:spcPct val="90000"/>
                  </a:lnSpc>
                  <a:spcBef>
                    <a:spcPts val="0"/>
                  </a:spcBef>
                  <a:spcAft>
                    <a:spcPct val="35000"/>
                  </a:spcAft>
                  <a:defRPr/>
                </a:pPr>
                <a:r>
                  <a:rPr lang="en-US" sz="3100" kern="0" dirty="0">
                    <a:solidFill>
                      <a:prstClr val="white"/>
                    </a:solidFill>
                    <a:latin typeface="Calibri"/>
                    <a:cs typeface="+mn-cs"/>
                  </a:rPr>
                  <a:t>Adaptive Capacity</a:t>
                </a:r>
              </a:p>
            </p:txBody>
          </p:sp>
        </p:grpSp>
      </p:grpSp>
    </p:spTree>
    <p:extLst>
      <p:ext uri="{BB962C8B-B14F-4D97-AF65-F5344CB8AC3E}">
        <p14:creationId xmlns:p14="http://schemas.microsoft.com/office/powerpoint/2010/main" val="17791430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Tree</a:t>
            </a:r>
            <a:r>
              <a:rPr lang="en-US" b="1" dirty="0"/>
              <a:t> Species Assessed </a:t>
            </a:r>
          </a:p>
        </p:txBody>
      </p:sp>
      <p:sp>
        <p:nvSpPr>
          <p:cNvPr id="7" name="Content Placeholder 6"/>
          <p:cNvSpPr>
            <a:spLocks noGrp="1"/>
          </p:cNvSpPr>
          <p:nvPr>
            <p:ph idx="1"/>
          </p:nvPr>
        </p:nvSpPr>
        <p:spPr>
          <a:xfrm>
            <a:off x="628650" y="1825625"/>
            <a:ext cx="4171950" cy="4351338"/>
          </a:xfrm>
        </p:spPr>
        <p:txBody>
          <a:bodyPr/>
          <a:lstStyle/>
          <a:p>
            <a:r>
              <a:rPr lang="en-US" dirty="0">
                <a:solidFill>
                  <a:srgbClr val="6CA644"/>
                </a:solidFill>
              </a:rPr>
              <a:t>187</a:t>
            </a:r>
            <a:r>
              <a:rPr lang="en-US" dirty="0">
                <a:solidFill>
                  <a:srgbClr val="81BB59"/>
                </a:solidFill>
              </a:rPr>
              <a:t> </a:t>
            </a:r>
            <a:r>
              <a:rPr lang="en-US" dirty="0"/>
              <a:t>Species</a:t>
            </a:r>
          </a:p>
          <a:p>
            <a:pPr lvl="1"/>
            <a:r>
              <a:rPr lang="en-US" dirty="0">
                <a:solidFill>
                  <a:srgbClr val="6CA644"/>
                </a:solidFill>
              </a:rPr>
              <a:t>148</a:t>
            </a:r>
            <a:r>
              <a:rPr lang="en-US" dirty="0"/>
              <a:t> present in Detroit based on </a:t>
            </a:r>
            <a:r>
              <a:rPr lang="en-US" dirty="0" err="1"/>
              <a:t>TreeKeeper</a:t>
            </a:r>
            <a:r>
              <a:rPr lang="en-US" dirty="0"/>
              <a:t> data</a:t>
            </a:r>
          </a:p>
          <a:p>
            <a:pPr lvl="1"/>
            <a:r>
              <a:rPr lang="en-US" dirty="0">
                <a:solidFill>
                  <a:srgbClr val="6CA644"/>
                </a:solidFill>
              </a:rPr>
              <a:t>40</a:t>
            </a:r>
            <a:r>
              <a:rPr lang="en-US" dirty="0"/>
              <a:t> additional species of interest </a:t>
            </a:r>
          </a:p>
          <a:p>
            <a:r>
              <a:rPr lang="en-US" dirty="0"/>
              <a:t>Canopy, common sub-canopy trees native to the Detroit region </a:t>
            </a:r>
          </a:p>
          <a:p>
            <a:r>
              <a:rPr lang="en-US" dirty="0"/>
              <a:t>Non-native species and many cultivars of trees that are currently present </a:t>
            </a:r>
          </a:p>
          <a:p>
            <a:r>
              <a:rPr lang="en-US" dirty="0"/>
              <a:t>Invasive tree species </a:t>
            </a:r>
          </a:p>
          <a:p>
            <a:pPr lvl="1"/>
            <a:endParaRPr lang="en-US" dirty="0"/>
          </a:p>
          <a:p>
            <a:pPr lvl="1"/>
            <a:endParaRPr lang="en-US" dirty="0"/>
          </a:p>
        </p:txBody>
      </p:sp>
      <p:pic>
        <p:nvPicPr>
          <p:cNvPr id="4" name="Picture 3">
            <a:extLst>
              <a:ext uri="{FF2B5EF4-FFF2-40B4-BE49-F238E27FC236}">
                <a16:creationId xmlns:a16="http://schemas.microsoft.com/office/drawing/2014/main" id="{2EAB63A6-B736-4E6C-BAF2-90B44C9B8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90689"/>
            <a:ext cx="3610573" cy="3610573"/>
          </a:xfrm>
          <a:prstGeom prst="rect">
            <a:avLst/>
          </a:prstGeom>
        </p:spPr>
      </p:pic>
    </p:spTree>
    <p:extLst>
      <p:ext uri="{BB962C8B-B14F-4D97-AF65-F5344CB8AC3E}">
        <p14:creationId xmlns:p14="http://schemas.microsoft.com/office/powerpoint/2010/main" val="2598005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7"/>
            <a:ext cx="7886700" cy="1325563"/>
          </a:xfrm>
        </p:spPr>
        <p:txBody>
          <a:bodyPr/>
          <a:lstStyle/>
          <a:p>
            <a:r>
              <a:rPr lang="en-US" b="1" dirty="0">
                <a:solidFill>
                  <a:srgbClr val="6CA644"/>
                </a:solidFill>
              </a:rPr>
              <a:t>Vulnerability</a:t>
            </a:r>
            <a:r>
              <a:rPr lang="en-US" b="1" dirty="0">
                <a:solidFill>
                  <a:srgbClr val="81BB59"/>
                </a:solidFill>
              </a:rPr>
              <a:t> </a:t>
            </a:r>
            <a:r>
              <a:rPr lang="en-US" b="1" dirty="0"/>
              <a:t>Matrix </a:t>
            </a:r>
          </a:p>
        </p:txBody>
      </p:sp>
      <p:graphicFrame>
        <p:nvGraphicFramePr>
          <p:cNvPr id="5" name="Table 6">
            <a:extLst>
              <a:ext uri="{FF2B5EF4-FFF2-40B4-BE49-F238E27FC236}">
                <a16:creationId xmlns:a16="http://schemas.microsoft.com/office/drawing/2014/main" id="{59C7D6BD-6AAF-459A-A129-77BDC4083437}"/>
              </a:ext>
            </a:extLst>
          </p:cNvPr>
          <p:cNvGraphicFramePr>
            <a:graphicFrameLocks noGrp="1"/>
          </p:cNvGraphicFramePr>
          <p:nvPr>
            <p:ph idx="1"/>
            <p:extLst>
              <p:ext uri="{D42A27DB-BD31-4B8C-83A1-F6EECF244321}">
                <p14:modId xmlns:p14="http://schemas.microsoft.com/office/powerpoint/2010/main" val="790733717"/>
              </p:ext>
            </p:extLst>
          </p:nvPr>
        </p:nvGraphicFramePr>
        <p:xfrm>
          <a:off x="1981200" y="2345014"/>
          <a:ext cx="6534150" cy="1456056"/>
        </p:xfrm>
        <a:graphic>
          <a:graphicData uri="http://schemas.openxmlformats.org/drawingml/2006/table">
            <a:tbl>
              <a:tblPr firstRow="1" bandRow="1">
                <a:tableStyleId>{2D5ABB26-0587-4C30-8999-92F81FD0307C}</a:tableStyleId>
              </a:tblPr>
              <a:tblGrid>
                <a:gridCol w="2178050">
                  <a:extLst>
                    <a:ext uri="{9D8B030D-6E8A-4147-A177-3AD203B41FA5}">
                      <a16:colId xmlns:a16="http://schemas.microsoft.com/office/drawing/2014/main" val="1916607166"/>
                    </a:ext>
                  </a:extLst>
                </a:gridCol>
                <a:gridCol w="2178050">
                  <a:extLst>
                    <a:ext uri="{9D8B030D-6E8A-4147-A177-3AD203B41FA5}">
                      <a16:colId xmlns:a16="http://schemas.microsoft.com/office/drawing/2014/main" val="1390446555"/>
                    </a:ext>
                  </a:extLst>
                </a:gridCol>
                <a:gridCol w="2178050">
                  <a:extLst>
                    <a:ext uri="{9D8B030D-6E8A-4147-A177-3AD203B41FA5}">
                      <a16:colId xmlns:a16="http://schemas.microsoft.com/office/drawing/2014/main" val="1815637836"/>
                    </a:ext>
                  </a:extLst>
                </a:gridCol>
              </a:tblGrid>
              <a:tr h="728028">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cs typeface="Arial" panose="020B0604020202020204" pitchFamily="34" charset="0"/>
                        </a:rPr>
                        <a:t>High Vulnerability</a:t>
                      </a:r>
                      <a:endParaRPr lang="en-US" sz="24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cs typeface="Arial" panose="020B0604020202020204" pitchFamily="34" charset="0"/>
                        </a:rPr>
                        <a:t>Moderate-high Vulnerability</a:t>
                      </a:r>
                      <a:endParaRPr lang="en-US" sz="24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cs typeface="Arial" panose="020B0604020202020204" pitchFamily="34" charset="0"/>
                        </a:rPr>
                        <a:t>Moderate Vulnerability</a:t>
                      </a:r>
                      <a:endParaRPr lang="en-US" sz="24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46494298"/>
                  </a:ext>
                </a:extLst>
              </a:tr>
              <a:tr h="728028">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cs typeface="Arial" panose="020B0604020202020204" pitchFamily="34" charset="0"/>
                        </a:rPr>
                        <a:t>Moderate Vulnerability</a:t>
                      </a:r>
                      <a:endParaRPr lang="en-US" sz="24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cs typeface="Arial" panose="020B0604020202020204" pitchFamily="34" charset="0"/>
                        </a:rPr>
                        <a:t>Low-moderate Vulnerability</a:t>
                      </a:r>
                      <a:endParaRPr lang="en-US" sz="24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cs typeface="Arial" panose="020B0604020202020204" pitchFamily="34" charset="0"/>
                        </a:rPr>
                        <a:t>Low Vulnerability</a:t>
                      </a:r>
                      <a:endParaRPr lang="en-US" sz="24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705862055"/>
                  </a:ext>
                </a:extLst>
              </a:tr>
            </a:tbl>
          </a:graphicData>
        </a:graphic>
      </p:graphicFrame>
      <p:sp>
        <p:nvSpPr>
          <p:cNvPr id="8" name="TextBox 7">
            <a:extLst>
              <a:ext uri="{FF2B5EF4-FFF2-40B4-BE49-F238E27FC236}">
                <a16:creationId xmlns:a16="http://schemas.microsoft.com/office/drawing/2014/main" id="{1533A445-5C3B-4876-9EB6-F74A92E7FB3E}"/>
              </a:ext>
            </a:extLst>
          </p:cNvPr>
          <p:cNvSpPr txBox="1"/>
          <p:nvPr/>
        </p:nvSpPr>
        <p:spPr>
          <a:xfrm>
            <a:off x="457200" y="2505670"/>
            <a:ext cx="1324786" cy="369332"/>
          </a:xfrm>
          <a:prstGeom prst="rect">
            <a:avLst/>
          </a:prstGeom>
          <a:noFill/>
        </p:spPr>
        <p:txBody>
          <a:bodyPr wrap="none" rtlCol="0">
            <a:spAutoFit/>
          </a:bodyPr>
          <a:lstStyle/>
          <a:p>
            <a:r>
              <a:rPr lang="en-US" dirty="0"/>
              <a:t>Not suitable</a:t>
            </a:r>
          </a:p>
        </p:txBody>
      </p:sp>
      <p:sp>
        <p:nvSpPr>
          <p:cNvPr id="9" name="TextBox 8">
            <a:extLst>
              <a:ext uri="{FF2B5EF4-FFF2-40B4-BE49-F238E27FC236}">
                <a16:creationId xmlns:a16="http://schemas.microsoft.com/office/drawing/2014/main" id="{795B834A-2B93-4E83-A065-67579EA7054B}"/>
              </a:ext>
            </a:extLst>
          </p:cNvPr>
          <p:cNvSpPr txBox="1"/>
          <p:nvPr/>
        </p:nvSpPr>
        <p:spPr>
          <a:xfrm>
            <a:off x="661632" y="3317913"/>
            <a:ext cx="940066" cy="369332"/>
          </a:xfrm>
          <a:prstGeom prst="rect">
            <a:avLst/>
          </a:prstGeom>
          <a:noFill/>
        </p:spPr>
        <p:txBody>
          <a:bodyPr wrap="none" rtlCol="0">
            <a:spAutoFit/>
          </a:bodyPr>
          <a:lstStyle/>
          <a:p>
            <a:r>
              <a:rPr lang="en-US" dirty="0"/>
              <a:t>Suitable</a:t>
            </a:r>
          </a:p>
        </p:txBody>
      </p:sp>
      <p:sp>
        <p:nvSpPr>
          <p:cNvPr id="10" name="TextBox 9">
            <a:extLst>
              <a:ext uri="{FF2B5EF4-FFF2-40B4-BE49-F238E27FC236}">
                <a16:creationId xmlns:a16="http://schemas.microsoft.com/office/drawing/2014/main" id="{6DC83293-01F7-4C31-A083-CC5DDB928291}"/>
              </a:ext>
            </a:extLst>
          </p:cNvPr>
          <p:cNvSpPr txBox="1"/>
          <p:nvPr/>
        </p:nvSpPr>
        <p:spPr>
          <a:xfrm>
            <a:off x="378848" y="1499859"/>
            <a:ext cx="1472070" cy="830997"/>
          </a:xfrm>
          <a:prstGeom prst="rect">
            <a:avLst/>
          </a:prstGeom>
          <a:noFill/>
        </p:spPr>
        <p:txBody>
          <a:bodyPr wrap="none" rtlCol="0">
            <a:spAutoFit/>
          </a:bodyPr>
          <a:lstStyle/>
          <a:p>
            <a:pPr algn="ctr"/>
            <a:r>
              <a:rPr lang="en-US" sz="2400" b="1" dirty="0"/>
              <a:t>Zone </a:t>
            </a:r>
          </a:p>
          <a:p>
            <a:pPr algn="ctr"/>
            <a:r>
              <a:rPr lang="en-US" sz="2400" b="1" dirty="0"/>
              <a:t>Suitability</a:t>
            </a:r>
          </a:p>
        </p:txBody>
      </p:sp>
      <p:sp>
        <p:nvSpPr>
          <p:cNvPr id="11" name="TextBox 10">
            <a:extLst>
              <a:ext uri="{FF2B5EF4-FFF2-40B4-BE49-F238E27FC236}">
                <a16:creationId xmlns:a16="http://schemas.microsoft.com/office/drawing/2014/main" id="{E33627E9-42C0-4BCA-B9F5-277B125B9D3E}"/>
              </a:ext>
            </a:extLst>
          </p:cNvPr>
          <p:cNvSpPr txBox="1"/>
          <p:nvPr/>
        </p:nvSpPr>
        <p:spPr>
          <a:xfrm>
            <a:off x="2743200" y="1970426"/>
            <a:ext cx="568489" cy="369332"/>
          </a:xfrm>
          <a:prstGeom prst="rect">
            <a:avLst/>
          </a:prstGeom>
          <a:noFill/>
        </p:spPr>
        <p:txBody>
          <a:bodyPr wrap="none" rtlCol="0">
            <a:spAutoFit/>
          </a:bodyPr>
          <a:lstStyle/>
          <a:p>
            <a:r>
              <a:rPr lang="en-US" dirty="0"/>
              <a:t>Low</a:t>
            </a:r>
          </a:p>
        </p:txBody>
      </p:sp>
      <p:sp>
        <p:nvSpPr>
          <p:cNvPr id="12" name="TextBox 11">
            <a:extLst>
              <a:ext uri="{FF2B5EF4-FFF2-40B4-BE49-F238E27FC236}">
                <a16:creationId xmlns:a16="http://schemas.microsoft.com/office/drawing/2014/main" id="{018836CC-323F-492E-AE52-517D6626DC5B}"/>
              </a:ext>
            </a:extLst>
          </p:cNvPr>
          <p:cNvSpPr txBox="1"/>
          <p:nvPr/>
        </p:nvSpPr>
        <p:spPr>
          <a:xfrm>
            <a:off x="4820041" y="1970426"/>
            <a:ext cx="978153" cy="369332"/>
          </a:xfrm>
          <a:prstGeom prst="rect">
            <a:avLst/>
          </a:prstGeom>
          <a:noFill/>
        </p:spPr>
        <p:txBody>
          <a:bodyPr wrap="none" rtlCol="0">
            <a:spAutoFit/>
          </a:bodyPr>
          <a:lstStyle/>
          <a:p>
            <a:r>
              <a:rPr lang="en-US" dirty="0"/>
              <a:t>Medium</a:t>
            </a:r>
          </a:p>
        </p:txBody>
      </p:sp>
      <p:sp>
        <p:nvSpPr>
          <p:cNvPr id="13" name="TextBox 12">
            <a:extLst>
              <a:ext uri="{FF2B5EF4-FFF2-40B4-BE49-F238E27FC236}">
                <a16:creationId xmlns:a16="http://schemas.microsoft.com/office/drawing/2014/main" id="{5B6D970B-8B7E-4DC6-9795-3EFC08FE68A4}"/>
              </a:ext>
            </a:extLst>
          </p:cNvPr>
          <p:cNvSpPr txBox="1"/>
          <p:nvPr/>
        </p:nvSpPr>
        <p:spPr>
          <a:xfrm>
            <a:off x="7010400" y="1970426"/>
            <a:ext cx="612668" cy="369332"/>
          </a:xfrm>
          <a:prstGeom prst="rect">
            <a:avLst/>
          </a:prstGeom>
          <a:noFill/>
        </p:spPr>
        <p:txBody>
          <a:bodyPr wrap="none" rtlCol="0">
            <a:spAutoFit/>
          </a:bodyPr>
          <a:lstStyle/>
          <a:p>
            <a:r>
              <a:rPr lang="en-US" dirty="0"/>
              <a:t>High</a:t>
            </a:r>
          </a:p>
        </p:txBody>
      </p:sp>
      <p:sp>
        <p:nvSpPr>
          <p:cNvPr id="14" name="TextBox 13">
            <a:extLst>
              <a:ext uri="{FF2B5EF4-FFF2-40B4-BE49-F238E27FC236}">
                <a16:creationId xmlns:a16="http://schemas.microsoft.com/office/drawing/2014/main" id="{9A0FD8B6-419B-4940-95F5-4D0A7E14721D}"/>
              </a:ext>
            </a:extLst>
          </p:cNvPr>
          <p:cNvSpPr txBox="1"/>
          <p:nvPr/>
        </p:nvSpPr>
        <p:spPr>
          <a:xfrm>
            <a:off x="3967764" y="1369367"/>
            <a:ext cx="2561022" cy="461665"/>
          </a:xfrm>
          <a:prstGeom prst="rect">
            <a:avLst/>
          </a:prstGeom>
          <a:noFill/>
        </p:spPr>
        <p:txBody>
          <a:bodyPr wrap="none" rtlCol="0">
            <a:spAutoFit/>
          </a:bodyPr>
          <a:lstStyle/>
          <a:p>
            <a:r>
              <a:rPr lang="en-US" sz="2400" b="1" dirty="0"/>
              <a:t>Adaptive Capacity </a:t>
            </a:r>
          </a:p>
        </p:txBody>
      </p:sp>
      <p:sp>
        <p:nvSpPr>
          <p:cNvPr id="15" name="TextBox 14">
            <a:extLst>
              <a:ext uri="{FF2B5EF4-FFF2-40B4-BE49-F238E27FC236}">
                <a16:creationId xmlns:a16="http://schemas.microsoft.com/office/drawing/2014/main" id="{E891FBF9-7475-41A3-9CCB-0C3C28DD9EF6}"/>
              </a:ext>
            </a:extLst>
          </p:cNvPr>
          <p:cNvSpPr txBox="1"/>
          <p:nvPr/>
        </p:nvSpPr>
        <p:spPr>
          <a:xfrm>
            <a:off x="228600" y="4867870"/>
            <a:ext cx="8362951" cy="923330"/>
          </a:xfrm>
          <a:prstGeom prst="rect">
            <a:avLst/>
          </a:prstGeom>
          <a:noFill/>
        </p:spPr>
        <p:txBody>
          <a:bodyPr wrap="square" rtlCol="0">
            <a:spAutoFit/>
          </a:bodyPr>
          <a:lstStyle/>
          <a:p>
            <a:r>
              <a:rPr lang="en-US" dirty="0"/>
              <a:t>Zone suitability: 	</a:t>
            </a:r>
            <a:r>
              <a:rPr lang="en-US" b="1" dirty="0">
                <a:solidFill>
                  <a:srgbClr val="6CA644"/>
                </a:solidFill>
              </a:rPr>
              <a:t>Trees are considered suitable if:</a:t>
            </a:r>
          </a:p>
          <a:p>
            <a:r>
              <a:rPr lang="en-US" dirty="0"/>
              <a:t>		1. Species hardiness zone tolerance</a:t>
            </a:r>
            <a:r>
              <a:rPr lang="en-US" b="1" dirty="0">
                <a:solidFill>
                  <a:srgbClr val="81BB59"/>
                </a:solidFill>
              </a:rPr>
              <a:t> </a:t>
            </a:r>
            <a:r>
              <a:rPr lang="en-US" b="1" dirty="0">
                <a:solidFill>
                  <a:srgbClr val="6CA644"/>
                </a:solidFill>
              </a:rPr>
              <a:t>≤ </a:t>
            </a:r>
            <a:r>
              <a:rPr lang="en-US" dirty="0"/>
              <a:t>current hardiness zone AND </a:t>
            </a:r>
          </a:p>
          <a:p>
            <a:r>
              <a:rPr lang="en-US" dirty="0"/>
              <a:t>		2. Species heat zone tolerance</a:t>
            </a:r>
            <a:r>
              <a:rPr lang="en-US" b="1" dirty="0">
                <a:solidFill>
                  <a:srgbClr val="81BB59"/>
                </a:solidFill>
              </a:rPr>
              <a:t> </a:t>
            </a:r>
            <a:r>
              <a:rPr lang="en-US" b="1" dirty="0">
                <a:solidFill>
                  <a:srgbClr val="6CA644"/>
                </a:solidFill>
              </a:rPr>
              <a:t>≥</a:t>
            </a:r>
            <a:r>
              <a:rPr lang="en-US" b="1" dirty="0">
                <a:solidFill>
                  <a:srgbClr val="81BB59"/>
                </a:solidFill>
              </a:rPr>
              <a:t> </a:t>
            </a:r>
            <a:r>
              <a:rPr lang="en-US" dirty="0"/>
              <a:t>projected heat zone </a:t>
            </a:r>
          </a:p>
        </p:txBody>
      </p:sp>
    </p:spTree>
    <p:extLst>
      <p:ext uri="{BB962C8B-B14F-4D97-AF65-F5344CB8AC3E}">
        <p14:creationId xmlns:p14="http://schemas.microsoft.com/office/powerpoint/2010/main" val="115251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Housekeeping</a:t>
            </a:r>
            <a:endParaRPr lang="en-US" b="1" dirty="0"/>
          </a:p>
        </p:txBody>
      </p:sp>
      <p:sp>
        <p:nvSpPr>
          <p:cNvPr id="5" name="Content Placeholder 4"/>
          <p:cNvSpPr>
            <a:spLocks noGrp="1"/>
          </p:cNvSpPr>
          <p:nvPr>
            <p:ph idx="1"/>
          </p:nvPr>
        </p:nvSpPr>
        <p:spPr/>
        <p:txBody>
          <a:bodyPr/>
          <a:lstStyle/>
          <a:p>
            <a:r>
              <a:rPr lang="en-US" sz="2400" dirty="0"/>
              <a:t>Please mute your speakers and turn off your cameras</a:t>
            </a:r>
          </a:p>
          <a:p>
            <a:r>
              <a:rPr lang="en-US" sz="2400" dirty="0"/>
              <a:t>Use the chat feature to ask questions </a:t>
            </a:r>
          </a:p>
          <a:p>
            <a:r>
              <a:rPr lang="en-US" sz="2400" dirty="0"/>
              <a:t>Please “rename” yourself with your name, affiliation</a:t>
            </a:r>
          </a:p>
          <a:p>
            <a:pPr marL="0" indent="0">
              <a:buNone/>
            </a:pPr>
            <a:endParaRPr lang="en-US" dirty="0"/>
          </a:p>
        </p:txBody>
      </p:sp>
      <p:pic>
        <p:nvPicPr>
          <p:cNvPr id="4" name="Picture 3">
            <a:extLst>
              <a:ext uri="{FF2B5EF4-FFF2-40B4-BE49-F238E27FC236}">
                <a16:creationId xmlns:a16="http://schemas.microsoft.com/office/drawing/2014/main" id="{97DBA97A-B452-4B0D-B484-ED69AD61A3AC}"/>
              </a:ext>
            </a:extLst>
          </p:cNvPr>
          <p:cNvPicPr>
            <a:picLocks noChangeAspect="1"/>
          </p:cNvPicPr>
          <p:nvPr/>
        </p:nvPicPr>
        <p:blipFill>
          <a:blip r:embed="rId2"/>
          <a:stretch>
            <a:fillRect/>
          </a:stretch>
        </p:blipFill>
        <p:spPr>
          <a:xfrm>
            <a:off x="1752600" y="3200400"/>
            <a:ext cx="5029200" cy="3457575"/>
          </a:xfrm>
          <a:prstGeom prst="rect">
            <a:avLst/>
          </a:prstGeom>
        </p:spPr>
      </p:pic>
    </p:spTree>
    <p:extLst>
      <p:ext uri="{BB962C8B-B14F-4D97-AF65-F5344CB8AC3E}">
        <p14:creationId xmlns:p14="http://schemas.microsoft.com/office/powerpoint/2010/main" val="3991337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733F-BE00-4BB3-B5DE-06A6201391AD}"/>
              </a:ext>
            </a:extLst>
          </p:cNvPr>
          <p:cNvSpPr>
            <a:spLocks noGrp="1"/>
          </p:cNvSpPr>
          <p:nvPr>
            <p:ph type="title"/>
          </p:nvPr>
        </p:nvSpPr>
        <p:spPr/>
        <p:txBody>
          <a:bodyPr>
            <a:normAutofit fontScale="90000"/>
          </a:bodyPr>
          <a:lstStyle/>
          <a:p>
            <a:r>
              <a:rPr lang="en-US" b="1" dirty="0">
                <a:solidFill>
                  <a:srgbClr val="6CA644"/>
                </a:solidFill>
              </a:rPr>
              <a:t>Number </a:t>
            </a:r>
            <a:r>
              <a:rPr lang="en-US" b="1" dirty="0"/>
              <a:t>of Species in Each Vulnerability Category-based on adaptive capacity in planted sites </a:t>
            </a:r>
          </a:p>
        </p:txBody>
      </p:sp>
      <p:graphicFrame>
        <p:nvGraphicFramePr>
          <p:cNvPr id="4" name="Content Placeholder 3">
            <a:extLst>
              <a:ext uri="{FF2B5EF4-FFF2-40B4-BE49-F238E27FC236}">
                <a16:creationId xmlns:a16="http://schemas.microsoft.com/office/drawing/2014/main" id="{61587E5E-4BFB-4880-9F3B-7C140D45D50D}"/>
              </a:ext>
            </a:extLst>
          </p:cNvPr>
          <p:cNvGraphicFramePr>
            <a:graphicFrameLocks noGrp="1"/>
          </p:cNvGraphicFramePr>
          <p:nvPr>
            <p:ph idx="1"/>
            <p:extLst>
              <p:ext uri="{D42A27DB-BD31-4B8C-83A1-F6EECF244321}">
                <p14:modId xmlns:p14="http://schemas.microsoft.com/office/powerpoint/2010/main" val="1048370811"/>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977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6CA644"/>
                </a:solidFill>
              </a:rPr>
              <a:t>Number </a:t>
            </a:r>
            <a:r>
              <a:rPr lang="en-US" b="1" dirty="0"/>
              <a:t>of Trees in Each Vulnerability Category-based on adaptive capacity in planted sites </a:t>
            </a:r>
          </a:p>
        </p:txBody>
      </p:sp>
      <p:graphicFrame>
        <p:nvGraphicFramePr>
          <p:cNvPr id="5" name="Chart 4">
            <a:extLst>
              <a:ext uri="{FF2B5EF4-FFF2-40B4-BE49-F238E27FC236}">
                <a16:creationId xmlns:a16="http://schemas.microsoft.com/office/drawing/2014/main" id="{D91F1D2E-27F8-4D27-827E-23F710DBDE26}"/>
              </a:ext>
            </a:extLst>
          </p:cNvPr>
          <p:cNvGraphicFramePr>
            <a:graphicFrameLocks/>
          </p:cNvGraphicFramePr>
          <p:nvPr>
            <p:extLst>
              <p:ext uri="{D42A27DB-BD31-4B8C-83A1-F6EECF244321}">
                <p14:modId xmlns:p14="http://schemas.microsoft.com/office/powerpoint/2010/main" val="1599597654"/>
              </p:ext>
            </p:extLst>
          </p:nvPr>
        </p:nvGraphicFramePr>
        <p:xfrm>
          <a:off x="381000" y="1960559"/>
          <a:ext cx="8458200" cy="43513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9019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lstStyle/>
          <a:p>
            <a:r>
              <a:rPr lang="en-US" b="1" dirty="0">
                <a:solidFill>
                  <a:srgbClr val="6CA644"/>
                </a:solidFill>
              </a:rPr>
              <a:t>Vulnerability</a:t>
            </a:r>
            <a:r>
              <a:rPr lang="en-US" b="1" dirty="0"/>
              <a:t> of Detroit’s top 20 </a:t>
            </a:r>
            <a:br>
              <a:rPr lang="en-US" b="1" dirty="0"/>
            </a:br>
            <a:r>
              <a:rPr lang="en-US" b="1" dirty="0"/>
              <a:t>most common trees</a:t>
            </a:r>
          </a:p>
        </p:txBody>
      </p:sp>
      <p:graphicFrame>
        <p:nvGraphicFramePr>
          <p:cNvPr id="6" name="Content Placeholder 5">
            <a:extLst>
              <a:ext uri="{FF2B5EF4-FFF2-40B4-BE49-F238E27FC236}">
                <a16:creationId xmlns:a16="http://schemas.microsoft.com/office/drawing/2014/main" id="{F528BE72-AD7A-4C22-B8CD-471D3A88065D}"/>
              </a:ext>
            </a:extLst>
          </p:cNvPr>
          <p:cNvGraphicFramePr>
            <a:graphicFrameLocks noGrp="1"/>
          </p:cNvGraphicFramePr>
          <p:nvPr>
            <p:ph idx="1"/>
            <p:extLst>
              <p:ext uri="{D42A27DB-BD31-4B8C-83A1-F6EECF244321}">
                <p14:modId xmlns:p14="http://schemas.microsoft.com/office/powerpoint/2010/main" val="4094399206"/>
              </p:ext>
            </p:extLst>
          </p:nvPr>
        </p:nvGraphicFramePr>
        <p:xfrm>
          <a:off x="612450" y="1371600"/>
          <a:ext cx="7848600" cy="5135981"/>
        </p:xfrm>
        <a:graphic>
          <a:graphicData uri="http://schemas.openxmlformats.org/drawingml/2006/table">
            <a:tbl>
              <a:tblPr>
                <a:tableStyleId>{5C22544A-7EE6-4342-B048-85BDC9FD1C3A}</a:tableStyleId>
              </a:tblPr>
              <a:tblGrid>
                <a:gridCol w="1962150">
                  <a:extLst>
                    <a:ext uri="{9D8B030D-6E8A-4147-A177-3AD203B41FA5}">
                      <a16:colId xmlns:a16="http://schemas.microsoft.com/office/drawing/2014/main" val="828995411"/>
                    </a:ext>
                  </a:extLst>
                </a:gridCol>
                <a:gridCol w="1387800">
                  <a:extLst>
                    <a:ext uri="{9D8B030D-6E8A-4147-A177-3AD203B41FA5}">
                      <a16:colId xmlns:a16="http://schemas.microsoft.com/office/drawing/2014/main" val="1678018505"/>
                    </a:ext>
                  </a:extLst>
                </a:gridCol>
                <a:gridCol w="2133600">
                  <a:extLst>
                    <a:ext uri="{9D8B030D-6E8A-4147-A177-3AD203B41FA5}">
                      <a16:colId xmlns:a16="http://schemas.microsoft.com/office/drawing/2014/main" val="3854710811"/>
                    </a:ext>
                  </a:extLst>
                </a:gridCol>
                <a:gridCol w="2365050">
                  <a:extLst>
                    <a:ext uri="{9D8B030D-6E8A-4147-A177-3AD203B41FA5}">
                      <a16:colId xmlns:a16="http://schemas.microsoft.com/office/drawing/2014/main" val="2489509741"/>
                    </a:ext>
                  </a:extLst>
                </a:gridCol>
              </a:tblGrid>
              <a:tr h="392279">
                <a:tc>
                  <a:txBody>
                    <a:bodyPr/>
                    <a:lstStyle/>
                    <a:p>
                      <a:pPr algn="ctr" fontAlgn="ctr"/>
                      <a:r>
                        <a:rPr lang="en-US" sz="1400" u="none" strike="noStrike" dirty="0">
                          <a:effectLst/>
                        </a:rPr>
                        <a:t>Common Name</a:t>
                      </a:r>
                      <a:endParaRPr lang="en-US" sz="1400" b="1"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 of Trees (</a:t>
                      </a:r>
                      <a:r>
                        <a:rPr lang="en-US" sz="1400" u="none" strike="noStrike" dirty="0" err="1">
                          <a:effectLst/>
                        </a:rPr>
                        <a:t>TreeKeeper</a:t>
                      </a:r>
                      <a:r>
                        <a:rPr lang="en-US" sz="1400" u="none" strike="noStrike" dirty="0">
                          <a:effectLst/>
                        </a:rPr>
                        <a:t>)</a:t>
                      </a:r>
                      <a:endParaRPr lang="en-US" sz="1400" b="1"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Vulnerability - Low Emissions</a:t>
                      </a:r>
                      <a:endParaRPr lang="en-US" sz="1400" b="1"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Vulnerability - High Emissions</a:t>
                      </a:r>
                      <a:endParaRPr lang="en-US" sz="1400" b="1"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0977437"/>
                  </a:ext>
                </a:extLst>
              </a:tr>
              <a:tr h="174251">
                <a:tc>
                  <a:txBody>
                    <a:bodyPr/>
                    <a:lstStyle/>
                    <a:p>
                      <a:pPr algn="l" fontAlgn="ctr"/>
                      <a:r>
                        <a:rPr lang="en-US" sz="1400" u="none" strike="noStrike" dirty="0">
                          <a:effectLst/>
                        </a:rPr>
                        <a:t>Norway maple***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30,157</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ctr"/>
                      <a:r>
                        <a:rPr lang="en-US" sz="1400" u="none" strike="noStrike" dirty="0">
                          <a:effectLst/>
                        </a:rPr>
                        <a:t>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00908087"/>
                  </a:ext>
                </a:extLst>
              </a:tr>
              <a:tr h="194416">
                <a:tc>
                  <a:txBody>
                    <a:bodyPr/>
                    <a:lstStyle/>
                    <a:p>
                      <a:pPr algn="l" fontAlgn="ctr"/>
                      <a:r>
                        <a:rPr lang="en-US" sz="1400" u="none" strike="noStrike">
                          <a:effectLst/>
                        </a:rPr>
                        <a:t>honeylocust (thornless)</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22,971</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566729078"/>
                  </a:ext>
                </a:extLst>
              </a:tr>
              <a:tr h="194416">
                <a:tc>
                  <a:txBody>
                    <a:bodyPr/>
                    <a:lstStyle/>
                    <a:p>
                      <a:pPr algn="l" fontAlgn="ctr"/>
                      <a:r>
                        <a:rPr lang="en-US" sz="1400" u="none" strike="noStrike" dirty="0">
                          <a:effectLst/>
                        </a:rPr>
                        <a:t>silver maple*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20,476</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618889670"/>
                  </a:ext>
                </a:extLst>
              </a:tr>
              <a:tr h="289404">
                <a:tc>
                  <a:txBody>
                    <a:bodyPr/>
                    <a:lstStyle/>
                    <a:p>
                      <a:pPr algn="l" fontAlgn="ctr"/>
                      <a:r>
                        <a:rPr lang="en-US" sz="1400" u="none" strike="noStrike">
                          <a:effectLst/>
                        </a:rPr>
                        <a:t>red maple*</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7,287</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r>
                        <a:rPr lang="en-US" sz="1400" u="none" strike="noStrike" dirty="0">
                          <a:effectLst/>
                        </a:rPr>
                        <a:t>low</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34241214"/>
                  </a:ext>
                </a:extLst>
              </a:tr>
              <a:tr h="194416">
                <a:tc>
                  <a:txBody>
                    <a:bodyPr/>
                    <a:lstStyle/>
                    <a:p>
                      <a:pPr algn="l" fontAlgn="ctr"/>
                      <a:r>
                        <a:rPr lang="en-US" sz="1400" u="none" strike="noStrike">
                          <a:effectLst/>
                        </a:rPr>
                        <a:t>London planetree</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6,971</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195554733"/>
                  </a:ext>
                </a:extLst>
              </a:tr>
              <a:tr h="194416">
                <a:tc>
                  <a:txBody>
                    <a:bodyPr/>
                    <a:lstStyle/>
                    <a:p>
                      <a:pPr algn="l" fontAlgn="ctr"/>
                      <a:r>
                        <a:rPr lang="en-US" sz="1400" u="none" strike="noStrike">
                          <a:effectLst/>
                        </a:rPr>
                        <a:t>American sycamore*</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5,771</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low-moderate</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85875990"/>
                  </a:ext>
                </a:extLst>
              </a:tr>
              <a:tr h="194416">
                <a:tc>
                  <a:txBody>
                    <a:bodyPr/>
                    <a:lstStyle/>
                    <a:p>
                      <a:pPr algn="l" fontAlgn="ctr"/>
                      <a:r>
                        <a:rPr lang="en-US" sz="1400" u="none" strike="noStrike">
                          <a:effectLst/>
                        </a:rPr>
                        <a:t>green ash*</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5,705</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25992699"/>
                  </a:ext>
                </a:extLst>
              </a:tr>
              <a:tr h="194416">
                <a:tc>
                  <a:txBody>
                    <a:bodyPr/>
                    <a:lstStyle/>
                    <a:p>
                      <a:pPr algn="l" fontAlgn="ctr"/>
                      <a:r>
                        <a:rPr lang="en-US" sz="1400" u="none" strike="noStrike">
                          <a:effectLst/>
                        </a:rPr>
                        <a:t>littleleaf linden</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5,396</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r>
                        <a:rPr lang="en-US" sz="1400" u="none" strike="noStrike" dirty="0">
                          <a:effectLst/>
                        </a:rPr>
                        <a:t>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30332773"/>
                  </a:ext>
                </a:extLst>
              </a:tr>
              <a:tr h="194416">
                <a:tc>
                  <a:txBody>
                    <a:bodyPr/>
                    <a:lstStyle/>
                    <a:p>
                      <a:pPr algn="l" fontAlgn="ctr"/>
                      <a:r>
                        <a:rPr lang="en-US" sz="1400" u="none" strike="noStrike">
                          <a:effectLst/>
                        </a:rPr>
                        <a:t>sugar maple</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5,240</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27380352"/>
                  </a:ext>
                </a:extLst>
              </a:tr>
              <a:tr h="194416">
                <a:tc>
                  <a:txBody>
                    <a:bodyPr/>
                    <a:lstStyle/>
                    <a:p>
                      <a:pPr algn="l" fontAlgn="ctr"/>
                      <a:r>
                        <a:rPr lang="en-US" sz="1400" u="none" strike="noStrike">
                          <a:effectLst/>
                        </a:rPr>
                        <a:t>Siberian elm**</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4,897</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492773111"/>
                  </a:ext>
                </a:extLst>
              </a:tr>
              <a:tr h="194416">
                <a:tc>
                  <a:txBody>
                    <a:bodyPr/>
                    <a:lstStyle/>
                    <a:p>
                      <a:pPr algn="l" fontAlgn="ctr"/>
                      <a:r>
                        <a:rPr lang="en-US" sz="1400" u="none" strike="noStrike">
                          <a:effectLst/>
                        </a:rPr>
                        <a:t>callery pear</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2,936</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65574275"/>
                  </a:ext>
                </a:extLst>
              </a:tr>
              <a:tr h="194416">
                <a:tc>
                  <a:txBody>
                    <a:bodyPr/>
                    <a:lstStyle/>
                    <a:p>
                      <a:pPr algn="l" fontAlgn="ctr"/>
                      <a:r>
                        <a:rPr lang="en-US" sz="1400" u="none" strike="noStrike">
                          <a:effectLst/>
                        </a:rPr>
                        <a:t>American elm</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2,509</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092814433"/>
                  </a:ext>
                </a:extLst>
              </a:tr>
              <a:tr h="259475">
                <a:tc>
                  <a:txBody>
                    <a:bodyPr/>
                    <a:lstStyle/>
                    <a:p>
                      <a:pPr algn="l" fontAlgn="ctr"/>
                      <a:r>
                        <a:rPr lang="en-US" sz="1400" u="none" strike="noStrike">
                          <a:effectLst/>
                        </a:rPr>
                        <a:t>American linden or basswood*</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2,482</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22411910"/>
                  </a:ext>
                </a:extLst>
              </a:tr>
              <a:tr h="194416">
                <a:tc>
                  <a:txBody>
                    <a:bodyPr/>
                    <a:lstStyle/>
                    <a:p>
                      <a:pPr algn="l" fontAlgn="ctr"/>
                      <a:r>
                        <a:rPr lang="en-US" sz="1400" u="none" strike="noStrike">
                          <a:effectLst/>
                        </a:rPr>
                        <a:t>white mulberry</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2,308</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32521930"/>
                  </a:ext>
                </a:extLst>
              </a:tr>
              <a:tr h="289404">
                <a:tc>
                  <a:txBody>
                    <a:bodyPr/>
                    <a:lstStyle/>
                    <a:p>
                      <a:pPr algn="l" fontAlgn="ctr"/>
                      <a:r>
                        <a:rPr lang="en-US" sz="1400" u="none" strike="noStrike">
                          <a:effectLst/>
                        </a:rPr>
                        <a:t>common hackberry**</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2,270</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r>
                        <a:rPr lang="en-US" sz="1400" u="none" strike="noStrike" dirty="0">
                          <a:effectLst/>
                        </a:rPr>
                        <a:t>low</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228965847"/>
                  </a:ext>
                </a:extLst>
              </a:tr>
              <a:tr h="194416">
                <a:tc>
                  <a:txBody>
                    <a:bodyPr/>
                    <a:lstStyle/>
                    <a:p>
                      <a:pPr algn="l" fontAlgn="ctr"/>
                      <a:r>
                        <a:rPr lang="en-US" sz="1400" u="none" strike="noStrike">
                          <a:effectLst/>
                        </a:rPr>
                        <a:t>northern red oak</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2,234</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232610069"/>
                  </a:ext>
                </a:extLst>
              </a:tr>
              <a:tr h="133162">
                <a:tc>
                  <a:txBody>
                    <a:bodyPr/>
                    <a:lstStyle/>
                    <a:p>
                      <a:pPr algn="l" fontAlgn="ctr"/>
                      <a:r>
                        <a:rPr lang="en-US" sz="1400" u="none" strike="noStrike">
                          <a:effectLst/>
                        </a:rPr>
                        <a:t>pin oak*</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2,033</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62340073"/>
                  </a:ext>
                </a:extLst>
              </a:tr>
              <a:tr h="221483">
                <a:tc>
                  <a:txBody>
                    <a:bodyPr/>
                    <a:lstStyle/>
                    <a:p>
                      <a:pPr algn="l" fontAlgn="ctr"/>
                      <a:r>
                        <a:rPr lang="en-US" sz="1400" u="none" strike="noStrike">
                          <a:effectLst/>
                        </a:rPr>
                        <a:t>northern catalpa</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1,238</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28513549"/>
                  </a:ext>
                </a:extLst>
              </a:tr>
              <a:tr h="194416">
                <a:tc>
                  <a:txBody>
                    <a:bodyPr/>
                    <a:lstStyle/>
                    <a:p>
                      <a:pPr algn="l" fontAlgn="ctr"/>
                      <a:r>
                        <a:rPr lang="en-US" sz="1400" u="none" strike="noStrike">
                          <a:effectLst/>
                        </a:rPr>
                        <a:t>ginkgo</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1,220</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r>
                        <a:rPr lang="en-US" sz="1400" u="none" strike="noStrike" dirty="0">
                          <a:effectLst/>
                        </a:rPr>
                        <a:t>low</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160470286"/>
                  </a:ext>
                </a:extLst>
              </a:tr>
              <a:tr h="194416">
                <a:tc>
                  <a:txBody>
                    <a:bodyPr/>
                    <a:lstStyle/>
                    <a:p>
                      <a:pPr algn="l" fontAlgn="ctr"/>
                      <a:r>
                        <a:rPr lang="en-US" sz="1400" u="none" strike="noStrike">
                          <a:effectLst/>
                        </a:rPr>
                        <a:t>common horse chestnut</a:t>
                      </a:r>
                      <a:endParaRPr lang="en-US" sz="1400" b="0" i="0" u="none" strike="noStrike">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u="none" strike="noStrike" dirty="0">
                          <a:effectLst/>
                        </a:rPr>
                        <a:t>1,180</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low-moderate</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ctr"/>
                      <a:r>
                        <a:rPr lang="en-US" sz="1400" u="none" strike="noStrike" dirty="0">
                          <a:effectLst/>
                        </a:rPr>
                        <a:t>moderate-high</a:t>
                      </a:r>
                      <a:endParaRPr lang="en-US" sz="1400" b="0" i="0" u="none" strike="noStrike" dirty="0">
                        <a:solidFill>
                          <a:srgbClr val="000000"/>
                        </a:solidFill>
                        <a:effectLst/>
                        <a:latin typeface="Times New Roman" panose="02020603050405020304" pitchFamily="18" charset="0"/>
                      </a:endParaRPr>
                    </a:p>
                  </a:txBody>
                  <a:tcPr marL="3805" marR="3805" marT="38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34100399"/>
                  </a:ext>
                </a:extLst>
              </a:tr>
            </a:tbl>
          </a:graphicData>
        </a:graphic>
      </p:graphicFrame>
      <p:sp>
        <p:nvSpPr>
          <p:cNvPr id="7" name="Rectangle 6">
            <a:extLst>
              <a:ext uri="{FF2B5EF4-FFF2-40B4-BE49-F238E27FC236}">
                <a16:creationId xmlns:a16="http://schemas.microsoft.com/office/drawing/2014/main" id="{00C7F448-9414-4376-B112-80EA94EBD205}"/>
              </a:ext>
            </a:extLst>
          </p:cNvPr>
          <p:cNvSpPr/>
          <p:nvPr/>
        </p:nvSpPr>
        <p:spPr>
          <a:xfrm>
            <a:off x="533400" y="6503263"/>
            <a:ext cx="6705600" cy="369332"/>
          </a:xfrm>
          <a:prstGeom prst="rect">
            <a:avLst/>
          </a:prstGeom>
        </p:spPr>
        <p:txBody>
          <a:bodyPr wrap="square">
            <a:spAutoFit/>
          </a:bodyPr>
          <a:lstStyle/>
          <a:p>
            <a:r>
              <a:rPr lang="en-US" dirty="0"/>
              <a:t>*Flood-tolerant, **Drought-tolerant, ***Flood- and Drought-tolerant</a:t>
            </a:r>
          </a:p>
        </p:txBody>
      </p:sp>
    </p:spTree>
    <p:extLst>
      <p:ext uri="{BB962C8B-B14F-4D97-AF65-F5344CB8AC3E}">
        <p14:creationId xmlns:p14="http://schemas.microsoft.com/office/powerpoint/2010/main" val="797670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Key </a:t>
            </a:r>
            <a:r>
              <a:rPr lang="en-US" b="1" dirty="0"/>
              <a:t>Points </a:t>
            </a:r>
          </a:p>
        </p:txBody>
      </p:sp>
      <p:sp>
        <p:nvSpPr>
          <p:cNvPr id="3" name="Content Placeholder 2"/>
          <p:cNvSpPr>
            <a:spLocks noGrp="1"/>
          </p:cNvSpPr>
          <p:nvPr>
            <p:ph idx="1"/>
          </p:nvPr>
        </p:nvSpPr>
        <p:spPr/>
        <p:txBody>
          <a:bodyPr/>
          <a:lstStyle/>
          <a:p>
            <a:r>
              <a:rPr lang="en-US" dirty="0"/>
              <a:t>Species at </a:t>
            </a:r>
            <a:r>
              <a:rPr lang="en-US" b="1" dirty="0">
                <a:solidFill>
                  <a:srgbClr val="6CA644"/>
                </a:solidFill>
              </a:rPr>
              <a:t>southern</a:t>
            </a:r>
            <a:r>
              <a:rPr lang="en-US" dirty="0">
                <a:solidFill>
                  <a:srgbClr val="6CA644"/>
                </a:solidFill>
              </a:rPr>
              <a:t> </a:t>
            </a:r>
            <a:r>
              <a:rPr lang="en-US" dirty="0"/>
              <a:t>extent of their ranges are expected to </a:t>
            </a:r>
            <a:r>
              <a:rPr lang="en-US" b="1" dirty="0">
                <a:solidFill>
                  <a:srgbClr val="6CA644"/>
                </a:solidFill>
              </a:rPr>
              <a:t>lose habitat </a:t>
            </a:r>
          </a:p>
          <a:p>
            <a:r>
              <a:rPr lang="en-US" dirty="0"/>
              <a:t>Species that are heat, drought, and flood-adapted and pest/disease resistant have </a:t>
            </a:r>
            <a:r>
              <a:rPr lang="en-US" b="1" dirty="0">
                <a:solidFill>
                  <a:srgbClr val="6CA644"/>
                </a:solidFill>
              </a:rPr>
              <a:t>high</a:t>
            </a:r>
            <a:r>
              <a:rPr lang="en-US" dirty="0"/>
              <a:t> adaptive capacity </a:t>
            </a:r>
          </a:p>
          <a:p>
            <a:r>
              <a:rPr lang="en-US" dirty="0"/>
              <a:t>Most common species in Detroit are </a:t>
            </a:r>
            <a:r>
              <a:rPr lang="en-US" b="1" dirty="0">
                <a:solidFill>
                  <a:srgbClr val="6CA644"/>
                </a:solidFill>
              </a:rPr>
              <a:t>not</a:t>
            </a:r>
            <a:r>
              <a:rPr lang="en-US" dirty="0"/>
              <a:t> vulnerable under a </a:t>
            </a:r>
            <a:r>
              <a:rPr lang="en-US" b="1" dirty="0">
                <a:solidFill>
                  <a:srgbClr val="6CA644"/>
                </a:solidFill>
              </a:rPr>
              <a:t>low</a:t>
            </a:r>
            <a:r>
              <a:rPr lang="en-US" dirty="0"/>
              <a:t> emissions scenario, but </a:t>
            </a:r>
            <a:r>
              <a:rPr lang="en-US" b="1" dirty="0">
                <a:solidFill>
                  <a:srgbClr val="6CA644"/>
                </a:solidFill>
              </a:rPr>
              <a:t>more</a:t>
            </a:r>
            <a:r>
              <a:rPr lang="en-US" dirty="0">
                <a:solidFill>
                  <a:srgbClr val="6CA644"/>
                </a:solidFill>
              </a:rPr>
              <a:t> </a:t>
            </a:r>
            <a:r>
              <a:rPr lang="en-US" dirty="0"/>
              <a:t>are vulnerable under a </a:t>
            </a:r>
            <a:r>
              <a:rPr lang="en-US" b="1" dirty="0">
                <a:solidFill>
                  <a:srgbClr val="6CA644"/>
                </a:solidFill>
              </a:rPr>
              <a:t>high</a:t>
            </a:r>
            <a:r>
              <a:rPr lang="en-US" dirty="0"/>
              <a:t> emissions scenario </a:t>
            </a:r>
          </a:p>
          <a:p>
            <a:pPr marL="0" indent="0">
              <a:buNone/>
            </a:pPr>
            <a:endParaRPr lang="en-US" dirty="0"/>
          </a:p>
        </p:txBody>
      </p:sp>
    </p:spTree>
    <p:extLst>
      <p:ext uri="{BB962C8B-B14F-4D97-AF65-F5344CB8AC3E}">
        <p14:creationId xmlns:p14="http://schemas.microsoft.com/office/powerpoint/2010/main" val="2537540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C59B65-1334-4806-A4FE-35C394989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15768"/>
            <a:ext cx="9144000" cy="4142232"/>
          </a:xfrm>
          <a:prstGeom prst="rect">
            <a:avLst/>
          </a:prstGeom>
        </p:spPr>
      </p:pic>
      <p:sp>
        <p:nvSpPr>
          <p:cNvPr id="2" name="Title 1"/>
          <p:cNvSpPr>
            <a:spLocks noGrp="1"/>
          </p:cNvSpPr>
          <p:nvPr>
            <p:ph type="title"/>
          </p:nvPr>
        </p:nvSpPr>
        <p:spPr>
          <a:xfrm>
            <a:off x="623888" y="1066800"/>
            <a:ext cx="7886700" cy="1404937"/>
          </a:xfrm>
        </p:spPr>
        <p:txBody>
          <a:bodyPr/>
          <a:lstStyle/>
          <a:p>
            <a:pPr algn="ctr"/>
            <a:r>
              <a:rPr lang="en-US" b="1" dirty="0">
                <a:solidFill>
                  <a:srgbClr val="6CA644"/>
                </a:solidFill>
              </a:rPr>
              <a:t>Vulnerability</a:t>
            </a:r>
            <a:r>
              <a:rPr lang="en-US" b="1" dirty="0">
                <a:solidFill>
                  <a:srgbClr val="81BB59"/>
                </a:solidFill>
              </a:rPr>
              <a:t> </a:t>
            </a:r>
            <a:r>
              <a:rPr lang="en-US" b="1" dirty="0"/>
              <a:t>of the Urban Forest </a:t>
            </a:r>
          </a:p>
        </p:txBody>
      </p:sp>
    </p:spTree>
    <p:extLst>
      <p:ext uri="{BB962C8B-B14F-4D97-AF65-F5344CB8AC3E}">
        <p14:creationId xmlns:p14="http://schemas.microsoft.com/office/powerpoint/2010/main" val="3959453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872"/>
            <a:ext cx="7886700" cy="994172"/>
          </a:xfrm>
        </p:spPr>
        <p:txBody>
          <a:bodyPr>
            <a:normAutofit/>
          </a:bodyPr>
          <a:lstStyle/>
          <a:p>
            <a:pPr algn="ctr"/>
            <a:r>
              <a:rPr lang="en-US" sz="4500" b="1" dirty="0">
                <a:solidFill>
                  <a:srgbClr val="6CA644"/>
                </a:solidFill>
              </a:rPr>
              <a:t>Community </a:t>
            </a:r>
            <a:r>
              <a:rPr lang="en-US" sz="4500" b="1" dirty="0"/>
              <a:t>Vulnerability</a:t>
            </a:r>
          </a:p>
        </p:txBody>
      </p:sp>
      <p:pic>
        <p:nvPicPr>
          <p:cNvPr id="4" name="Content Placeholder 3"/>
          <p:cNvPicPr>
            <a:picLocks noGrp="1"/>
          </p:cNvPicPr>
          <p:nvPr>
            <p:ph idx="1"/>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6777" r="2392"/>
          <a:stretch/>
        </p:blipFill>
        <p:spPr>
          <a:xfrm>
            <a:off x="428625" y="1524000"/>
            <a:ext cx="8286750" cy="4291556"/>
          </a:xfrm>
          <a:prstGeom prst="rect">
            <a:avLst/>
          </a:prstGeom>
        </p:spPr>
      </p:pic>
    </p:spTree>
    <p:custDataLst>
      <p:tags r:id="rId1"/>
    </p:custDataLst>
    <p:extLst>
      <p:ext uri="{BB962C8B-B14F-4D97-AF65-F5344CB8AC3E}">
        <p14:creationId xmlns:p14="http://schemas.microsoft.com/office/powerpoint/2010/main" val="4088738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5D0D-3024-41B7-9D17-3960635E3A62}"/>
              </a:ext>
            </a:extLst>
          </p:cNvPr>
          <p:cNvSpPr>
            <a:spLocks noGrp="1"/>
          </p:cNvSpPr>
          <p:nvPr>
            <p:ph type="title"/>
          </p:nvPr>
        </p:nvSpPr>
        <p:spPr/>
        <p:txBody>
          <a:bodyPr>
            <a:normAutofit/>
          </a:bodyPr>
          <a:lstStyle/>
          <a:p>
            <a:r>
              <a:rPr lang="en-US" sz="4500" b="1" dirty="0">
                <a:solidFill>
                  <a:srgbClr val="6CA644"/>
                </a:solidFill>
              </a:rPr>
              <a:t>Region-wide</a:t>
            </a:r>
            <a:r>
              <a:rPr lang="en-US" sz="4500" b="1" dirty="0"/>
              <a:t> Impacts</a:t>
            </a:r>
          </a:p>
        </p:txBody>
      </p:sp>
      <p:sp>
        <p:nvSpPr>
          <p:cNvPr id="3" name="Content Placeholder 2">
            <a:extLst>
              <a:ext uri="{FF2B5EF4-FFF2-40B4-BE49-F238E27FC236}">
                <a16:creationId xmlns:a16="http://schemas.microsoft.com/office/drawing/2014/main" id="{6E84DF4B-B011-47B8-8ADC-E753D8F36793}"/>
              </a:ext>
            </a:extLst>
          </p:cNvPr>
          <p:cNvSpPr>
            <a:spLocks noGrp="1"/>
          </p:cNvSpPr>
          <p:nvPr>
            <p:ph idx="1"/>
          </p:nvPr>
        </p:nvSpPr>
        <p:spPr>
          <a:xfrm>
            <a:off x="628650" y="1905000"/>
            <a:ext cx="7886700" cy="4351338"/>
          </a:xfrm>
        </p:spPr>
        <p:txBody>
          <a:bodyPr/>
          <a:lstStyle/>
          <a:p>
            <a:r>
              <a:rPr lang="en-US" sz="2500" dirty="0"/>
              <a:t>Invasive plant species</a:t>
            </a:r>
          </a:p>
          <a:p>
            <a:r>
              <a:rPr lang="en-US" sz="2500" dirty="0"/>
              <a:t>Pests and pathogens</a:t>
            </a:r>
          </a:p>
          <a:p>
            <a:r>
              <a:rPr lang="en-US" sz="2500" dirty="0"/>
              <a:t>Urban Heat Islands (</a:t>
            </a:r>
            <a:r>
              <a:rPr lang="en-US" sz="2500" b="1" dirty="0">
                <a:solidFill>
                  <a:srgbClr val="6CA644"/>
                </a:solidFill>
              </a:rPr>
              <a:t>UHI</a:t>
            </a:r>
            <a:r>
              <a:rPr lang="en-US" sz="2500" dirty="0"/>
              <a:t>)</a:t>
            </a:r>
          </a:p>
          <a:p>
            <a:r>
              <a:rPr lang="en-US" sz="2500" dirty="0"/>
              <a:t>Flooding and runoff</a:t>
            </a:r>
          </a:p>
          <a:p>
            <a:endParaRPr lang="en-US" dirty="0"/>
          </a:p>
        </p:txBody>
      </p:sp>
      <p:pic>
        <p:nvPicPr>
          <p:cNvPr id="1026" name="Picture 2" descr="https://lh3.googleusercontent.com/eZZkmzXL94PIGXjEMfUKm1aZDQLr13lAQ2d8CnuExvqh9TU8dmTL7zAY1RJ0OVKDEUT3ihthEvpTTMzj5IeNJ6NOOQIvIgJiylOrqg3XOeTUAr3HFkt4MYIiMjZ8skqV-qgDSr2u">
            <a:extLst>
              <a:ext uri="{FF2B5EF4-FFF2-40B4-BE49-F238E27FC236}">
                <a16:creationId xmlns:a16="http://schemas.microsoft.com/office/drawing/2014/main" id="{08A251E4-1369-4C0F-80A6-DA82D9F276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22" b="6823"/>
          <a:stretch/>
        </p:blipFill>
        <p:spPr bwMode="auto">
          <a:xfrm>
            <a:off x="5416318" y="1701007"/>
            <a:ext cx="3099032" cy="22761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2128B8-089B-4B5A-B64A-0C203CD4E7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11" b="4445"/>
          <a:stretch/>
        </p:blipFill>
        <p:spPr>
          <a:xfrm>
            <a:off x="628650" y="4148220"/>
            <a:ext cx="2038350" cy="2276158"/>
          </a:xfrm>
          <a:prstGeom prst="rect">
            <a:avLst/>
          </a:prstGeom>
        </p:spPr>
      </p:pic>
      <p:pic>
        <p:nvPicPr>
          <p:cNvPr id="7" name="Picture 6">
            <a:extLst>
              <a:ext uri="{FF2B5EF4-FFF2-40B4-BE49-F238E27FC236}">
                <a16:creationId xmlns:a16="http://schemas.microsoft.com/office/drawing/2014/main" id="{7C554FE1-E4DA-42C1-80EF-CD5518423181}"/>
              </a:ext>
            </a:extLst>
          </p:cNvPr>
          <p:cNvPicPr>
            <a:picLocks noChangeAspect="1"/>
          </p:cNvPicPr>
          <p:nvPr/>
        </p:nvPicPr>
        <p:blipFill rotWithShape="1">
          <a:blip r:embed="rId5">
            <a:extLst>
              <a:ext uri="{28A0092B-C50C-407E-A947-70E740481C1C}">
                <a14:useLocalDpi xmlns:a14="http://schemas.microsoft.com/office/drawing/2010/main" val="0"/>
              </a:ext>
            </a:extLst>
          </a:blip>
          <a:srcRect l="8706" r="6536"/>
          <a:stretch/>
        </p:blipFill>
        <p:spPr>
          <a:xfrm>
            <a:off x="2822630" y="4148220"/>
            <a:ext cx="2437856" cy="2276158"/>
          </a:xfrm>
          <a:prstGeom prst="rect">
            <a:avLst/>
          </a:prstGeom>
        </p:spPr>
      </p:pic>
      <p:pic>
        <p:nvPicPr>
          <p:cNvPr id="9" name="Picture 8">
            <a:extLst>
              <a:ext uri="{FF2B5EF4-FFF2-40B4-BE49-F238E27FC236}">
                <a16:creationId xmlns:a16="http://schemas.microsoft.com/office/drawing/2014/main" id="{8B7A413D-D8D0-4594-B67A-3BA977CFC0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33" r="10001"/>
          <a:stretch/>
        </p:blipFill>
        <p:spPr>
          <a:xfrm>
            <a:off x="5416318" y="4145204"/>
            <a:ext cx="3102320" cy="2276158"/>
          </a:xfrm>
          <a:prstGeom prst="rect">
            <a:avLst/>
          </a:prstGeom>
        </p:spPr>
      </p:pic>
    </p:spTree>
    <p:extLst>
      <p:ext uri="{BB962C8B-B14F-4D97-AF65-F5344CB8AC3E}">
        <p14:creationId xmlns:p14="http://schemas.microsoft.com/office/powerpoint/2010/main" val="2451948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ED24-A915-4E12-B4F1-735A1C9E794E}"/>
              </a:ext>
            </a:extLst>
          </p:cNvPr>
          <p:cNvSpPr>
            <a:spLocks noGrp="1"/>
          </p:cNvSpPr>
          <p:nvPr>
            <p:ph type="title"/>
          </p:nvPr>
        </p:nvSpPr>
        <p:spPr/>
        <p:txBody>
          <a:bodyPr/>
          <a:lstStyle/>
          <a:p>
            <a:r>
              <a:rPr lang="en-US" b="1" dirty="0">
                <a:solidFill>
                  <a:srgbClr val="6CA644"/>
                </a:solidFill>
              </a:rPr>
              <a:t>Japanese Chaff Flower </a:t>
            </a:r>
            <a:r>
              <a:rPr lang="en-US" b="1" dirty="0"/>
              <a:t>Habitat Suitability</a:t>
            </a:r>
            <a:br>
              <a:rPr lang="en-US" b="1" dirty="0"/>
            </a:br>
            <a:r>
              <a:rPr lang="en-US" b="1" dirty="0"/>
              <a:t>End of Century</a:t>
            </a:r>
          </a:p>
        </p:txBody>
      </p:sp>
      <p:pic>
        <p:nvPicPr>
          <p:cNvPr id="4" name="Content Placeholder 3">
            <a:extLst>
              <a:ext uri="{FF2B5EF4-FFF2-40B4-BE49-F238E27FC236}">
                <a16:creationId xmlns:a16="http://schemas.microsoft.com/office/drawing/2014/main" id="{3E1DC757-9C07-4330-A202-A12C50FA8AAF}"/>
              </a:ext>
            </a:extLst>
          </p:cNvPr>
          <p:cNvPicPr>
            <a:picLocks noGrp="1" noChangeAspect="1"/>
          </p:cNvPicPr>
          <p:nvPr>
            <p:ph idx="1"/>
          </p:nvPr>
        </p:nvPicPr>
        <p:blipFill rotWithShape="1">
          <a:blip r:embed="rId3"/>
          <a:srcRect l="7482" t="26329" r="36473" b="11831"/>
          <a:stretch/>
        </p:blipFill>
        <p:spPr>
          <a:xfrm>
            <a:off x="6531" y="2514600"/>
            <a:ext cx="9037320" cy="3657600"/>
          </a:xfrm>
          <a:prstGeom prst="rect">
            <a:avLst/>
          </a:prstGeom>
        </p:spPr>
      </p:pic>
      <p:sp>
        <p:nvSpPr>
          <p:cNvPr id="5" name="Rectangle 4">
            <a:extLst>
              <a:ext uri="{FF2B5EF4-FFF2-40B4-BE49-F238E27FC236}">
                <a16:creationId xmlns:a16="http://schemas.microsoft.com/office/drawing/2014/main" id="{508B74A2-9E77-4A57-B2D5-9207C7F4AA21}"/>
              </a:ext>
            </a:extLst>
          </p:cNvPr>
          <p:cNvSpPr/>
          <p:nvPr/>
        </p:nvSpPr>
        <p:spPr>
          <a:xfrm>
            <a:off x="2286000" y="6308208"/>
            <a:ext cx="3954416" cy="369332"/>
          </a:xfrm>
          <a:prstGeom prst="rect">
            <a:avLst/>
          </a:prstGeom>
        </p:spPr>
        <p:txBody>
          <a:bodyPr wrap="none">
            <a:spAutoFit/>
          </a:bodyPr>
          <a:lstStyle/>
          <a:p>
            <a:r>
              <a:rPr lang="en-US" dirty="0"/>
              <a:t>https://www.eddmaps.org/distribution/</a:t>
            </a:r>
          </a:p>
        </p:txBody>
      </p:sp>
    </p:spTree>
    <p:extLst>
      <p:ext uri="{BB962C8B-B14F-4D97-AF65-F5344CB8AC3E}">
        <p14:creationId xmlns:p14="http://schemas.microsoft.com/office/powerpoint/2010/main" val="3263337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8F33-8EF0-4543-AE2A-5559B7B456AC}"/>
              </a:ext>
            </a:extLst>
          </p:cNvPr>
          <p:cNvSpPr>
            <a:spLocks noGrp="1"/>
          </p:cNvSpPr>
          <p:nvPr>
            <p:ph type="title"/>
          </p:nvPr>
        </p:nvSpPr>
        <p:spPr/>
        <p:txBody>
          <a:bodyPr/>
          <a:lstStyle/>
          <a:p>
            <a:r>
              <a:rPr lang="en-US" b="1" dirty="0">
                <a:solidFill>
                  <a:srgbClr val="6CA644"/>
                </a:solidFill>
              </a:rPr>
              <a:t>European Buckthorn </a:t>
            </a:r>
            <a:r>
              <a:rPr lang="en-US" b="1" dirty="0"/>
              <a:t>Habitat Suitability</a:t>
            </a:r>
            <a:br>
              <a:rPr lang="en-US" b="1" dirty="0"/>
            </a:br>
            <a:r>
              <a:rPr lang="en-US" b="1" dirty="0"/>
              <a:t>End of Century</a:t>
            </a:r>
          </a:p>
        </p:txBody>
      </p:sp>
      <p:pic>
        <p:nvPicPr>
          <p:cNvPr id="4" name="Content Placeholder 3">
            <a:extLst>
              <a:ext uri="{FF2B5EF4-FFF2-40B4-BE49-F238E27FC236}">
                <a16:creationId xmlns:a16="http://schemas.microsoft.com/office/drawing/2014/main" id="{31E6C30F-5D6A-4649-80D0-D73574CAA1EA}"/>
              </a:ext>
            </a:extLst>
          </p:cNvPr>
          <p:cNvPicPr>
            <a:picLocks noGrp="1" noChangeAspect="1"/>
          </p:cNvPicPr>
          <p:nvPr>
            <p:ph idx="1"/>
          </p:nvPr>
        </p:nvPicPr>
        <p:blipFill rotWithShape="1">
          <a:blip r:embed="rId3"/>
          <a:srcRect t="3874" r="35507" b="14281"/>
          <a:stretch/>
        </p:blipFill>
        <p:spPr>
          <a:xfrm>
            <a:off x="0" y="1828801"/>
            <a:ext cx="9167503" cy="4267200"/>
          </a:xfrm>
          <a:prstGeom prst="rect">
            <a:avLst/>
          </a:prstGeom>
        </p:spPr>
      </p:pic>
      <p:sp>
        <p:nvSpPr>
          <p:cNvPr id="5" name="Rectangle 4">
            <a:extLst>
              <a:ext uri="{FF2B5EF4-FFF2-40B4-BE49-F238E27FC236}">
                <a16:creationId xmlns:a16="http://schemas.microsoft.com/office/drawing/2014/main" id="{7274610A-EDD6-473F-8D60-DD354FF6E4DC}"/>
              </a:ext>
            </a:extLst>
          </p:cNvPr>
          <p:cNvSpPr/>
          <p:nvPr/>
        </p:nvSpPr>
        <p:spPr>
          <a:xfrm>
            <a:off x="2286000" y="6308208"/>
            <a:ext cx="3954416" cy="369332"/>
          </a:xfrm>
          <a:prstGeom prst="rect">
            <a:avLst/>
          </a:prstGeom>
        </p:spPr>
        <p:txBody>
          <a:bodyPr wrap="none">
            <a:spAutoFit/>
          </a:bodyPr>
          <a:lstStyle/>
          <a:p>
            <a:r>
              <a:rPr lang="en-US" dirty="0"/>
              <a:t>https://www.eddmaps.org/distribution/</a:t>
            </a:r>
          </a:p>
        </p:txBody>
      </p:sp>
    </p:spTree>
    <p:extLst>
      <p:ext uri="{BB962C8B-B14F-4D97-AF65-F5344CB8AC3E}">
        <p14:creationId xmlns:p14="http://schemas.microsoft.com/office/powerpoint/2010/main" val="713570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9778-7585-44EC-B411-5D53D4598CCB}"/>
              </a:ext>
            </a:extLst>
          </p:cNvPr>
          <p:cNvSpPr>
            <a:spLocks noGrp="1"/>
          </p:cNvSpPr>
          <p:nvPr>
            <p:ph type="title"/>
          </p:nvPr>
        </p:nvSpPr>
        <p:spPr/>
        <p:txBody>
          <a:bodyPr/>
          <a:lstStyle/>
          <a:p>
            <a:r>
              <a:rPr lang="en-US" b="1" dirty="0">
                <a:solidFill>
                  <a:srgbClr val="6CA644"/>
                </a:solidFill>
              </a:rPr>
              <a:t>Oak Wilt </a:t>
            </a:r>
            <a:r>
              <a:rPr lang="en-US" b="1" dirty="0"/>
              <a:t>(</a:t>
            </a:r>
            <a:r>
              <a:rPr lang="en-US" b="1" i="1" dirty="0"/>
              <a:t>B. </a:t>
            </a:r>
            <a:r>
              <a:rPr lang="en-US" b="1" i="1" dirty="0" err="1"/>
              <a:t>fagacearum</a:t>
            </a:r>
            <a:r>
              <a:rPr lang="en-US" b="1" dirty="0"/>
              <a:t>)</a:t>
            </a:r>
            <a:r>
              <a:rPr lang="en-US" b="1" i="1" dirty="0"/>
              <a:t> </a:t>
            </a:r>
            <a:r>
              <a:rPr lang="en-US" b="1" dirty="0"/>
              <a:t>Habitat Suitability</a:t>
            </a:r>
          </a:p>
        </p:txBody>
      </p:sp>
      <p:pic>
        <p:nvPicPr>
          <p:cNvPr id="4" name="Content Placeholder 3">
            <a:extLst>
              <a:ext uri="{FF2B5EF4-FFF2-40B4-BE49-F238E27FC236}">
                <a16:creationId xmlns:a16="http://schemas.microsoft.com/office/drawing/2014/main" id="{F71E3CFA-91FE-4A08-80B5-1A5A8D4DD805}"/>
              </a:ext>
            </a:extLst>
          </p:cNvPr>
          <p:cNvPicPr>
            <a:picLocks noGrp="1" noChangeAspect="1"/>
          </p:cNvPicPr>
          <p:nvPr>
            <p:ph idx="1"/>
          </p:nvPr>
        </p:nvPicPr>
        <p:blipFill>
          <a:blip r:embed="rId3"/>
          <a:stretch>
            <a:fillRect/>
          </a:stretch>
        </p:blipFill>
        <p:spPr>
          <a:xfrm>
            <a:off x="2057400" y="1905000"/>
            <a:ext cx="4344994" cy="4351338"/>
          </a:xfrm>
          <a:prstGeom prst="rect">
            <a:avLst/>
          </a:prstGeom>
        </p:spPr>
      </p:pic>
      <p:sp>
        <p:nvSpPr>
          <p:cNvPr id="5" name="TextBox 4">
            <a:extLst>
              <a:ext uri="{FF2B5EF4-FFF2-40B4-BE49-F238E27FC236}">
                <a16:creationId xmlns:a16="http://schemas.microsoft.com/office/drawing/2014/main" id="{69588C55-D339-46C4-BC10-F637AA2A2E74}"/>
              </a:ext>
            </a:extLst>
          </p:cNvPr>
          <p:cNvSpPr txBox="1"/>
          <p:nvPr/>
        </p:nvSpPr>
        <p:spPr>
          <a:xfrm>
            <a:off x="628650" y="2286000"/>
            <a:ext cx="1424942" cy="369332"/>
          </a:xfrm>
          <a:prstGeom prst="rect">
            <a:avLst/>
          </a:prstGeom>
          <a:noFill/>
        </p:spPr>
        <p:txBody>
          <a:bodyPr wrap="none" rtlCol="0">
            <a:spAutoFit/>
          </a:bodyPr>
          <a:lstStyle/>
          <a:p>
            <a:r>
              <a:rPr lang="en-US" b="1" dirty="0"/>
              <a:t>Training data</a:t>
            </a:r>
          </a:p>
        </p:txBody>
      </p:sp>
      <p:sp>
        <p:nvSpPr>
          <p:cNvPr id="6" name="TextBox 5">
            <a:extLst>
              <a:ext uri="{FF2B5EF4-FFF2-40B4-BE49-F238E27FC236}">
                <a16:creationId xmlns:a16="http://schemas.microsoft.com/office/drawing/2014/main" id="{BE95B402-2DC8-4060-95B8-6B316F767B9E}"/>
              </a:ext>
            </a:extLst>
          </p:cNvPr>
          <p:cNvSpPr txBox="1"/>
          <p:nvPr/>
        </p:nvSpPr>
        <p:spPr>
          <a:xfrm>
            <a:off x="6468482" y="2101334"/>
            <a:ext cx="1191352" cy="369332"/>
          </a:xfrm>
          <a:prstGeom prst="rect">
            <a:avLst/>
          </a:prstGeom>
          <a:noFill/>
        </p:spPr>
        <p:txBody>
          <a:bodyPr wrap="none" rtlCol="0">
            <a:spAutoFit/>
          </a:bodyPr>
          <a:lstStyle/>
          <a:p>
            <a:r>
              <a:rPr lang="en-US" b="1" dirty="0"/>
              <a:t>1981-2010</a:t>
            </a:r>
          </a:p>
        </p:txBody>
      </p:sp>
      <p:sp>
        <p:nvSpPr>
          <p:cNvPr id="7" name="TextBox 6">
            <a:extLst>
              <a:ext uri="{FF2B5EF4-FFF2-40B4-BE49-F238E27FC236}">
                <a16:creationId xmlns:a16="http://schemas.microsoft.com/office/drawing/2014/main" id="{3EC8A8A0-EE0D-4771-911D-8B9CB4B6BE90}"/>
              </a:ext>
            </a:extLst>
          </p:cNvPr>
          <p:cNvSpPr txBox="1"/>
          <p:nvPr/>
        </p:nvSpPr>
        <p:spPr>
          <a:xfrm>
            <a:off x="789848" y="4080669"/>
            <a:ext cx="1191352" cy="369332"/>
          </a:xfrm>
          <a:prstGeom prst="rect">
            <a:avLst/>
          </a:prstGeom>
          <a:noFill/>
        </p:spPr>
        <p:txBody>
          <a:bodyPr wrap="none" rtlCol="0">
            <a:spAutoFit/>
          </a:bodyPr>
          <a:lstStyle/>
          <a:p>
            <a:r>
              <a:rPr lang="en-US" b="1" dirty="0"/>
              <a:t>2011-2040</a:t>
            </a:r>
          </a:p>
        </p:txBody>
      </p:sp>
      <p:sp>
        <p:nvSpPr>
          <p:cNvPr id="8" name="TextBox 7">
            <a:extLst>
              <a:ext uri="{FF2B5EF4-FFF2-40B4-BE49-F238E27FC236}">
                <a16:creationId xmlns:a16="http://schemas.microsoft.com/office/drawing/2014/main" id="{8CAC1D5F-0019-4E18-B674-1173180FD239}"/>
              </a:ext>
            </a:extLst>
          </p:cNvPr>
          <p:cNvSpPr txBox="1"/>
          <p:nvPr/>
        </p:nvSpPr>
        <p:spPr>
          <a:xfrm>
            <a:off x="6402394" y="4034638"/>
            <a:ext cx="1236236" cy="369332"/>
          </a:xfrm>
          <a:prstGeom prst="rect">
            <a:avLst/>
          </a:prstGeom>
          <a:noFill/>
        </p:spPr>
        <p:txBody>
          <a:bodyPr wrap="none" rtlCol="0">
            <a:spAutoFit/>
          </a:bodyPr>
          <a:lstStyle/>
          <a:p>
            <a:r>
              <a:rPr lang="en-US" b="1" dirty="0"/>
              <a:t>2041–2070</a:t>
            </a:r>
          </a:p>
        </p:txBody>
      </p:sp>
      <p:sp>
        <p:nvSpPr>
          <p:cNvPr id="9" name="TextBox 8">
            <a:extLst>
              <a:ext uri="{FF2B5EF4-FFF2-40B4-BE49-F238E27FC236}">
                <a16:creationId xmlns:a16="http://schemas.microsoft.com/office/drawing/2014/main" id="{BC3B3F40-D5DE-47DD-8AB4-414876D9D606}"/>
              </a:ext>
            </a:extLst>
          </p:cNvPr>
          <p:cNvSpPr txBox="1"/>
          <p:nvPr/>
        </p:nvSpPr>
        <p:spPr>
          <a:xfrm>
            <a:off x="914400" y="6378587"/>
            <a:ext cx="7108741" cy="369332"/>
          </a:xfrm>
          <a:prstGeom prst="rect">
            <a:avLst/>
          </a:prstGeom>
          <a:noFill/>
        </p:spPr>
        <p:txBody>
          <a:bodyPr wrap="none" rtlCol="0">
            <a:spAutoFit/>
          </a:bodyPr>
          <a:lstStyle/>
          <a:p>
            <a:r>
              <a:rPr lang="en-US" dirty="0" err="1"/>
              <a:t>Pedlar</a:t>
            </a:r>
            <a:r>
              <a:rPr lang="en-US" dirty="0"/>
              <a:t> et al. 2020. https://www.nature.com/articles/s41598-020-75549-w</a:t>
            </a:r>
          </a:p>
        </p:txBody>
      </p:sp>
    </p:spTree>
    <p:extLst>
      <p:ext uri="{BB962C8B-B14F-4D97-AF65-F5344CB8AC3E}">
        <p14:creationId xmlns:p14="http://schemas.microsoft.com/office/powerpoint/2010/main" val="229422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8"/>
          <p:cNvPicPr preferRelativeResize="0"/>
          <p:nvPr/>
        </p:nvPicPr>
        <p:blipFill rotWithShape="1">
          <a:blip r:embed="rId3">
            <a:alphaModFix/>
          </a:blip>
          <a:srcRect/>
          <a:stretch/>
        </p:blipFill>
        <p:spPr>
          <a:xfrm>
            <a:off x="0" y="1692839"/>
            <a:ext cx="9144000" cy="1925052"/>
          </a:xfrm>
          <a:prstGeom prst="rect">
            <a:avLst/>
          </a:prstGeom>
          <a:noFill/>
          <a:ln>
            <a:noFill/>
          </a:ln>
        </p:spPr>
      </p:pic>
      <p:sp>
        <p:nvSpPr>
          <p:cNvPr id="236" name="Google Shape;236;p8"/>
          <p:cNvSpPr txBox="1"/>
          <p:nvPr/>
        </p:nvSpPr>
        <p:spPr>
          <a:xfrm>
            <a:off x="0" y="3690709"/>
            <a:ext cx="3498813" cy="392385"/>
          </a:xfrm>
          <a:prstGeom prst="rect">
            <a:avLst/>
          </a:prstGeom>
          <a:solidFill>
            <a:schemeClr val="accent6"/>
          </a:solidFill>
          <a:ln>
            <a:noFill/>
          </a:ln>
        </p:spPr>
        <p:txBody>
          <a:bodyPr spcFirstLastPara="1" wrap="square" lIns="68569" tIns="34275" rIns="68569" bIns="34275" anchor="t" anchorCtr="0">
            <a:spAutoFit/>
          </a:bodyPr>
          <a:lstStyle/>
          <a:p>
            <a:pPr algn="ctr">
              <a:spcBef>
                <a:spcPts val="0"/>
              </a:spcBef>
              <a:spcAft>
                <a:spcPts val="0"/>
              </a:spcAft>
              <a:buClr>
                <a:srgbClr val="FFFFFF"/>
              </a:buClr>
              <a:buSzPts val="2800"/>
            </a:pPr>
            <a:r>
              <a:rPr lang="en-US" sz="2100" dirty="0">
                <a:solidFill>
                  <a:srgbClr val="FFFFFF"/>
                </a:solidFill>
                <a:latin typeface="Calibri"/>
                <a:ea typeface="Calibri"/>
                <a:cs typeface="Calibri"/>
                <a:sym typeface="Calibri"/>
              </a:rPr>
              <a:t>Climate</a:t>
            </a:r>
            <a:endParaRPr sz="1350" dirty="0">
              <a:solidFill>
                <a:schemeClr val="dk1"/>
              </a:solidFill>
              <a:latin typeface="Calibri"/>
              <a:ea typeface="Calibri"/>
              <a:cs typeface="Calibri"/>
              <a:sym typeface="Calibri"/>
            </a:endParaRPr>
          </a:p>
        </p:txBody>
      </p:sp>
      <p:sp>
        <p:nvSpPr>
          <p:cNvPr id="237" name="Google Shape;237;p8"/>
          <p:cNvSpPr txBox="1"/>
          <p:nvPr/>
        </p:nvSpPr>
        <p:spPr>
          <a:xfrm>
            <a:off x="0" y="4135310"/>
            <a:ext cx="3498813" cy="392385"/>
          </a:xfrm>
          <a:prstGeom prst="rect">
            <a:avLst/>
          </a:prstGeom>
          <a:solidFill>
            <a:schemeClr val="accent4"/>
          </a:solidFill>
          <a:ln>
            <a:noFill/>
          </a:ln>
        </p:spPr>
        <p:txBody>
          <a:bodyPr spcFirstLastPara="1" wrap="square" lIns="68569" tIns="34275" rIns="68569" bIns="34275" anchor="t" anchorCtr="0">
            <a:spAutoFit/>
          </a:bodyPr>
          <a:lstStyle/>
          <a:p>
            <a:pPr algn="ctr">
              <a:spcBef>
                <a:spcPts val="0"/>
              </a:spcBef>
              <a:spcAft>
                <a:spcPts val="0"/>
              </a:spcAft>
              <a:buClr>
                <a:srgbClr val="FFFFFF"/>
              </a:buClr>
              <a:buSzPts val="2800"/>
            </a:pPr>
            <a:r>
              <a:rPr lang="en-US" sz="2100" dirty="0">
                <a:solidFill>
                  <a:srgbClr val="FFFFFF"/>
                </a:solidFill>
                <a:latin typeface="Calibri"/>
                <a:ea typeface="Calibri"/>
                <a:cs typeface="Calibri"/>
                <a:sym typeface="Calibri"/>
              </a:rPr>
              <a:t>Carbon</a:t>
            </a:r>
            <a:endParaRPr sz="1350" dirty="0">
              <a:solidFill>
                <a:schemeClr val="dk1"/>
              </a:solidFill>
              <a:latin typeface="Calibri"/>
              <a:ea typeface="Calibri"/>
              <a:cs typeface="Calibri"/>
              <a:sym typeface="Calibri"/>
            </a:endParaRPr>
          </a:p>
        </p:txBody>
      </p:sp>
      <p:pic>
        <p:nvPicPr>
          <p:cNvPr id="238" name="Google Shape;238;p8"/>
          <p:cNvPicPr preferRelativeResize="0"/>
          <p:nvPr/>
        </p:nvPicPr>
        <p:blipFill rotWithShape="1">
          <a:blip r:embed="rId4">
            <a:alphaModFix/>
          </a:blip>
          <a:srcRect/>
          <a:stretch/>
        </p:blipFill>
        <p:spPr>
          <a:xfrm>
            <a:off x="607474" y="4685227"/>
            <a:ext cx="1907126" cy="1334573"/>
          </a:xfrm>
          <a:prstGeom prst="rect">
            <a:avLst/>
          </a:prstGeom>
          <a:noFill/>
          <a:ln>
            <a:noFill/>
          </a:ln>
        </p:spPr>
      </p:pic>
      <p:grpSp>
        <p:nvGrpSpPr>
          <p:cNvPr id="239" name="Google Shape;239;p8"/>
          <p:cNvGrpSpPr/>
          <p:nvPr/>
        </p:nvGrpSpPr>
        <p:grpSpPr>
          <a:xfrm>
            <a:off x="3498813" y="3810000"/>
            <a:ext cx="5567447" cy="2913129"/>
            <a:chOff x="2891205" y="3997976"/>
            <a:chExt cx="6066582" cy="2938628"/>
          </a:xfrm>
        </p:grpSpPr>
        <p:grpSp>
          <p:nvGrpSpPr>
            <p:cNvPr id="240" name="Google Shape;240;p8"/>
            <p:cNvGrpSpPr/>
            <p:nvPr/>
          </p:nvGrpSpPr>
          <p:grpSpPr>
            <a:xfrm>
              <a:off x="2891205" y="4725582"/>
              <a:ext cx="6066582" cy="2211022"/>
              <a:chOff x="2891205" y="4725582"/>
              <a:chExt cx="6066582" cy="2211022"/>
            </a:xfrm>
          </p:grpSpPr>
          <p:pic>
            <p:nvPicPr>
              <p:cNvPr id="241" name="Google Shape;241;p8"/>
              <p:cNvPicPr preferRelativeResize="0"/>
              <p:nvPr/>
            </p:nvPicPr>
            <p:blipFill rotWithShape="1">
              <a:blip r:embed="rId5">
                <a:alphaModFix/>
              </a:blip>
              <a:srcRect/>
              <a:stretch/>
            </p:blipFill>
            <p:spPr>
              <a:xfrm>
                <a:off x="5663314" y="6222540"/>
                <a:ext cx="1399139" cy="714064"/>
              </a:xfrm>
              <a:prstGeom prst="rect">
                <a:avLst/>
              </a:prstGeom>
              <a:noFill/>
              <a:ln>
                <a:noFill/>
              </a:ln>
            </p:spPr>
          </p:pic>
          <p:pic>
            <p:nvPicPr>
              <p:cNvPr id="242" name="Google Shape;242;p8" descr="https://www.physicaltherapist.com/app/uploads/2015/03/29363_vermont.gif"/>
              <p:cNvPicPr preferRelativeResize="0"/>
              <p:nvPr/>
            </p:nvPicPr>
            <p:blipFill rotWithShape="1">
              <a:blip r:embed="rId6">
                <a:alphaModFix/>
              </a:blip>
              <a:srcRect/>
              <a:stretch/>
            </p:blipFill>
            <p:spPr>
              <a:xfrm>
                <a:off x="7326485" y="6230451"/>
                <a:ext cx="1631302" cy="706153"/>
              </a:xfrm>
              <a:prstGeom prst="rect">
                <a:avLst/>
              </a:prstGeom>
              <a:noFill/>
              <a:ln>
                <a:noFill/>
              </a:ln>
            </p:spPr>
          </p:pic>
          <p:pic>
            <p:nvPicPr>
              <p:cNvPr id="243" name="Google Shape;243;p8"/>
              <p:cNvPicPr preferRelativeResize="0"/>
              <p:nvPr/>
            </p:nvPicPr>
            <p:blipFill rotWithShape="1">
              <a:blip r:embed="rId7">
                <a:alphaModFix/>
              </a:blip>
              <a:srcRect/>
              <a:stretch/>
            </p:blipFill>
            <p:spPr>
              <a:xfrm>
                <a:off x="2891205" y="4787363"/>
                <a:ext cx="1294217" cy="1424357"/>
              </a:xfrm>
              <a:prstGeom prst="rect">
                <a:avLst/>
              </a:prstGeom>
              <a:noFill/>
              <a:ln>
                <a:noFill/>
              </a:ln>
            </p:spPr>
          </p:pic>
          <p:pic>
            <p:nvPicPr>
              <p:cNvPr id="244" name="Google Shape;244;p8"/>
              <p:cNvPicPr preferRelativeResize="0"/>
              <p:nvPr/>
            </p:nvPicPr>
            <p:blipFill rotWithShape="1">
              <a:blip r:embed="rId8">
                <a:alphaModFix/>
              </a:blip>
              <a:srcRect/>
              <a:stretch/>
            </p:blipFill>
            <p:spPr>
              <a:xfrm>
                <a:off x="3186365" y="6284767"/>
                <a:ext cx="2268952" cy="651837"/>
              </a:xfrm>
              <a:prstGeom prst="rect">
                <a:avLst/>
              </a:prstGeom>
              <a:noFill/>
              <a:ln>
                <a:noFill/>
              </a:ln>
            </p:spPr>
          </p:pic>
          <p:pic>
            <p:nvPicPr>
              <p:cNvPr id="245" name="Google Shape;245;p8" descr="http://www.mtu.edu/news/images/2016/february/image132179-horiz.jpg"/>
              <p:cNvPicPr preferRelativeResize="0"/>
              <p:nvPr/>
            </p:nvPicPr>
            <p:blipFill rotWithShape="1">
              <a:blip r:embed="rId9">
                <a:alphaModFix/>
              </a:blip>
              <a:srcRect l="7323" t="20946" r="7121" b="8938"/>
              <a:stretch/>
            </p:blipFill>
            <p:spPr>
              <a:xfrm>
                <a:off x="4423140" y="5018431"/>
                <a:ext cx="1904977" cy="698359"/>
              </a:xfrm>
              <a:prstGeom prst="rect">
                <a:avLst/>
              </a:prstGeom>
              <a:noFill/>
              <a:ln>
                <a:noFill/>
              </a:ln>
            </p:spPr>
          </p:pic>
          <p:pic>
            <p:nvPicPr>
              <p:cNvPr id="246" name="Google Shape;246;p8"/>
              <p:cNvPicPr preferRelativeResize="0"/>
              <p:nvPr/>
            </p:nvPicPr>
            <p:blipFill rotWithShape="1">
              <a:blip r:embed="rId10">
                <a:alphaModFix/>
              </a:blip>
              <a:srcRect/>
              <a:stretch/>
            </p:blipFill>
            <p:spPr>
              <a:xfrm>
                <a:off x="7848437" y="5017111"/>
                <a:ext cx="1060486" cy="701001"/>
              </a:xfrm>
              <a:prstGeom prst="rect">
                <a:avLst/>
              </a:prstGeom>
              <a:noFill/>
              <a:ln>
                <a:noFill/>
              </a:ln>
            </p:spPr>
          </p:pic>
          <p:pic>
            <p:nvPicPr>
              <p:cNvPr id="247" name="Google Shape;247;p8"/>
              <p:cNvPicPr preferRelativeResize="0"/>
              <p:nvPr/>
            </p:nvPicPr>
            <p:blipFill rotWithShape="1">
              <a:blip r:embed="rId11">
                <a:alphaModFix/>
              </a:blip>
              <a:srcRect/>
              <a:stretch/>
            </p:blipFill>
            <p:spPr>
              <a:xfrm>
                <a:off x="6473373" y="4725582"/>
                <a:ext cx="1284058" cy="1284058"/>
              </a:xfrm>
              <a:prstGeom prst="rect">
                <a:avLst/>
              </a:prstGeom>
              <a:noFill/>
              <a:ln>
                <a:noFill/>
              </a:ln>
            </p:spPr>
          </p:pic>
        </p:grpSp>
        <p:sp>
          <p:nvSpPr>
            <p:cNvPr id="248" name="Google Shape;248;p8"/>
            <p:cNvSpPr/>
            <p:nvPr/>
          </p:nvSpPr>
          <p:spPr>
            <a:xfrm>
              <a:off x="3483799" y="3997976"/>
              <a:ext cx="5339581" cy="646812"/>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buClr>
                  <a:schemeClr val="dk1"/>
                </a:buClr>
                <a:buSzPts val="1600"/>
              </a:pPr>
              <a:r>
                <a:rPr lang="en-US" sz="1200" dirty="0">
                  <a:solidFill>
                    <a:schemeClr val="dk1"/>
                  </a:solidFill>
                  <a:latin typeface="+mj-lt"/>
                  <a:ea typeface="Calibri"/>
                  <a:cs typeface="Calibri"/>
                  <a:sym typeface="Calibri"/>
                </a:rPr>
                <a:t>Chartered by USDA Forest Service, universities, non-profit and tribal conservation organizations</a:t>
              </a:r>
              <a:endParaRPr sz="1350" dirty="0">
                <a:solidFill>
                  <a:schemeClr val="dk1"/>
                </a:solidFill>
                <a:latin typeface="+mj-lt"/>
                <a:ea typeface="Calibri"/>
                <a:cs typeface="Calibri"/>
                <a:sym typeface="Calibri"/>
              </a:endParaRPr>
            </a:p>
          </p:txBody>
        </p:sp>
      </p:grpSp>
      <p:sp>
        <p:nvSpPr>
          <p:cNvPr id="19" name="Title 1">
            <a:extLst>
              <a:ext uri="{FF2B5EF4-FFF2-40B4-BE49-F238E27FC236}">
                <a16:creationId xmlns:a16="http://schemas.microsoft.com/office/drawing/2014/main" id="{4404F698-DC16-481F-A6C0-EF7414E0E872}"/>
              </a:ext>
            </a:extLst>
          </p:cNvPr>
          <p:cNvSpPr txBox="1">
            <a:spLocks/>
          </p:cNvSpPr>
          <p:nvPr/>
        </p:nvSpPr>
        <p:spPr>
          <a:xfrm>
            <a:off x="458443" y="1131094"/>
            <a:ext cx="8227115" cy="5709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50" b="1" dirty="0"/>
              <a:t>Northern Institute of Applied Climate Science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CC024-AC78-4D8B-9486-10DE3B0EC8AF}"/>
              </a:ext>
            </a:extLst>
          </p:cNvPr>
          <p:cNvSpPr>
            <a:spLocks noGrp="1"/>
          </p:cNvSpPr>
          <p:nvPr>
            <p:ph type="title"/>
          </p:nvPr>
        </p:nvSpPr>
        <p:spPr>
          <a:xfrm>
            <a:off x="628650" y="152400"/>
            <a:ext cx="7886700" cy="1325563"/>
          </a:xfrm>
        </p:spPr>
        <p:txBody>
          <a:bodyPr>
            <a:normAutofit/>
          </a:bodyPr>
          <a:lstStyle/>
          <a:p>
            <a:r>
              <a:rPr lang="en-US" sz="4500" b="1" dirty="0">
                <a:solidFill>
                  <a:srgbClr val="6CA644"/>
                </a:solidFill>
              </a:rPr>
              <a:t>Urban</a:t>
            </a:r>
            <a:r>
              <a:rPr lang="en-US" sz="4500" b="1" dirty="0"/>
              <a:t> Heat Islands</a:t>
            </a:r>
          </a:p>
        </p:txBody>
      </p:sp>
      <p:pic>
        <p:nvPicPr>
          <p:cNvPr id="7" name="Picture 6">
            <a:extLst>
              <a:ext uri="{FF2B5EF4-FFF2-40B4-BE49-F238E27FC236}">
                <a16:creationId xmlns:a16="http://schemas.microsoft.com/office/drawing/2014/main" id="{BC60326B-5FD1-45B9-87B0-AC3E4B78558A}"/>
              </a:ext>
            </a:extLst>
          </p:cNvPr>
          <p:cNvPicPr>
            <a:picLocks noChangeAspect="1"/>
          </p:cNvPicPr>
          <p:nvPr/>
        </p:nvPicPr>
        <p:blipFill rotWithShape="1">
          <a:blip r:embed="rId3">
            <a:extLst>
              <a:ext uri="{28A0092B-C50C-407E-A947-70E740481C1C}">
                <a14:useLocalDpi xmlns:a14="http://schemas.microsoft.com/office/drawing/2010/main" val="0"/>
              </a:ext>
            </a:extLst>
          </a:blip>
          <a:srcRect l="1196" t="2222"/>
          <a:stretch/>
        </p:blipFill>
        <p:spPr>
          <a:xfrm rot="5400000">
            <a:off x="2195456" y="541556"/>
            <a:ext cx="4753088" cy="6260776"/>
          </a:xfrm>
          <a:prstGeom prst="rect">
            <a:avLst/>
          </a:prstGeom>
        </p:spPr>
      </p:pic>
      <p:sp>
        <p:nvSpPr>
          <p:cNvPr id="8" name="TextBox 7">
            <a:extLst>
              <a:ext uri="{FF2B5EF4-FFF2-40B4-BE49-F238E27FC236}">
                <a16:creationId xmlns:a16="http://schemas.microsoft.com/office/drawing/2014/main" id="{2BD468D9-176C-4C19-B9D9-D12522E9D94B}"/>
              </a:ext>
            </a:extLst>
          </p:cNvPr>
          <p:cNvSpPr txBox="1"/>
          <p:nvPr/>
        </p:nvSpPr>
        <p:spPr>
          <a:xfrm>
            <a:off x="1441612" y="6059269"/>
            <a:ext cx="6260776" cy="646331"/>
          </a:xfrm>
          <a:prstGeom prst="rect">
            <a:avLst/>
          </a:prstGeom>
          <a:noFill/>
        </p:spPr>
        <p:txBody>
          <a:bodyPr wrap="square" rtlCol="0">
            <a:spAutoFit/>
          </a:bodyPr>
          <a:lstStyle/>
          <a:p>
            <a:r>
              <a:rPr lang="en-US" dirty="0"/>
              <a:t>An urban heat island is an urban area that is </a:t>
            </a:r>
            <a:r>
              <a:rPr lang="en-US" b="1" dirty="0">
                <a:solidFill>
                  <a:srgbClr val="6CA644"/>
                </a:solidFill>
              </a:rPr>
              <a:t>significantly warmer </a:t>
            </a:r>
            <a:r>
              <a:rPr lang="en-US" dirty="0"/>
              <a:t>than its surrounding rural areas due to human activities.</a:t>
            </a:r>
          </a:p>
        </p:txBody>
      </p:sp>
    </p:spTree>
    <p:extLst>
      <p:ext uri="{BB962C8B-B14F-4D97-AF65-F5344CB8AC3E}">
        <p14:creationId xmlns:p14="http://schemas.microsoft.com/office/powerpoint/2010/main" val="2590176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1AF65E3-832C-484B-A46A-4A346DE5D6CA}"/>
              </a:ext>
            </a:extLst>
          </p:cNvPr>
          <p:cNvPicPr>
            <a:picLocks noChangeAspect="1"/>
          </p:cNvPicPr>
          <p:nvPr/>
        </p:nvPicPr>
        <p:blipFill rotWithShape="1">
          <a:blip r:embed="rId3">
            <a:extLst>
              <a:ext uri="{28A0092B-C50C-407E-A947-70E740481C1C}">
                <a14:useLocalDpi xmlns:a14="http://schemas.microsoft.com/office/drawing/2010/main" val="0"/>
              </a:ext>
            </a:extLst>
          </a:blip>
          <a:srcRect r="485"/>
          <a:stretch/>
        </p:blipFill>
        <p:spPr>
          <a:xfrm rot="5400000">
            <a:off x="2010537" y="483570"/>
            <a:ext cx="5120640" cy="6744300"/>
          </a:xfrm>
          <a:prstGeom prst="rect">
            <a:avLst/>
          </a:prstGeom>
        </p:spPr>
      </p:pic>
      <p:sp>
        <p:nvSpPr>
          <p:cNvPr id="11" name="Title 1">
            <a:extLst>
              <a:ext uri="{FF2B5EF4-FFF2-40B4-BE49-F238E27FC236}">
                <a16:creationId xmlns:a16="http://schemas.microsoft.com/office/drawing/2014/main" id="{45CE660C-A25E-4C94-9514-F4E58F543C4D}"/>
              </a:ext>
            </a:extLst>
          </p:cNvPr>
          <p:cNvSpPr txBox="1">
            <a:spLocks/>
          </p:cNvSpPr>
          <p:nvPr/>
        </p:nvSpPr>
        <p:spPr>
          <a:xfrm>
            <a:off x="628650" y="15240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500" b="1" dirty="0">
                <a:solidFill>
                  <a:srgbClr val="6CA644"/>
                </a:solidFill>
              </a:rPr>
              <a:t>Urban</a:t>
            </a:r>
            <a:r>
              <a:rPr lang="en-US" sz="4500" b="1" dirty="0"/>
              <a:t> Heat Islands</a:t>
            </a:r>
          </a:p>
        </p:txBody>
      </p:sp>
    </p:spTree>
    <p:extLst>
      <p:ext uri="{BB962C8B-B14F-4D97-AF65-F5344CB8AC3E}">
        <p14:creationId xmlns:p14="http://schemas.microsoft.com/office/powerpoint/2010/main" val="3409060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559F704-87E4-4E51-B2ED-04E9843F46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28361"/>
            <a:ext cx="6116376" cy="679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534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9FD11-877D-45F0-8D35-9CC2AF461954}"/>
              </a:ext>
            </a:extLst>
          </p:cNvPr>
          <p:cNvSpPr>
            <a:spLocks noGrp="1"/>
          </p:cNvSpPr>
          <p:nvPr>
            <p:ph type="title"/>
          </p:nvPr>
        </p:nvSpPr>
        <p:spPr>
          <a:xfrm>
            <a:off x="628650" y="381000"/>
            <a:ext cx="7886700" cy="1128417"/>
          </a:xfrm>
        </p:spPr>
        <p:txBody>
          <a:bodyPr vert="horz" lIns="91440" tIns="45720" rIns="91440" bIns="45720" rtlCol="0" anchor="ctr">
            <a:normAutofit/>
          </a:bodyPr>
          <a:lstStyle/>
          <a:p>
            <a:pPr defTabSz="914400"/>
            <a:r>
              <a:rPr lang="en-US" sz="4500" b="1" dirty="0">
                <a:solidFill>
                  <a:srgbClr val="6CA644"/>
                </a:solidFill>
              </a:rPr>
              <a:t>Runoff</a:t>
            </a:r>
            <a:r>
              <a:rPr lang="en-US" sz="4500" b="1" dirty="0"/>
              <a:t> Exposure</a:t>
            </a:r>
          </a:p>
        </p:txBody>
      </p:sp>
      <p:pic>
        <p:nvPicPr>
          <p:cNvPr id="6" name="Picture 5">
            <a:extLst>
              <a:ext uri="{FF2B5EF4-FFF2-40B4-BE49-F238E27FC236}">
                <a16:creationId xmlns:a16="http://schemas.microsoft.com/office/drawing/2014/main" id="{C156B133-0312-4FA9-9680-C8BBD728C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41131" y="662254"/>
            <a:ext cx="5059450" cy="6630543"/>
          </a:xfrm>
          <a:prstGeom prst="rect">
            <a:avLst/>
          </a:prstGeom>
        </p:spPr>
      </p:pic>
    </p:spTree>
    <p:extLst>
      <p:ext uri="{BB962C8B-B14F-4D97-AF65-F5344CB8AC3E}">
        <p14:creationId xmlns:p14="http://schemas.microsoft.com/office/powerpoint/2010/main" val="163223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872"/>
            <a:ext cx="7886700" cy="994172"/>
          </a:xfrm>
        </p:spPr>
        <p:txBody>
          <a:bodyPr>
            <a:normAutofit/>
          </a:bodyPr>
          <a:lstStyle/>
          <a:p>
            <a:pPr algn="ctr"/>
            <a:r>
              <a:rPr lang="en-US" sz="4500" b="1" dirty="0">
                <a:solidFill>
                  <a:srgbClr val="6CA644"/>
                </a:solidFill>
              </a:rPr>
              <a:t>Community</a:t>
            </a:r>
            <a:r>
              <a:rPr lang="en-US" sz="4500" b="1" dirty="0"/>
              <a:t> Vulnerability</a:t>
            </a:r>
          </a:p>
        </p:txBody>
      </p:sp>
      <p:pic>
        <p:nvPicPr>
          <p:cNvPr id="6" name="Content Placeholder 3">
            <a:extLst>
              <a:ext uri="{FF2B5EF4-FFF2-40B4-BE49-F238E27FC236}">
                <a16:creationId xmlns:a16="http://schemas.microsoft.com/office/drawing/2014/main" id="{252ABEE5-5950-4BA6-93EA-924B3CD1126E}"/>
              </a:ext>
            </a:extLst>
          </p:cNvPr>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6777" r="2392"/>
          <a:stretch/>
        </p:blipFill>
        <p:spPr>
          <a:xfrm>
            <a:off x="428625" y="1524000"/>
            <a:ext cx="8286750" cy="4291556"/>
          </a:xfrm>
          <a:prstGeom prst="rect">
            <a:avLst/>
          </a:prstGeom>
        </p:spPr>
      </p:pic>
    </p:spTree>
    <p:custDataLst>
      <p:tags r:id="rId1"/>
    </p:custDataLst>
    <p:extLst>
      <p:ext uri="{BB962C8B-B14F-4D97-AF65-F5344CB8AC3E}">
        <p14:creationId xmlns:p14="http://schemas.microsoft.com/office/powerpoint/2010/main" val="821275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noAutofit/>
          </a:bodyPr>
          <a:lstStyle/>
          <a:p>
            <a:pPr algn="ctr"/>
            <a:r>
              <a:rPr lang="en-US" sz="4500" b="1" dirty="0">
                <a:solidFill>
                  <a:srgbClr val="6CA644"/>
                </a:solidFill>
              </a:rPr>
              <a:t>Ecological </a:t>
            </a:r>
            <a:r>
              <a:rPr lang="en-US" sz="4500" b="1" dirty="0"/>
              <a:t>Adaptive Capacity Factors</a:t>
            </a:r>
          </a:p>
        </p:txBody>
      </p:sp>
      <p:pic>
        <p:nvPicPr>
          <p:cNvPr id="9" name="Picture 8"/>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23290" y="1752600"/>
            <a:ext cx="2578844" cy="1901192"/>
          </a:xfrm>
          <a:prstGeom prst="rect">
            <a:avLst/>
          </a:prstGeom>
        </p:spPr>
      </p:pic>
      <p:sp>
        <p:nvSpPr>
          <p:cNvPr id="12" name="AutoShape 8" descr="https://files.slack.com/files-pri/T20RK7WBY-FDEG167T6/leslie_speciesdiversity.pn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3" name="Picture 12"/>
          <p:cNvPicPr>
            <a:picLocks noChangeAspect="1"/>
          </p:cNvPicPr>
          <p:nvPr/>
        </p:nvPicPr>
        <p:blipFill>
          <a:blip r:embed="rId5">
            <a:clrChange>
              <a:clrFrom>
                <a:srgbClr val="000000"/>
              </a:clrFrom>
              <a:clrTo>
                <a:srgbClr val="000000">
                  <a:alpha val="0"/>
                </a:srgbClr>
              </a:clrTo>
            </a:clrChange>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488281" y="1752600"/>
            <a:ext cx="2543175" cy="1757363"/>
          </a:xfrm>
          <a:prstGeom prst="rect">
            <a:avLst/>
          </a:prstGeom>
        </p:spPr>
      </p:pic>
      <p:sp>
        <p:nvSpPr>
          <p:cNvPr id="14" name="AutoShape 10" descr="https://files.slack.com/files-pri/T20RK7WBY-FDE387N6M/leslie_ageclassdiversity.pn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5" name="Picture 14"/>
          <p:cNvPicPr>
            <a:picLocks noChangeAspect="1"/>
          </p:cNvPicPr>
          <p:nvPr/>
        </p:nvPicPr>
        <p:blipFill>
          <a:blip r:embed="rId7">
            <a:clrChange>
              <a:clrFrom>
                <a:srgbClr val="000000"/>
              </a:clrFrom>
              <a:clrTo>
                <a:srgbClr val="000000">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614489" y="4162425"/>
            <a:ext cx="2607469" cy="1893094"/>
          </a:xfrm>
          <a:prstGeom prst="rect">
            <a:avLst/>
          </a:prstGeom>
        </p:spPr>
      </p:pic>
      <p:pic>
        <p:nvPicPr>
          <p:cNvPr id="17" name="Picture 16"/>
          <p:cNvPicPr>
            <a:picLocks noChangeAspect="1"/>
          </p:cNvPicPr>
          <p:nvPr/>
        </p:nvPicPr>
        <p:blipFill>
          <a:blip r:embed="rId9">
            <a:clrChange>
              <a:clrFrom>
                <a:srgbClr val="000000"/>
              </a:clrFrom>
              <a:clrTo>
                <a:srgbClr val="000000">
                  <a:alpha val="0"/>
                </a:srgbClr>
              </a:clrTo>
            </a:clrChange>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801808" y="4474130"/>
            <a:ext cx="2600325" cy="1557338"/>
          </a:xfrm>
          <a:prstGeom prst="rect">
            <a:avLst/>
          </a:prstGeom>
        </p:spPr>
      </p:pic>
      <p:sp>
        <p:nvSpPr>
          <p:cNvPr id="18" name="TextBox 17"/>
          <p:cNvSpPr txBox="1"/>
          <p:nvPr/>
        </p:nvSpPr>
        <p:spPr>
          <a:xfrm>
            <a:off x="1981200" y="3464532"/>
            <a:ext cx="1784335" cy="369332"/>
          </a:xfrm>
          <a:prstGeom prst="rect">
            <a:avLst/>
          </a:prstGeom>
          <a:noFill/>
        </p:spPr>
        <p:txBody>
          <a:bodyPr wrap="none" rtlCol="0">
            <a:spAutoFit/>
          </a:bodyPr>
          <a:lstStyle/>
          <a:p>
            <a:r>
              <a:rPr lang="en-US" b="1" dirty="0"/>
              <a:t>Species Diversity</a:t>
            </a:r>
          </a:p>
        </p:txBody>
      </p:sp>
      <p:sp>
        <p:nvSpPr>
          <p:cNvPr id="19" name="TextBox 18"/>
          <p:cNvSpPr txBox="1"/>
          <p:nvPr/>
        </p:nvSpPr>
        <p:spPr>
          <a:xfrm>
            <a:off x="1978767" y="6031468"/>
            <a:ext cx="1966179" cy="369332"/>
          </a:xfrm>
          <a:prstGeom prst="rect">
            <a:avLst/>
          </a:prstGeom>
          <a:noFill/>
        </p:spPr>
        <p:txBody>
          <a:bodyPr wrap="none" rtlCol="0">
            <a:spAutoFit/>
          </a:bodyPr>
          <a:lstStyle/>
          <a:p>
            <a:r>
              <a:rPr lang="en-US" b="1" dirty="0"/>
              <a:t>Age Class Diversity</a:t>
            </a:r>
          </a:p>
        </p:txBody>
      </p:sp>
      <p:sp>
        <p:nvSpPr>
          <p:cNvPr id="20" name="TextBox 19"/>
          <p:cNvSpPr txBox="1"/>
          <p:nvPr/>
        </p:nvSpPr>
        <p:spPr>
          <a:xfrm>
            <a:off x="5410534" y="3581400"/>
            <a:ext cx="1378904" cy="369332"/>
          </a:xfrm>
          <a:prstGeom prst="rect">
            <a:avLst/>
          </a:prstGeom>
          <a:noFill/>
        </p:spPr>
        <p:txBody>
          <a:bodyPr wrap="none" rtlCol="0">
            <a:spAutoFit/>
          </a:bodyPr>
          <a:lstStyle/>
          <a:p>
            <a:r>
              <a:rPr lang="en-US" b="1" dirty="0"/>
              <a:t>Connectivity</a:t>
            </a:r>
          </a:p>
        </p:txBody>
      </p:sp>
      <p:sp>
        <p:nvSpPr>
          <p:cNvPr id="21" name="TextBox 20"/>
          <p:cNvSpPr txBox="1"/>
          <p:nvPr/>
        </p:nvSpPr>
        <p:spPr>
          <a:xfrm>
            <a:off x="5286323" y="6031468"/>
            <a:ext cx="1809983" cy="369332"/>
          </a:xfrm>
          <a:prstGeom prst="rect">
            <a:avLst/>
          </a:prstGeom>
          <a:noFill/>
        </p:spPr>
        <p:txBody>
          <a:bodyPr wrap="none" rtlCol="0">
            <a:spAutoFit/>
          </a:bodyPr>
          <a:lstStyle/>
          <a:p>
            <a:r>
              <a:rPr lang="en-US" b="1" dirty="0"/>
              <a:t>Genetic Diversity</a:t>
            </a:r>
          </a:p>
        </p:txBody>
      </p:sp>
    </p:spTree>
    <p:extLst>
      <p:ext uri="{BB962C8B-B14F-4D97-AF65-F5344CB8AC3E}">
        <p14:creationId xmlns:p14="http://schemas.microsoft.com/office/powerpoint/2010/main" val="125265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C654-9FD8-4ACF-878D-3093CDA8C2AD}"/>
              </a:ext>
            </a:extLst>
          </p:cNvPr>
          <p:cNvSpPr>
            <a:spLocks noGrp="1"/>
          </p:cNvSpPr>
          <p:nvPr>
            <p:ph type="title"/>
          </p:nvPr>
        </p:nvSpPr>
        <p:spPr/>
        <p:txBody>
          <a:bodyPr>
            <a:normAutofit/>
          </a:bodyPr>
          <a:lstStyle/>
          <a:p>
            <a:r>
              <a:rPr lang="en-US" sz="4500" b="1" dirty="0">
                <a:solidFill>
                  <a:srgbClr val="6CA644"/>
                </a:solidFill>
              </a:rPr>
              <a:t>Urban </a:t>
            </a:r>
            <a:r>
              <a:rPr lang="en-US" sz="4500" b="1" dirty="0"/>
              <a:t>Tree Canopy </a:t>
            </a:r>
          </a:p>
        </p:txBody>
      </p:sp>
      <p:pic>
        <p:nvPicPr>
          <p:cNvPr id="5122" name="Picture 2">
            <a:extLst>
              <a:ext uri="{FF2B5EF4-FFF2-40B4-BE49-F238E27FC236}">
                <a16:creationId xmlns:a16="http://schemas.microsoft.com/office/drawing/2014/main" id="{79B9F51C-4DB2-49F8-AEE0-7083320AB2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00697" y="1825625"/>
            <a:ext cx="554260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46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9952-3F1D-4478-8E15-3CB450C605E5}"/>
              </a:ext>
            </a:extLst>
          </p:cNvPr>
          <p:cNvSpPr>
            <a:spLocks noGrp="1"/>
          </p:cNvSpPr>
          <p:nvPr>
            <p:ph type="title"/>
          </p:nvPr>
        </p:nvSpPr>
        <p:spPr>
          <a:xfrm>
            <a:off x="628650" y="152400"/>
            <a:ext cx="7886700" cy="1325563"/>
          </a:xfrm>
        </p:spPr>
        <p:txBody>
          <a:bodyPr>
            <a:normAutofit/>
          </a:bodyPr>
          <a:lstStyle/>
          <a:p>
            <a:r>
              <a:rPr lang="en-US" sz="4500" b="1" dirty="0">
                <a:solidFill>
                  <a:srgbClr val="6CA644"/>
                </a:solidFill>
              </a:rPr>
              <a:t>Number</a:t>
            </a:r>
            <a:r>
              <a:rPr lang="en-US" sz="4500" b="1" dirty="0">
                <a:solidFill>
                  <a:schemeClr val="accent6">
                    <a:lumMod val="60000"/>
                    <a:lumOff val="40000"/>
                  </a:schemeClr>
                </a:solidFill>
              </a:rPr>
              <a:t> </a:t>
            </a:r>
            <a:r>
              <a:rPr lang="en-US" sz="4500" b="1" dirty="0"/>
              <a:t>of Vulnerable Species </a:t>
            </a:r>
          </a:p>
        </p:txBody>
      </p:sp>
      <p:pic>
        <p:nvPicPr>
          <p:cNvPr id="4" name="Picture 3">
            <a:extLst>
              <a:ext uri="{FF2B5EF4-FFF2-40B4-BE49-F238E27FC236}">
                <a16:creationId xmlns:a16="http://schemas.microsoft.com/office/drawing/2014/main" id="{E03FC3FF-DB54-4798-A2B0-2B1FA8C6A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143000"/>
            <a:ext cx="6875090" cy="2858294"/>
          </a:xfrm>
          <a:prstGeom prst="rect">
            <a:avLst/>
          </a:prstGeom>
        </p:spPr>
      </p:pic>
      <p:pic>
        <p:nvPicPr>
          <p:cNvPr id="6" name="Picture 5">
            <a:extLst>
              <a:ext uri="{FF2B5EF4-FFF2-40B4-BE49-F238E27FC236}">
                <a16:creationId xmlns:a16="http://schemas.microsoft.com/office/drawing/2014/main" id="{BECB180D-DAD7-46C6-848F-4F3737783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727" y="4001294"/>
            <a:ext cx="6875090" cy="2856706"/>
          </a:xfrm>
          <a:prstGeom prst="rect">
            <a:avLst/>
          </a:prstGeom>
        </p:spPr>
      </p:pic>
    </p:spTree>
    <p:extLst>
      <p:ext uri="{BB962C8B-B14F-4D97-AF65-F5344CB8AC3E}">
        <p14:creationId xmlns:p14="http://schemas.microsoft.com/office/powerpoint/2010/main" val="3869480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4844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975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5A82B08-13A0-4388-9084-9B70150B5631}"/>
              </a:ext>
            </a:extLst>
          </p:cNvPr>
          <p:cNvSpPr>
            <a:spLocks noGrp="1"/>
          </p:cNvSpPr>
          <p:nvPr>
            <p:ph type="title"/>
          </p:nvPr>
        </p:nvSpPr>
        <p:spPr>
          <a:xfrm>
            <a:off x="604076" y="728777"/>
            <a:ext cx="3867912" cy="1344975"/>
          </a:xfrm>
        </p:spPr>
        <p:txBody>
          <a:bodyPr>
            <a:normAutofit/>
          </a:bodyPr>
          <a:lstStyle/>
          <a:p>
            <a:pPr algn="ctr"/>
            <a:r>
              <a:rPr lang="en-US" sz="3500" b="1" dirty="0"/>
              <a:t>Diversity by Genus</a:t>
            </a:r>
          </a:p>
        </p:txBody>
      </p:sp>
      <p:pic>
        <p:nvPicPr>
          <p:cNvPr id="5" name="Content Placeholder 4">
            <a:extLst>
              <a:ext uri="{FF2B5EF4-FFF2-40B4-BE49-F238E27FC236}">
                <a16:creationId xmlns:a16="http://schemas.microsoft.com/office/drawing/2014/main" id="{862AC39A-D0AA-4148-94B7-2CE60CCE6D4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3250" y="2143585"/>
            <a:ext cx="3868738" cy="3729705"/>
          </a:xfrm>
        </p:spPr>
      </p:pic>
      <p:graphicFrame>
        <p:nvGraphicFramePr>
          <p:cNvPr id="7" name="Content Placeholder 3">
            <a:extLst>
              <a:ext uri="{FF2B5EF4-FFF2-40B4-BE49-F238E27FC236}">
                <a16:creationId xmlns:a16="http://schemas.microsoft.com/office/drawing/2014/main" id="{7C99F9D3-AA70-41B0-B98D-107B1FDF5332}"/>
              </a:ext>
            </a:extLst>
          </p:cNvPr>
          <p:cNvGraphicFramePr>
            <a:graphicFrameLocks/>
          </p:cNvGraphicFramePr>
          <p:nvPr>
            <p:extLst>
              <p:ext uri="{D42A27DB-BD31-4B8C-83A1-F6EECF244321}">
                <p14:modId xmlns:p14="http://schemas.microsoft.com/office/powerpoint/2010/main" val="2526713480"/>
              </p:ext>
            </p:extLst>
          </p:nvPr>
        </p:nvGraphicFramePr>
        <p:xfrm>
          <a:off x="5227231" y="1100586"/>
          <a:ext cx="3552723" cy="4501388"/>
        </p:xfrm>
        <a:graphic>
          <a:graphicData uri="http://schemas.openxmlformats.org/drawingml/2006/table">
            <a:tbl>
              <a:tblPr>
                <a:tableStyleId>{8EC20E35-A176-4012-BC5E-935CFFF8708E}</a:tableStyleId>
              </a:tblPr>
              <a:tblGrid>
                <a:gridCol w="2365671">
                  <a:extLst>
                    <a:ext uri="{9D8B030D-6E8A-4147-A177-3AD203B41FA5}">
                      <a16:colId xmlns:a16="http://schemas.microsoft.com/office/drawing/2014/main" val="2725521447"/>
                    </a:ext>
                  </a:extLst>
                </a:gridCol>
                <a:gridCol w="1187052">
                  <a:extLst>
                    <a:ext uri="{9D8B030D-6E8A-4147-A177-3AD203B41FA5}">
                      <a16:colId xmlns:a16="http://schemas.microsoft.com/office/drawing/2014/main" val="2698146473"/>
                    </a:ext>
                  </a:extLst>
                </a:gridCol>
              </a:tblGrid>
              <a:tr h="414219">
                <a:tc>
                  <a:txBody>
                    <a:bodyPr/>
                    <a:lstStyle/>
                    <a:p>
                      <a:pPr algn="l" fontAlgn="b"/>
                      <a:r>
                        <a:rPr lang="en-US" sz="2400" u="none" strike="noStrike" dirty="0">
                          <a:effectLst/>
                          <a:highlight>
                            <a:srgbClr val="FFFF00"/>
                          </a:highlight>
                        </a:rPr>
                        <a:t>Maples</a:t>
                      </a:r>
                      <a:endParaRPr lang="en-US" sz="2400" b="0" i="0" u="none" strike="noStrike" dirty="0">
                        <a:solidFill>
                          <a:srgbClr val="000000"/>
                        </a:solidFill>
                        <a:effectLst/>
                        <a:highlight>
                          <a:srgbClr val="FFFF00"/>
                        </a:highlight>
                        <a:latin typeface="Calibri" panose="020F0502020204030204" pitchFamily="34" charset="0"/>
                      </a:endParaRPr>
                    </a:p>
                  </a:txBody>
                  <a:tcPr marL="7127" marR="7127" marT="7127" marB="0" anchor="b"/>
                </a:tc>
                <a:tc>
                  <a:txBody>
                    <a:bodyPr/>
                    <a:lstStyle/>
                    <a:p>
                      <a:pPr algn="r" fontAlgn="b"/>
                      <a:r>
                        <a:rPr lang="en-US" sz="2400" b="1" u="none" strike="noStrike" dirty="0">
                          <a:effectLst/>
                          <a:highlight>
                            <a:srgbClr val="FFFF00"/>
                          </a:highlight>
                        </a:rPr>
                        <a:t>43.31%</a:t>
                      </a:r>
                      <a:endParaRPr lang="en-US" sz="2400" b="1" i="0" u="none" strike="noStrike" dirty="0">
                        <a:solidFill>
                          <a:srgbClr val="000000"/>
                        </a:solidFill>
                        <a:effectLst/>
                        <a:highlight>
                          <a:srgbClr val="FFFF00"/>
                        </a:highlight>
                        <a:latin typeface="Calibri" panose="020F0502020204030204" pitchFamily="34" charset="0"/>
                      </a:endParaRPr>
                    </a:p>
                  </a:txBody>
                  <a:tcPr marL="7127" marR="7127" marT="7127" marB="0" anchor="b"/>
                </a:tc>
                <a:extLst>
                  <a:ext uri="{0D108BD9-81ED-4DB2-BD59-A6C34878D82A}">
                    <a16:rowId xmlns:a16="http://schemas.microsoft.com/office/drawing/2014/main" val="3705107184"/>
                  </a:ext>
                </a:extLst>
              </a:tr>
              <a:tr h="414219">
                <a:tc>
                  <a:txBody>
                    <a:bodyPr/>
                    <a:lstStyle/>
                    <a:p>
                      <a:pPr algn="l" fontAlgn="b"/>
                      <a:r>
                        <a:rPr lang="en-US" sz="2400" u="none" strike="noStrike" err="1">
                          <a:effectLst/>
                        </a:rPr>
                        <a:t>Honeylocust</a:t>
                      </a:r>
                      <a:endParaRPr lang="en-US" sz="2400" b="0" i="0" u="none" strike="noStrike">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a:effectLst/>
                        </a:rPr>
                        <a:t>15.24%</a:t>
                      </a:r>
                      <a:endParaRPr lang="en-US" sz="2400" b="1" i="0" u="none" strike="noStrike">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2792151447"/>
                  </a:ext>
                </a:extLst>
              </a:tr>
              <a:tr h="773417">
                <a:tc>
                  <a:txBody>
                    <a:bodyPr/>
                    <a:lstStyle/>
                    <a:p>
                      <a:pPr algn="l" fontAlgn="b"/>
                      <a:r>
                        <a:rPr lang="en-US" sz="2400" u="none" strike="noStrike" dirty="0">
                          <a:effectLst/>
                        </a:rPr>
                        <a:t>Sycamore/plane tree</a:t>
                      </a:r>
                      <a:endParaRPr lang="en-US" sz="2400" b="0" i="0" u="none" strike="noStrike" dirty="0">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a:effectLst/>
                        </a:rPr>
                        <a:t>8.38%</a:t>
                      </a:r>
                      <a:endParaRPr lang="en-US" sz="2400" b="1" i="0" u="none" strike="noStrike">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2179762944"/>
                  </a:ext>
                </a:extLst>
              </a:tr>
              <a:tr h="414219">
                <a:tc>
                  <a:txBody>
                    <a:bodyPr/>
                    <a:lstStyle/>
                    <a:p>
                      <a:pPr algn="l" fontAlgn="b"/>
                      <a:r>
                        <a:rPr lang="en-US" sz="2400" u="none" strike="noStrike">
                          <a:effectLst/>
                        </a:rPr>
                        <a:t>Elm</a:t>
                      </a:r>
                      <a:endParaRPr lang="en-US" sz="2400" b="0" i="0" u="none" strike="noStrike">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a:effectLst/>
                        </a:rPr>
                        <a:t>5.44%</a:t>
                      </a:r>
                      <a:endParaRPr lang="en-US" sz="2400" b="1" i="0" u="none" strike="noStrike">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3513419292"/>
                  </a:ext>
                </a:extLst>
              </a:tr>
              <a:tr h="414219">
                <a:tc>
                  <a:txBody>
                    <a:bodyPr/>
                    <a:lstStyle/>
                    <a:p>
                      <a:pPr algn="l" fontAlgn="b"/>
                      <a:r>
                        <a:rPr lang="en-US" sz="2400" u="none" strike="noStrike">
                          <a:effectLst/>
                        </a:rPr>
                        <a:t>Basswood/linden</a:t>
                      </a:r>
                      <a:endParaRPr lang="en-US" sz="2400" b="0" i="0" u="none" strike="noStrike">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a:effectLst/>
                        </a:rPr>
                        <a:t>5.32%</a:t>
                      </a:r>
                      <a:endParaRPr lang="en-US" sz="2400" b="1" i="0" u="none" strike="noStrike">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275640163"/>
                  </a:ext>
                </a:extLst>
              </a:tr>
              <a:tr h="414219">
                <a:tc>
                  <a:txBody>
                    <a:bodyPr/>
                    <a:lstStyle/>
                    <a:p>
                      <a:pPr algn="l" fontAlgn="b"/>
                      <a:r>
                        <a:rPr lang="en-US" sz="2400" u="none" strike="noStrike">
                          <a:effectLst/>
                        </a:rPr>
                        <a:t>Oak</a:t>
                      </a:r>
                      <a:endParaRPr lang="en-US" sz="2400" b="0" i="0" u="none" strike="noStrike">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a:effectLst/>
                        </a:rPr>
                        <a:t>4.46%</a:t>
                      </a:r>
                      <a:endParaRPr lang="en-US" sz="2400" b="1" i="0" u="none" strike="noStrike">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114897902"/>
                  </a:ext>
                </a:extLst>
              </a:tr>
              <a:tr h="414219">
                <a:tc>
                  <a:txBody>
                    <a:bodyPr/>
                    <a:lstStyle/>
                    <a:p>
                      <a:pPr algn="l" fontAlgn="b"/>
                      <a:r>
                        <a:rPr lang="en-US" sz="2400" u="none" strike="noStrike">
                          <a:effectLst/>
                        </a:rPr>
                        <a:t>Ash</a:t>
                      </a:r>
                      <a:endParaRPr lang="en-US" sz="2400" b="0" i="0" u="none" strike="noStrike">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a:effectLst/>
                        </a:rPr>
                        <a:t>4.32%</a:t>
                      </a:r>
                      <a:endParaRPr lang="en-US" sz="2400" b="1" i="0" u="none" strike="noStrike">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216612144"/>
                  </a:ext>
                </a:extLst>
              </a:tr>
              <a:tr h="414219">
                <a:tc>
                  <a:txBody>
                    <a:bodyPr/>
                    <a:lstStyle/>
                    <a:p>
                      <a:pPr algn="l" fontAlgn="b"/>
                      <a:r>
                        <a:rPr lang="en-US" sz="2400" u="none" strike="noStrike">
                          <a:effectLst/>
                        </a:rPr>
                        <a:t>Pear</a:t>
                      </a:r>
                      <a:endParaRPr lang="en-US" sz="2400" b="0" i="0" u="none" strike="noStrike">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dirty="0">
                          <a:effectLst/>
                        </a:rPr>
                        <a:t>1.93%</a:t>
                      </a:r>
                      <a:endParaRPr lang="en-US" sz="2400" b="1" i="0" u="none" strike="noStrike" dirty="0">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2764593154"/>
                  </a:ext>
                </a:extLst>
              </a:tr>
              <a:tr h="414219">
                <a:tc>
                  <a:txBody>
                    <a:bodyPr/>
                    <a:lstStyle/>
                    <a:p>
                      <a:pPr algn="l" fontAlgn="b"/>
                      <a:r>
                        <a:rPr lang="en-US" sz="2400" u="none" strike="noStrike" dirty="0">
                          <a:effectLst/>
                        </a:rPr>
                        <a:t>Mulberry</a:t>
                      </a:r>
                      <a:endParaRPr lang="en-US" sz="2400" b="0" i="0" u="none" strike="noStrike" dirty="0">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dirty="0">
                          <a:effectLst/>
                        </a:rPr>
                        <a:t>1.55%</a:t>
                      </a:r>
                      <a:endParaRPr lang="en-US" sz="2400" b="1" i="0" u="none" strike="noStrike" dirty="0">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2319411087"/>
                  </a:ext>
                </a:extLst>
              </a:tr>
              <a:tr h="414219">
                <a:tc>
                  <a:txBody>
                    <a:bodyPr/>
                    <a:lstStyle/>
                    <a:p>
                      <a:pPr algn="l" fontAlgn="b"/>
                      <a:r>
                        <a:rPr lang="en-US" sz="2400" u="none" strike="noStrike">
                          <a:effectLst/>
                        </a:rPr>
                        <a:t>Hackberry</a:t>
                      </a:r>
                      <a:endParaRPr lang="en-US" sz="2400" b="0" i="0" u="none" strike="noStrike">
                        <a:solidFill>
                          <a:srgbClr val="000000"/>
                        </a:solidFill>
                        <a:effectLst/>
                        <a:latin typeface="Calibri" panose="020F0502020204030204" pitchFamily="34" charset="0"/>
                      </a:endParaRPr>
                    </a:p>
                  </a:txBody>
                  <a:tcPr marL="7127" marR="7127" marT="7127" marB="0" anchor="b"/>
                </a:tc>
                <a:tc>
                  <a:txBody>
                    <a:bodyPr/>
                    <a:lstStyle/>
                    <a:p>
                      <a:pPr algn="r" fontAlgn="b"/>
                      <a:r>
                        <a:rPr lang="en-US" sz="2400" b="1" u="none" strike="noStrike" dirty="0">
                          <a:effectLst/>
                        </a:rPr>
                        <a:t>1.49%</a:t>
                      </a:r>
                      <a:endParaRPr lang="en-US" sz="2400" b="1" i="0" u="none" strike="noStrike" dirty="0">
                        <a:solidFill>
                          <a:srgbClr val="000000"/>
                        </a:solidFill>
                        <a:effectLst/>
                        <a:latin typeface="Calibri" panose="020F0502020204030204" pitchFamily="34" charset="0"/>
                      </a:endParaRPr>
                    </a:p>
                  </a:txBody>
                  <a:tcPr marL="7127" marR="7127" marT="7127" marB="0" anchor="b"/>
                </a:tc>
                <a:extLst>
                  <a:ext uri="{0D108BD9-81ED-4DB2-BD59-A6C34878D82A}">
                    <a16:rowId xmlns:a16="http://schemas.microsoft.com/office/drawing/2014/main" val="1711245498"/>
                  </a:ext>
                </a:extLst>
              </a:tr>
            </a:tbl>
          </a:graphicData>
        </a:graphic>
      </p:graphicFrame>
      <p:sp>
        <p:nvSpPr>
          <p:cNvPr id="6" name="TextBox 5">
            <a:extLst>
              <a:ext uri="{FF2B5EF4-FFF2-40B4-BE49-F238E27FC236}">
                <a16:creationId xmlns:a16="http://schemas.microsoft.com/office/drawing/2014/main" id="{2A5A442D-9C38-449D-ACD6-7B01836088B5}"/>
              </a:ext>
            </a:extLst>
          </p:cNvPr>
          <p:cNvSpPr txBox="1"/>
          <p:nvPr/>
        </p:nvSpPr>
        <p:spPr>
          <a:xfrm>
            <a:off x="603250" y="5873290"/>
            <a:ext cx="3868738" cy="230832"/>
          </a:xfrm>
          <a:prstGeom prst="rect">
            <a:avLst/>
          </a:prstGeom>
          <a:noFill/>
        </p:spPr>
        <p:txBody>
          <a:bodyPr wrap="square" rtlCol="0">
            <a:spAutoFit/>
          </a:bodyPr>
          <a:lstStyle/>
          <a:p>
            <a:r>
              <a:rPr lang="en-US" sz="900">
                <a:hlinkClick r:id="rId4" tooltip="https://commons.wikimedia.org/wiki/File:A_fine_Norway_Maple,_Acer_platanoides_-_geograph.org.uk_-_993499.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89262406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34400" cy="1321159"/>
          </a:xfrm>
        </p:spPr>
        <p:txBody>
          <a:bodyPr>
            <a:noAutofit/>
          </a:bodyPr>
          <a:lstStyle/>
          <a:p>
            <a:r>
              <a:rPr lang="en-US" sz="4500" b="1" dirty="0">
                <a:solidFill>
                  <a:srgbClr val="6CA644"/>
                </a:solidFill>
              </a:rPr>
              <a:t>Adaptive Capacity </a:t>
            </a:r>
            <a:r>
              <a:rPr lang="en-US" sz="4500" b="1" dirty="0"/>
              <a:t>of Urban Forests: Human Factors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1794495"/>
              </p:ext>
            </p:extLst>
          </p:nvPr>
        </p:nvGraphicFramePr>
        <p:xfrm>
          <a:off x="1268569" y="2303743"/>
          <a:ext cx="6580299" cy="3151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5579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FFAD-246D-49DE-BCE6-08448C72DFAD}"/>
              </a:ext>
            </a:extLst>
          </p:cNvPr>
          <p:cNvSpPr>
            <a:spLocks noGrp="1"/>
          </p:cNvSpPr>
          <p:nvPr>
            <p:ph type="title"/>
          </p:nvPr>
        </p:nvSpPr>
        <p:spPr>
          <a:xfrm>
            <a:off x="458443" y="914400"/>
            <a:ext cx="8227115" cy="570983"/>
          </a:xfrm>
        </p:spPr>
        <p:txBody>
          <a:bodyPr>
            <a:normAutofit/>
          </a:bodyPr>
          <a:lstStyle/>
          <a:p>
            <a:pPr algn="ctr"/>
            <a:r>
              <a:rPr lang="en-US" sz="3150" b="1" dirty="0"/>
              <a:t>Northern Institute of Applied Climate Science</a:t>
            </a:r>
          </a:p>
        </p:txBody>
      </p:sp>
      <p:sp>
        <p:nvSpPr>
          <p:cNvPr id="5" name="Content Placeholder 4"/>
          <p:cNvSpPr>
            <a:spLocks noGrp="1"/>
          </p:cNvSpPr>
          <p:nvPr>
            <p:ph idx="1"/>
          </p:nvPr>
        </p:nvSpPr>
        <p:spPr>
          <a:xfrm>
            <a:off x="628650" y="1755911"/>
            <a:ext cx="8024103" cy="2587490"/>
          </a:xfrm>
        </p:spPr>
        <p:txBody>
          <a:bodyPr>
            <a:normAutofit/>
          </a:bodyPr>
          <a:lstStyle/>
          <a:p>
            <a:pPr>
              <a:spcBef>
                <a:spcPts val="0"/>
              </a:spcBef>
              <a:spcAft>
                <a:spcPts val="1200"/>
              </a:spcAft>
            </a:pPr>
            <a:r>
              <a:rPr lang="en-US" sz="2000" dirty="0"/>
              <a:t>Provide </a:t>
            </a:r>
            <a:r>
              <a:rPr lang="en-US" sz="2000" b="1" dirty="0">
                <a:solidFill>
                  <a:schemeClr val="accent1"/>
                </a:solidFill>
              </a:rPr>
              <a:t>science translation</a:t>
            </a:r>
            <a:r>
              <a:rPr lang="en-US" sz="2000" dirty="0"/>
              <a:t>, </a:t>
            </a:r>
            <a:r>
              <a:rPr lang="en-US" sz="2000" b="1" dirty="0">
                <a:solidFill>
                  <a:schemeClr val="accent1"/>
                </a:solidFill>
              </a:rPr>
              <a:t>professional training</a:t>
            </a:r>
            <a:r>
              <a:rPr lang="en-US" sz="2000" dirty="0"/>
              <a:t>, and </a:t>
            </a:r>
            <a:r>
              <a:rPr lang="en-US" sz="2000" b="1" dirty="0">
                <a:solidFill>
                  <a:schemeClr val="accent1"/>
                </a:solidFill>
              </a:rPr>
              <a:t>technical assistance </a:t>
            </a:r>
            <a:r>
              <a:rPr lang="en-US" sz="2000" dirty="0"/>
              <a:t>to help natural resource professionals in address climate and carbon issues in their work </a:t>
            </a:r>
          </a:p>
          <a:p>
            <a:pPr>
              <a:spcBef>
                <a:spcPts val="0"/>
              </a:spcBef>
              <a:spcAft>
                <a:spcPts val="1200"/>
              </a:spcAft>
            </a:pPr>
            <a:r>
              <a:rPr lang="en-US" sz="2000" dirty="0"/>
              <a:t>Pursue </a:t>
            </a:r>
            <a:r>
              <a:rPr lang="en-US" sz="2000" b="1" dirty="0">
                <a:solidFill>
                  <a:schemeClr val="accent1"/>
                </a:solidFill>
              </a:rPr>
              <a:t>new scientific research </a:t>
            </a:r>
            <a:r>
              <a:rPr lang="en-US" sz="2000" dirty="0"/>
              <a:t>and </a:t>
            </a:r>
            <a:r>
              <a:rPr lang="en-US" sz="2000" b="1" dirty="0">
                <a:solidFill>
                  <a:schemeClr val="accent1"/>
                </a:solidFill>
              </a:rPr>
              <a:t>science synthesis </a:t>
            </a:r>
            <a:r>
              <a:rPr lang="en-US" sz="2000" dirty="0"/>
              <a:t>related to carbon biogeochemistry, climate impacts, and tree species responses</a:t>
            </a:r>
          </a:p>
          <a:p>
            <a:pPr>
              <a:spcBef>
                <a:spcPts val="0"/>
              </a:spcBef>
              <a:spcAft>
                <a:spcPts val="1200"/>
              </a:spcAft>
            </a:pPr>
            <a:r>
              <a:rPr lang="en-US" sz="2000" dirty="0"/>
              <a:t>Lead </a:t>
            </a:r>
            <a:r>
              <a:rPr lang="en-US" sz="2000" b="1" dirty="0">
                <a:solidFill>
                  <a:schemeClr val="accent1"/>
                </a:solidFill>
              </a:rPr>
              <a:t>climate change communication and outreach </a:t>
            </a:r>
            <a:r>
              <a:rPr lang="en-US" sz="2000" dirty="0"/>
              <a:t>for land managers via several regional and national outlets</a:t>
            </a:r>
          </a:p>
        </p:txBody>
      </p:sp>
      <p:sp>
        <p:nvSpPr>
          <p:cNvPr id="4" name="Content Placeholder 2"/>
          <p:cNvSpPr txBox="1">
            <a:spLocks/>
          </p:cNvSpPr>
          <p:nvPr/>
        </p:nvSpPr>
        <p:spPr>
          <a:xfrm>
            <a:off x="1657350" y="4856762"/>
            <a:ext cx="7486650" cy="1543050"/>
          </a:xfrm>
          <a:prstGeom prst="rect">
            <a:avLst/>
          </a:prstGeom>
          <a:solidFill>
            <a:schemeClr val="accent2"/>
          </a:solidFill>
          <a:ln w="57150">
            <a:noFill/>
          </a:ln>
        </p:spPr>
        <p:txBody>
          <a:bodyPr vert="horz" lIns="137160" tIns="137160" rIns="137160" bIns="137160" numCol="2" rtlCol="0">
            <a:noAutofit/>
          </a:bodyPr>
          <a:lst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3">
                  <a:lumMod val="50000"/>
                </a:schemeClr>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3">
                  <a:lumMod val="50000"/>
                </a:schemeClr>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3">
                  <a:lumMod val="50000"/>
                </a:schemeClr>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marL="0" indent="0" fontAlgn="auto">
              <a:spcBef>
                <a:spcPts val="750"/>
              </a:spcBef>
              <a:spcAft>
                <a:spcPts val="0"/>
              </a:spcAft>
              <a:buNone/>
            </a:pPr>
            <a:r>
              <a:rPr lang="en-US" sz="1500" b="1" dirty="0">
                <a:latin typeface="+mj-lt"/>
              </a:rPr>
              <a:t>CORE PROJECTS:</a:t>
            </a:r>
          </a:p>
          <a:p>
            <a:pPr fontAlgn="auto">
              <a:spcBef>
                <a:spcPts val="750"/>
              </a:spcBef>
              <a:spcAft>
                <a:spcPts val="0"/>
              </a:spcAft>
              <a:buClr>
                <a:schemeClr val="tx1"/>
              </a:buClr>
            </a:pPr>
            <a:r>
              <a:rPr lang="en-US" sz="1500" dirty="0">
                <a:latin typeface="+mj-lt"/>
              </a:rPr>
              <a:t>Carbon Trends and Management</a:t>
            </a:r>
          </a:p>
          <a:p>
            <a:pPr fontAlgn="auto">
              <a:spcBef>
                <a:spcPts val="750"/>
              </a:spcBef>
              <a:spcAft>
                <a:spcPts val="0"/>
              </a:spcAft>
              <a:buClr>
                <a:schemeClr val="tx1"/>
              </a:buClr>
            </a:pPr>
            <a:r>
              <a:rPr lang="en-US" sz="1500" dirty="0">
                <a:latin typeface="+mj-lt"/>
              </a:rPr>
              <a:t>Radiocarbon Collaborative</a:t>
            </a:r>
            <a:endParaRPr lang="en-US" sz="1500" b="1" dirty="0">
              <a:latin typeface="+mj-lt"/>
            </a:endParaRPr>
          </a:p>
          <a:p>
            <a:pPr fontAlgn="auto">
              <a:spcBef>
                <a:spcPts val="750"/>
              </a:spcBef>
              <a:spcAft>
                <a:spcPts val="0"/>
              </a:spcAft>
              <a:buClr>
                <a:schemeClr val="tx1"/>
              </a:buClr>
            </a:pPr>
            <a:r>
              <a:rPr lang="en-US" sz="1500" dirty="0">
                <a:latin typeface="+mj-lt"/>
              </a:rPr>
              <a:t>Landscape Change Research Group</a:t>
            </a:r>
          </a:p>
          <a:p>
            <a:pPr fontAlgn="auto">
              <a:spcBef>
                <a:spcPts val="750"/>
              </a:spcBef>
              <a:spcAft>
                <a:spcPts val="0"/>
              </a:spcAft>
              <a:buClr>
                <a:schemeClr val="tx1"/>
              </a:buClr>
            </a:pPr>
            <a:r>
              <a:rPr lang="en-US" sz="1500" dirty="0">
                <a:latin typeface="+mj-lt"/>
              </a:rPr>
              <a:t>Adaptive Silviculture for Climate Change</a:t>
            </a:r>
          </a:p>
          <a:p>
            <a:pPr fontAlgn="auto">
              <a:spcBef>
                <a:spcPts val="750"/>
              </a:spcBef>
              <a:spcAft>
                <a:spcPts val="0"/>
              </a:spcAft>
              <a:buClr>
                <a:schemeClr val="tx1"/>
              </a:buClr>
            </a:pPr>
            <a:r>
              <a:rPr lang="en-US" sz="1500" dirty="0">
                <a:latin typeface="+mj-lt"/>
              </a:rPr>
              <a:t>Climate Change Response Framework</a:t>
            </a:r>
          </a:p>
          <a:p>
            <a:pPr fontAlgn="auto">
              <a:spcBef>
                <a:spcPts val="750"/>
              </a:spcBef>
              <a:spcAft>
                <a:spcPts val="0"/>
              </a:spcAft>
              <a:buClr>
                <a:schemeClr val="tx1"/>
              </a:buClr>
            </a:pPr>
            <a:r>
              <a:rPr lang="en-US" sz="1500" dirty="0">
                <a:latin typeface="+mj-lt"/>
              </a:rPr>
              <a:t>USDA Climate Hubs</a:t>
            </a:r>
          </a:p>
          <a:p>
            <a:pPr fontAlgn="auto">
              <a:spcBef>
                <a:spcPts val="750"/>
              </a:spcBef>
              <a:spcAft>
                <a:spcPts val="0"/>
              </a:spcAft>
              <a:buClr>
                <a:schemeClr val="tx1"/>
              </a:buClr>
            </a:pPr>
            <a:r>
              <a:rPr lang="en-US" sz="1500" dirty="0">
                <a:latin typeface="+mj-lt"/>
              </a:rPr>
              <a:t>Climate Change Resource Center</a:t>
            </a:r>
          </a:p>
        </p:txBody>
      </p:sp>
      <p:pic>
        <p:nvPicPr>
          <p:cNvPr id="6" name="Google Shape;23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5453" y="6006044"/>
            <a:ext cx="866393" cy="693305"/>
          </a:xfrm>
          <a:prstGeom prst="rect">
            <a:avLst/>
          </a:prstGeom>
          <a:noFill/>
          <a:ln>
            <a:noFill/>
          </a:ln>
        </p:spPr>
      </p:pic>
      <p:sp>
        <p:nvSpPr>
          <p:cNvPr id="9" name="Google Shape;433;p20"/>
          <p:cNvSpPr/>
          <p:nvPr/>
        </p:nvSpPr>
        <p:spPr>
          <a:xfrm>
            <a:off x="5014877" y="6549323"/>
            <a:ext cx="3986410" cy="300052"/>
          </a:xfrm>
          <a:prstGeom prst="rect">
            <a:avLst/>
          </a:prstGeom>
          <a:noFill/>
          <a:ln>
            <a:noFill/>
          </a:ln>
        </p:spPr>
        <p:txBody>
          <a:bodyPr spcFirstLastPara="1" wrap="square" lIns="68569" tIns="34275" rIns="68569" bIns="34275" anchor="t" anchorCtr="0">
            <a:spAutoFit/>
          </a:bodyPr>
          <a:lstStyle/>
          <a:p>
            <a:pPr algn="r" defTabSz="685800" eaLnBrk="1" fontAlgn="auto" hangingPunct="1">
              <a:spcBef>
                <a:spcPts val="0"/>
              </a:spcBef>
              <a:spcAft>
                <a:spcPts val="0"/>
              </a:spcAft>
              <a:buClr>
                <a:srgbClr val="27221E"/>
              </a:buClr>
              <a:buSzPts val="1600"/>
              <a:defRPr/>
            </a:pPr>
            <a:r>
              <a:rPr lang="en-US" sz="1500" kern="0" dirty="0">
                <a:solidFill>
                  <a:schemeClr val="tx2"/>
                </a:solidFill>
                <a:latin typeface="+mj-lt"/>
                <a:ea typeface="Calibri"/>
                <a:cs typeface="Calibri"/>
                <a:sym typeface="Calibri"/>
                <a:hlinkClick r:id="rId4">
                  <a:extLst>
                    <a:ext uri="{A12FA001-AC4F-418D-AE19-62706E023703}">
                      <ahyp:hlinkClr xmlns:ahyp="http://schemas.microsoft.com/office/drawing/2018/hyperlinkcolor" val="tx"/>
                    </a:ext>
                  </a:extLst>
                </a:hlinkClick>
              </a:rPr>
              <a:t>www.niacs.org</a:t>
            </a:r>
            <a:r>
              <a:rPr lang="en-US" sz="1500" kern="0" dirty="0">
                <a:solidFill>
                  <a:schemeClr val="tx2"/>
                </a:solidFill>
                <a:latin typeface="+mj-lt"/>
                <a:ea typeface="Calibri"/>
                <a:cs typeface="Calibri"/>
                <a:sym typeface="Calibri"/>
              </a:rPr>
              <a:t> </a:t>
            </a:r>
          </a:p>
        </p:txBody>
      </p:sp>
    </p:spTree>
    <p:extLst>
      <p:ext uri="{BB962C8B-B14F-4D97-AF65-F5344CB8AC3E}">
        <p14:creationId xmlns:p14="http://schemas.microsoft.com/office/powerpoint/2010/main" val="2069540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67C4-7B02-42D5-BA82-DCEE81447190}"/>
              </a:ext>
            </a:extLst>
          </p:cNvPr>
          <p:cNvSpPr>
            <a:spLocks noGrp="1"/>
          </p:cNvSpPr>
          <p:nvPr>
            <p:ph type="title"/>
          </p:nvPr>
        </p:nvSpPr>
        <p:spPr/>
        <p:txBody>
          <a:bodyPr>
            <a:normAutofit/>
          </a:bodyPr>
          <a:lstStyle/>
          <a:p>
            <a:r>
              <a:rPr lang="en-US" sz="4500" b="1" dirty="0">
                <a:solidFill>
                  <a:srgbClr val="6CA644"/>
                </a:solidFill>
              </a:rPr>
              <a:t>Key</a:t>
            </a:r>
            <a:r>
              <a:rPr lang="en-US" sz="4500" b="1" dirty="0">
                <a:solidFill>
                  <a:srgbClr val="81BB59"/>
                </a:solidFill>
              </a:rPr>
              <a:t> </a:t>
            </a:r>
            <a:r>
              <a:rPr lang="en-US" sz="4500" b="1" dirty="0"/>
              <a:t>Points</a:t>
            </a:r>
          </a:p>
        </p:txBody>
      </p:sp>
      <p:sp>
        <p:nvSpPr>
          <p:cNvPr id="3" name="Content Placeholder 2">
            <a:extLst>
              <a:ext uri="{FF2B5EF4-FFF2-40B4-BE49-F238E27FC236}">
                <a16:creationId xmlns:a16="http://schemas.microsoft.com/office/drawing/2014/main" id="{F3C360F6-6DB6-49A3-BA06-441D402447D7}"/>
              </a:ext>
            </a:extLst>
          </p:cNvPr>
          <p:cNvSpPr>
            <a:spLocks noGrp="1"/>
          </p:cNvSpPr>
          <p:nvPr>
            <p:ph idx="1"/>
          </p:nvPr>
        </p:nvSpPr>
        <p:spPr>
          <a:xfrm>
            <a:off x="400050" y="1752600"/>
            <a:ext cx="3943350" cy="4351338"/>
          </a:xfrm>
        </p:spPr>
        <p:txBody>
          <a:bodyPr>
            <a:normAutofit lnSpcReduction="10000"/>
          </a:bodyPr>
          <a:lstStyle/>
          <a:p>
            <a:r>
              <a:rPr lang="en-US" dirty="0"/>
              <a:t>See the </a:t>
            </a:r>
            <a:r>
              <a:rPr lang="en-US" b="1" dirty="0">
                <a:solidFill>
                  <a:srgbClr val="6CA644"/>
                </a:solidFill>
              </a:rPr>
              <a:t>forest</a:t>
            </a:r>
            <a:r>
              <a:rPr lang="en-US" dirty="0"/>
              <a:t>, not just the trees!</a:t>
            </a:r>
          </a:p>
          <a:p>
            <a:r>
              <a:rPr lang="en-US" dirty="0"/>
              <a:t>When assessing impacts, consider physical, biological, and human-influences factors</a:t>
            </a:r>
          </a:p>
          <a:p>
            <a:r>
              <a:rPr lang="en-US" b="1" dirty="0">
                <a:solidFill>
                  <a:srgbClr val="6CA644"/>
                </a:solidFill>
              </a:rPr>
              <a:t>Local</a:t>
            </a:r>
            <a:r>
              <a:rPr lang="en-US" dirty="0">
                <a:solidFill>
                  <a:srgbClr val="6CA644"/>
                </a:solidFill>
              </a:rPr>
              <a:t> </a:t>
            </a:r>
            <a:r>
              <a:rPr lang="en-US" dirty="0"/>
              <a:t>factors like heat islands, impervious surface, pathogens, and invasive species can affect your urban forest’s </a:t>
            </a:r>
            <a:r>
              <a:rPr lang="en-US" b="1" dirty="0">
                <a:solidFill>
                  <a:srgbClr val="6CA644"/>
                </a:solidFill>
              </a:rPr>
              <a:t>vulnerability</a:t>
            </a:r>
          </a:p>
          <a:p>
            <a:r>
              <a:rPr lang="en-US" dirty="0"/>
              <a:t>Adaptive capacity is affected by </a:t>
            </a:r>
            <a:r>
              <a:rPr lang="en-US" b="1" dirty="0">
                <a:solidFill>
                  <a:srgbClr val="6CA644"/>
                </a:solidFill>
              </a:rPr>
              <a:t>not</a:t>
            </a:r>
            <a:r>
              <a:rPr lang="en-US" dirty="0"/>
              <a:t> just your tree cover and diversity, but also social, organizational, and economic factors </a:t>
            </a:r>
          </a:p>
          <a:p>
            <a:endParaRPr lang="en-US" dirty="0"/>
          </a:p>
        </p:txBody>
      </p:sp>
      <p:pic>
        <p:nvPicPr>
          <p:cNvPr id="5" name="Picture 4">
            <a:extLst>
              <a:ext uri="{FF2B5EF4-FFF2-40B4-BE49-F238E27FC236}">
                <a16:creationId xmlns:a16="http://schemas.microsoft.com/office/drawing/2014/main" id="{1DAD93AF-8ADF-4429-AC8B-B020BCED594C}"/>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r="2500"/>
          <a:stretch/>
        </p:blipFill>
        <p:spPr>
          <a:xfrm>
            <a:off x="4648200" y="1752600"/>
            <a:ext cx="4114800" cy="3810000"/>
          </a:xfrm>
          <a:prstGeom prst="rect">
            <a:avLst/>
          </a:prstGeom>
        </p:spPr>
      </p:pic>
    </p:spTree>
    <p:extLst>
      <p:ext uri="{BB962C8B-B14F-4D97-AF65-F5344CB8AC3E}">
        <p14:creationId xmlns:p14="http://schemas.microsoft.com/office/powerpoint/2010/main" val="4251665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FE974E-D84C-42A6-8336-D3208F408D99}"/>
              </a:ext>
            </a:extLst>
          </p:cNvPr>
          <p:cNvPicPr>
            <a:picLocks noChangeAspect="1"/>
          </p:cNvPicPr>
          <p:nvPr/>
        </p:nvPicPr>
        <p:blipFill rotWithShape="1">
          <a:blip r:embed="rId2"/>
          <a:srcRect l="9091" t="9091"/>
          <a:stretch/>
        </p:blipFill>
        <p:spPr>
          <a:xfrm>
            <a:off x="20" y="10"/>
            <a:ext cx="9143980" cy="6857990"/>
          </a:xfrm>
          <a:prstGeom prst="rect">
            <a:avLst/>
          </a:prstGeom>
        </p:spPr>
      </p:pic>
      <p:sp>
        <p:nvSpPr>
          <p:cNvPr id="27" name="Rectangle 2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28ADC-7FF5-436A-9E9F-4E7C21E560ED}"/>
              </a:ext>
            </a:extLst>
          </p:cNvPr>
          <p:cNvSpPr>
            <a:spLocks noGrp="1"/>
          </p:cNvSpPr>
          <p:nvPr>
            <p:ph type="title"/>
          </p:nvPr>
        </p:nvSpPr>
        <p:spPr>
          <a:xfrm>
            <a:off x="303414" y="3091928"/>
            <a:ext cx="6808922" cy="2387600"/>
          </a:xfrm>
        </p:spPr>
        <p:txBody>
          <a:bodyPr vert="horz" lIns="91440" tIns="45720" rIns="91440" bIns="45720" rtlCol="0" anchor="b">
            <a:normAutofit/>
          </a:bodyPr>
          <a:lstStyle/>
          <a:p>
            <a:pPr defTabSz="914400"/>
            <a:r>
              <a:rPr lang="en-US" sz="5700"/>
              <a:t>Questions? </a:t>
            </a:r>
          </a:p>
        </p:txBody>
      </p:sp>
      <p:sp>
        <p:nvSpPr>
          <p:cNvPr id="25" name="Rectangle: Rounded Corners 2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81627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F6AA-FC12-437B-9D4E-1294D7122BA4}"/>
              </a:ext>
            </a:extLst>
          </p:cNvPr>
          <p:cNvSpPr>
            <a:spLocks noGrp="1"/>
          </p:cNvSpPr>
          <p:nvPr>
            <p:ph type="title"/>
          </p:nvPr>
        </p:nvSpPr>
        <p:spPr/>
        <p:txBody>
          <a:bodyPr/>
          <a:lstStyle/>
          <a:p>
            <a:r>
              <a:rPr lang="en-US" b="1" dirty="0">
                <a:solidFill>
                  <a:srgbClr val="6CA644"/>
                </a:solidFill>
              </a:rPr>
              <a:t>For</a:t>
            </a:r>
            <a:r>
              <a:rPr lang="en-US" b="1" dirty="0"/>
              <a:t> Tomorrow </a:t>
            </a:r>
          </a:p>
        </p:txBody>
      </p:sp>
      <p:sp>
        <p:nvSpPr>
          <p:cNvPr id="3" name="Content Placeholder 2">
            <a:extLst>
              <a:ext uri="{FF2B5EF4-FFF2-40B4-BE49-F238E27FC236}">
                <a16:creationId xmlns:a16="http://schemas.microsoft.com/office/drawing/2014/main" id="{747839DE-B784-4A7F-AC4E-5B1A01E432C7}"/>
              </a:ext>
            </a:extLst>
          </p:cNvPr>
          <p:cNvSpPr>
            <a:spLocks noGrp="1"/>
          </p:cNvSpPr>
          <p:nvPr>
            <p:ph idx="1"/>
          </p:nvPr>
        </p:nvSpPr>
        <p:spPr/>
        <p:txBody>
          <a:bodyPr/>
          <a:lstStyle/>
          <a:p>
            <a:r>
              <a:rPr lang="en-US" dirty="0"/>
              <a:t>Same time, same connection</a:t>
            </a:r>
          </a:p>
          <a:p>
            <a:r>
              <a:rPr lang="en-US" dirty="0"/>
              <a:t>We’ll be focusing on adaptation strategies</a:t>
            </a:r>
          </a:p>
          <a:p>
            <a:r>
              <a:rPr lang="en-US" dirty="0"/>
              <a:t>Panel on adaptation actions </a:t>
            </a:r>
          </a:p>
          <a:p>
            <a:r>
              <a:rPr lang="en-US" dirty="0"/>
              <a:t>Time to connect with other participants in small groups</a:t>
            </a:r>
          </a:p>
        </p:txBody>
      </p:sp>
    </p:spTree>
    <p:extLst>
      <p:ext uri="{BB962C8B-B14F-4D97-AF65-F5344CB8AC3E}">
        <p14:creationId xmlns:p14="http://schemas.microsoft.com/office/powerpoint/2010/main" val="1463515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784D-4037-4B0B-935E-18D760262352}"/>
              </a:ext>
            </a:extLst>
          </p:cNvPr>
          <p:cNvSpPr>
            <a:spLocks noGrp="1"/>
          </p:cNvSpPr>
          <p:nvPr>
            <p:ph type="title"/>
          </p:nvPr>
        </p:nvSpPr>
        <p:spPr/>
        <p:txBody>
          <a:bodyPr/>
          <a:lstStyle/>
          <a:p>
            <a:r>
              <a:rPr lang="en-US" b="1" dirty="0"/>
              <a:t>End Day 1</a:t>
            </a:r>
          </a:p>
        </p:txBody>
      </p:sp>
      <p:sp>
        <p:nvSpPr>
          <p:cNvPr id="3" name="Content Placeholder 2">
            <a:extLst>
              <a:ext uri="{FF2B5EF4-FFF2-40B4-BE49-F238E27FC236}">
                <a16:creationId xmlns:a16="http://schemas.microsoft.com/office/drawing/2014/main" id="{E84EAB26-32D7-4D97-B1A1-C6075BAEF18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03048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BA53F-E3DE-4CFE-A764-376AFCAE3DEE}"/>
              </a:ext>
            </a:extLst>
          </p:cNvPr>
          <p:cNvSpPr>
            <a:spLocks noGrp="1"/>
          </p:cNvSpPr>
          <p:nvPr>
            <p:ph type="title"/>
          </p:nvPr>
        </p:nvSpPr>
        <p:spPr/>
        <p:txBody>
          <a:bodyPr/>
          <a:lstStyle/>
          <a:p>
            <a:r>
              <a:rPr lang="en-US" b="1" dirty="0"/>
              <a:t>Day 2</a:t>
            </a:r>
          </a:p>
        </p:txBody>
      </p:sp>
      <p:sp>
        <p:nvSpPr>
          <p:cNvPr id="3" name="Content Placeholder 2">
            <a:extLst>
              <a:ext uri="{FF2B5EF4-FFF2-40B4-BE49-F238E27FC236}">
                <a16:creationId xmlns:a16="http://schemas.microsoft.com/office/drawing/2014/main" id="{1BA26B9F-1BC1-4546-85C7-4F682D2E31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59659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Adapting to Climate Change</a:t>
            </a:r>
          </a:p>
        </p:txBody>
      </p:sp>
      <p:sp>
        <p:nvSpPr>
          <p:cNvPr id="5" name="Subtitle 4"/>
          <p:cNvSpPr>
            <a:spLocks noGrp="1"/>
          </p:cNvSpPr>
          <p:nvPr>
            <p:ph type="subTitle" idx="1"/>
          </p:nvPr>
        </p:nvSpPr>
        <p:spPr>
          <a:xfrm>
            <a:off x="1143000" y="4059238"/>
            <a:ext cx="6858000" cy="1122362"/>
          </a:xfrm>
        </p:spPr>
        <p:txBody>
          <a:bodyPr/>
          <a:lstStyle/>
          <a:p>
            <a:r>
              <a:rPr lang="en-US" b="1" dirty="0">
                <a:solidFill>
                  <a:srgbClr val="6CA644"/>
                </a:solidFill>
              </a:rPr>
              <a:t>Leslie Brandt</a:t>
            </a:r>
          </a:p>
          <a:p>
            <a:r>
              <a:rPr lang="en-US" b="1" dirty="0">
                <a:solidFill>
                  <a:srgbClr val="6CA644"/>
                </a:solidFill>
              </a:rPr>
              <a:t>Northern Institute of Applied Climate Science</a:t>
            </a:r>
          </a:p>
          <a:p>
            <a:endParaRPr lang="en-US" dirty="0"/>
          </a:p>
        </p:txBody>
      </p:sp>
    </p:spTree>
    <p:extLst>
      <p:ext uri="{BB962C8B-B14F-4D97-AF65-F5344CB8AC3E}">
        <p14:creationId xmlns:p14="http://schemas.microsoft.com/office/powerpoint/2010/main" val="1779285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FD5-411F-4056-A31D-FE13C3FA3641}"/>
              </a:ext>
            </a:extLst>
          </p:cNvPr>
          <p:cNvSpPr>
            <a:spLocks noGrp="1"/>
          </p:cNvSpPr>
          <p:nvPr>
            <p:ph type="title"/>
          </p:nvPr>
        </p:nvSpPr>
        <p:spPr/>
        <p:txBody>
          <a:bodyPr/>
          <a:lstStyle/>
          <a:p>
            <a:r>
              <a:rPr lang="en-US" b="1" dirty="0">
                <a:solidFill>
                  <a:srgbClr val="6CA644"/>
                </a:solidFill>
              </a:rPr>
              <a:t>Today’s</a:t>
            </a:r>
            <a:r>
              <a:rPr lang="en-US" b="1" dirty="0"/>
              <a:t> Objectives</a:t>
            </a:r>
          </a:p>
        </p:txBody>
      </p:sp>
      <p:sp>
        <p:nvSpPr>
          <p:cNvPr id="3" name="Content Placeholder 2">
            <a:extLst>
              <a:ext uri="{FF2B5EF4-FFF2-40B4-BE49-F238E27FC236}">
                <a16:creationId xmlns:a16="http://schemas.microsoft.com/office/drawing/2014/main" id="{BA2D1D4A-D650-4295-A96F-39F4B309D4D3}"/>
              </a:ext>
            </a:extLst>
          </p:cNvPr>
          <p:cNvSpPr>
            <a:spLocks noGrp="1"/>
          </p:cNvSpPr>
          <p:nvPr>
            <p:ph idx="1"/>
          </p:nvPr>
        </p:nvSpPr>
        <p:spPr/>
        <p:txBody>
          <a:bodyPr/>
          <a:lstStyle/>
          <a:p>
            <a:r>
              <a:rPr lang="en-US" dirty="0"/>
              <a:t>Understand the concepts of </a:t>
            </a:r>
            <a:r>
              <a:rPr lang="en-US" b="1" dirty="0">
                <a:solidFill>
                  <a:srgbClr val="6CA644"/>
                </a:solidFill>
              </a:rPr>
              <a:t>resistance</a:t>
            </a:r>
            <a:r>
              <a:rPr lang="en-US" dirty="0"/>
              <a:t>, </a:t>
            </a:r>
            <a:r>
              <a:rPr lang="en-US" b="1" dirty="0">
                <a:solidFill>
                  <a:srgbClr val="6CA644"/>
                </a:solidFill>
              </a:rPr>
              <a:t>resilience</a:t>
            </a:r>
            <a:r>
              <a:rPr lang="en-US" dirty="0"/>
              <a:t> and </a:t>
            </a:r>
            <a:r>
              <a:rPr lang="en-US" b="1" dirty="0">
                <a:solidFill>
                  <a:srgbClr val="6CA644"/>
                </a:solidFill>
              </a:rPr>
              <a:t>transition</a:t>
            </a:r>
          </a:p>
          <a:p>
            <a:r>
              <a:rPr lang="en-US" dirty="0"/>
              <a:t>Become aware of </a:t>
            </a:r>
            <a:r>
              <a:rPr lang="en-US" b="1" dirty="0">
                <a:solidFill>
                  <a:srgbClr val="6CA644"/>
                </a:solidFill>
              </a:rPr>
              <a:t>tools</a:t>
            </a:r>
            <a:r>
              <a:rPr lang="en-US" dirty="0"/>
              <a:t> for climate change adaptation planning</a:t>
            </a:r>
          </a:p>
          <a:p>
            <a:r>
              <a:rPr lang="en-US" dirty="0"/>
              <a:t>Learn what others are doing to </a:t>
            </a:r>
            <a:r>
              <a:rPr lang="en-US" b="1" dirty="0">
                <a:solidFill>
                  <a:srgbClr val="6CA644"/>
                </a:solidFill>
              </a:rPr>
              <a:t>adapt </a:t>
            </a:r>
            <a:r>
              <a:rPr lang="en-US" dirty="0"/>
              <a:t>to changes in the region</a:t>
            </a:r>
          </a:p>
          <a:p>
            <a:r>
              <a:rPr lang="en-US" dirty="0"/>
              <a:t>Share your </a:t>
            </a:r>
            <a:r>
              <a:rPr lang="en-US" b="1" dirty="0">
                <a:solidFill>
                  <a:srgbClr val="6CA644"/>
                </a:solidFill>
              </a:rPr>
              <a:t>ideas</a:t>
            </a:r>
            <a:r>
              <a:rPr lang="en-US" dirty="0"/>
              <a:t> with others </a:t>
            </a:r>
          </a:p>
        </p:txBody>
      </p:sp>
    </p:spTree>
    <p:extLst>
      <p:ext uri="{BB962C8B-B14F-4D97-AF65-F5344CB8AC3E}">
        <p14:creationId xmlns:p14="http://schemas.microsoft.com/office/powerpoint/2010/main" val="4055370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F321-4D61-491F-8009-419F3C64EEDF}"/>
              </a:ext>
            </a:extLst>
          </p:cNvPr>
          <p:cNvSpPr>
            <a:spLocks noGrp="1"/>
          </p:cNvSpPr>
          <p:nvPr>
            <p:ph type="title"/>
          </p:nvPr>
        </p:nvSpPr>
        <p:spPr/>
        <p:txBody>
          <a:bodyPr/>
          <a:lstStyle/>
          <a:p>
            <a:r>
              <a:rPr lang="en-US" b="1" dirty="0">
                <a:solidFill>
                  <a:srgbClr val="6CA644"/>
                </a:solidFill>
              </a:rPr>
              <a:t>Today’s </a:t>
            </a:r>
            <a:r>
              <a:rPr lang="en-US" b="1" dirty="0"/>
              <a:t>Agenda</a:t>
            </a:r>
          </a:p>
        </p:txBody>
      </p:sp>
      <p:sp>
        <p:nvSpPr>
          <p:cNvPr id="3" name="Content Placeholder 2">
            <a:extLst>
              <a:ext uri="{FF2B5EF4-FFF2-40B4-BE49-F238E27FC236}">
                <a16:creationId xmlns:a16="http://schemas.microsoft.com/office/drawing/2014/main" id="{33B9ED78-0FDD-44B4-A482-9D9DA0D06BE8}"/>
              </a:ext>
            </a:extLst>
          </p:cNvPr>
          <p:cNvSpPr>
            <a:spLocks noGrp="1"/>
          </p:cNvSpPr>
          <p:nvPr>
            <p:ph idx="1"/>
          </p:nvPr>
        </p:nvSpPr>
        <p:spPr/>
        <p:txBody>
          <a:bodyPr>
            <a:normAutofit lnSpcReduction="10000"/>
          </a:bodyPr>
          <a:lstStyle/>
          <a:p>
            <a:pPr marL="0" indent="0">
              <a:buNone/>
            </a:pPr>
            <a:r>
              <a:rPr lang="en-US" dirty="0"/>
              <a:t>10:05		Adapting Urban Forests to Climate Change: Approaches 			for Action-Leslie Brandt</a:t>
            </a:r>
          </a:p>
          <a:p>
            <a:pPr marL="0" indent="0">
              <a:buNone/>
            </a:pPr>
            <a:endParaRPr lang="en-US" dirty="0"/>
          </a:p>
          <a:p>
            <a:pPr marL="0" indent="0">
              <a:buNone/>
            </a:pPr>
            <a:r>
              <a:rPr lang="en-US" dirty="0"/>
              <a:t>10:30    	Adaptation examples panel presentations</a:t>
            </a:r>
          </a:p>
          <a:p>
            <a:pPr marL="0" indent="0">
              <a:buNone/>
            </a:pPr>
            <a:endParaRPr lang="en-US" dirty="0"/>
          </a:p>
          <a:p>
            <a:pPr marL="0" indent="0">
              <a:buNone/>
            </a:pPr>
            <a:r>
              <a:rPr lang="en-US" dirty="0"/>
              <a:t>11:00		Panel Q&amp;A</a:t>
            </a:r>
          </a:p>
          <a:p>
            <a:pPr marL="0" indent="0">
              <a:buNone/>
            </a:pPr>
            <a:endParaRPr lang="en-US" dirty="0"/>
          </a:p>
          <a:p>
            <a:pPr marL="0" indent="0">
              <a:buNone/>
            </a:pPr>
            <a:r>
              <a:rPr lang="en-US" dirty="0"/>
              <a:t>11:30		Breakout groups</a:t>
            </a:r>
          </a:p>
          <a:p>
            <a:pPr marL="0" indent="0">
              <a:buNone/>
            </a:pPr>
            <a:endParaRPr lang="en-US" dirty="0"/>
          </a:p>
          <a:p>
            <a:pPr marL="0" indent="0">
              <a:buNone/>
            </a:pPr>
            <a:r>
              <a:rPr lang="en-US" dirty="0"/>
              <a:t>11:50		Close-out and next steps</a:t>
            </a:r>
          </a:p>
          <a:p>
            <a:pPr marL="0" indent="0">
              <a:buNone/>
            </a:pPr>
            <a:endParaRPr lang="en-US" dirty="0"/>
          </a:p>
          <a:p>
            <a:pPr marL="0" indent="0">
              <a:buNone/>
            </a:pPr>
            <a:r>
              <a:rPr lang="en-US" dirty="0"/>
              <a:t>12:00		Adjourn</a:t>
            </a:r>
          </a:p>
          <a:p>
            <a:endParaRPr lang="en-US" dirty="0"/>
          </a:p>
        </p:txBody>
      </p:sp>
    </p:spTree>
    <p:extLst>
      <p:ext uri="{BB962C8B-B14F-4D97-AF65-F5344CB8AC3E}">
        <p14:creationId xmlns:p14="http://schemas.microsoft.com/office/powerpoint/2010/main" val="3409983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996" y="4267832"/>
            <a:ext cx="3604497" cy="1297115"/>
          </a:xfrm>
        </p:spPr>
        <p:txBody>
          <a:bodyPr vert="horz" lIns="91440" tIns="45720" rIns="91440" bIns="45720" rtlCol="0" anchor="t">
            <a:normAutofit/>
          </a:bodyPr>
          <a:lstStyle/>
          <a:p>
            <a:pPr defTabSz="914400"/>
            <a:r>
              <a:rPr lang="en-US" sz="5400" b="1" kern="1200" dirty="0">
                <a:solidFill>
                  <a:schemeClr val="accent1">
                    <a:lumMod val="75000"/>
                  </a:schemeClr>
                </a:solidFill>
                <a:latin typeface="+mj-lt"/>
                <a:ea typeface="+mj-ea"/>
                <a:cs typeface="+mj-cs"/>
              </a:rPr>
              <a:t>Poll! </a:t>
            </a:r>
          </a:p>
        </p:txBody>
      </p:sp>
      <p:pic>
        <p:nvPicPr>
          <p:cNvPr id="10" name="Graphic 9" descr="Bar chart">
            <a:extLst>
              <a:ext uri="{FF2B5EF4-FFF2-40B4-BE49-F238E27FC236}">
                <a16:creationId xmlns:a16="http://schemas.microsoft.com/office/drawing/2014/main" id="{F1741774-D634-4A2E-915D-E0E1C156F2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660111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8"/>
          <p:cNvSpPr>
            <a:spLocks noGrp="1"/>
          </p:cNvSpPr>
          <p:nvPr>
            <p:ph type="title"/>
          </p:nvPr>
        </p:nvSpPr>
        <p:spPr>
          <a:xfrm>
            <a:off x="381000" y="838200"/>
            <a:ext cx="7886700" cy="994172"/>
          </a:xfrm>
        </p:spPr>
        <p:txBody>
          <a:bodyPr/>
          <a:lstStyle/>
          <a:p>
            <a:r>
              <a:rPr lang="en-US" b="1" dirty="0"/>
              <a:t>Adaptation </a:t>
            </a:r>
            <a:endParaRPr lang="en-US" altLang="en-US" b="1" i="1" dirty="0"/>
          </a:p>
        </p:txBody>
      </p:sp>
      <p:sp>
        <p:nvSpPr>
          <p:cNvPr id="17411" name="Rectangle 3"/>
          <p:cNvSpPr>
            <a:spLocks noGrp="1"/>
          </p:cNvSpPr>
          <p:nvPr>
            <p:ph idx="1"/>
          </p:nvPr>
        </p:nvSpPr>
        <p:spPr>
          <a:xfrm>
            <a:off x="381000" y="2022872"/>
            <a:ext cx="8458200" cy="1714500"/>
          </a:xfrm>
        </p:spPr>
        <p:txBody>
          <a:bodyPr/>
          <a:lstStyle/>
          <a:p>
            <a:pPr marL="0" indent="0" defTabSz="85725">
              <a:buNone/>
            </a:pPr>
            <a:r>
              <a:rPr lang="en-US" altLang="en-US" sz="2700" dirty="0"/>
              <a:t>Adaptation is the </a:t>
            </a:r>
            <a:r>
              <a:rPr lang="en-US" altLang="en-US" sz="2700" b="1" dirty="0">
                <a:solidFill>
                  <a:srgbClr val="6CA644"/>
                </a:solidFill>
              </a:rPr>
              <a:t>adjustment</a:t>
            </a:r>
            <a:r>
              <a:rPr lang="en-US" altLang="en-US" sz="2700" dirty="0"/>
              <a:t> of human or natural systems in </a:t>
            </a:r>
            <a:r>
              <a:rPr lang="en-US" altLang="en-US" sz="2700" b="1" dirty="0">
                <a:solidFill>
                  <a:srgbClr val="6CA644"/>
                </a:solidFill>
              </a:rPr>
              <a:t>response</a:t>
            </a:r>
            <a:r>
              <a:rPr lang="en-US" altLang="en-US" sz="2700" dirty="0"/>
              <a:t> to climate change. </a:t>
            </a:r>
          </a:p>
          <a:p>
            <a:pPr marL="0" indent="0" defTabSz="85725">
              <a:buNone/>
            </a:pPr>
            <a:endParaRPr lang="en-US" altLang="en-US" sz="2700" dirty="0"/>
          </a:p>
        </p:txBody>
      </p:sp>
      <p:sp>
        <p:nvSpPr>
          <p:cNvPr id="8196" name="Text Box 4"/>
          <p:cNvSpPr txBox="1">
            <a:spLocks noChangeArrowheads="1"/>
          </p:cNvSpPr>
          <p:nvPr/>
        </p:nvSpPr>
        <p:spPr bwMode="auto">
          <a:xfrm>
            <a:off x="2231231" y="5723336"/>
            <a:ext cx="5743575" cy="323165"/>
          </a:xfrm>
          <a:prstGeom prst="rect">
            <a:avLst/>
          </a:prstGeom>
          <a:noFill/>
          <a:ln w="9525">
            <a:noFill/>
            <a:miter lim="800000"/>
            <a:headEnd/>
            <a:tailEnd/>
          </a:ln>
        </p:spPr>
        <p:txBody>
          <a:bodyPr>
            <a:spAutoFit/>
          </a:bodyPr>
          <a:lstStyle/>
          <a:p>
            <a:pPr algn="r">
              <a:spcBef>
                <a:spcPct val="50000"/>
              </a:spcBef>
              <a:defRPr/>
            </a:pPr>
            <a:r>
              <a:rPr lang="en-US" sz="1500" i="1" dirty="0">
                <a:solidFill>
                  <a:schemeClr val="tx1">
                    <a:lumMod val="65000"/>
                    <a:lumOff val="35000"/>
                  </a:schemeClr>
                </a:solidFill>
                <a:ea typeface="ＭＳ Ｐゴシック" pitchFamily="-106" charset="-128"/>
              </a:rPr>
              <a:t>Parry et al. 2007, SCBD 2009, Groves et al. 2010</a:t>
            </a:r>
          </a:p>
        </p:txBody>
      </p:sp>
      <p:pic>
        <p:nvPicPr>
          <p:cNvPr id="9" name="Picture 8" descr="C:\Users\Janowiak\AppData\Local\Microsoft\Windows\Temporary Internet Files\Content.IE5\VKYFYWAJ\MP900202227[1].jpg">
            <a:extLst>
              <a:ext uri="{FF2B5EF4-FFF2-40B4-BE49-F238E27FC236}">
                <a16:creationId xmlns:a16="http://schemas.microsoft.com/office/drawing/2014/main" id="{553E69B5-4E78-41AC-A8EF-EEE46160118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44405" y="3200400"/>
            <a:ext cx="1778794" cy="1097756"/>
          </a:xfrm>
          <a:prstGeom prst="rect">
            <a:avLst/>
          </a:prstGeom>
          <a:noFill/>
          <a:ln w="12700">
            <a:solidFill>
              <a:schemeClr val="tx1">
                <a:lumMod val="50000"/>
                <a:lumOff val="50000"/>
              </a:schemeClr>
            </a:solidFill>
          </a:ln>
        </p:spPr>
      </p:pic>
      <p:pic>
        <p:nvPicPr>
          <p:cNvPr id="10" name="Picture 11" descr="C:\Users\Janowiak\AppData\Local\Microsoft\Windows\Temporary Internet Files\Content.IE5\A8CVMH1L\MP900406703[1].jpg">
            <a:extLst>
              <a:ext uri="{FF2B5EF4-FFF2-40B4-BE49-F238E27FC236}">
                <a16:creationId xmlns:a16="http://schemas.microsoft.com/office/drawing/2014/main" id="{6252B521-3915-41A5-983D-5ECB2B2ACD1C}"/>
              </a:ext>
            </a:extLst>
          </p:cNvPr>
          <p:cNvPicPr>
            <a:picLocks noChangeAspect="1" noChangeArrowheads="1"/>
          </p:cNvPicPr>
          <p:nvPr/>
        </p:nvPicPr>
        <p:blipFill>
          <a:blip r:embed="rId3"/>
          <a:srcRect/>
          <a:stretch>
            <a:fillRect/>
          </a:stretch>
        </p:blipFill>
        <p:spPr bwMode="auto">
          <a:xfrm>
            <a:off x="4950619" y="3200400"/>
            <a:ext cx="791766" cy="1097756"/>
          </a:xfrm>
          <a:prstGeom prst="rect">
            <a:avLst/>
          </a:prstGeom>
          <a:noFill/>
          <a:ln w="12700">
            <a:solidFill>
              <a:schemeClr val="tx1">
                <a:lumMod val="50000"/>
                <a:lumOff val="50000"/>
              </a:schemeClr>
            </a:solidFill>
          </a:ln>
        </p:spPr>
      </p:pic>
      <p:pic>
        <p:nvPicPr>
          <p:cNvPr id="11" name="Picture 12" descr="C:\Users\Janowiak\AppData\Local\Microsoft\Windows\Temporary Internet Files\Content.IE5\VKYFYWAJ\MP900401775[1].jpg">
            <a:extLst>
              <a:ext uri="{FF2B5EF4-FFF2-40B4-BE49-F238E27FC236}">
                <a16:creationId xmlns:a16="http://schemas.microsoft.com/office/drawing/2014/main" id="{147C574C-8C53-4F21-83B5-F21EC975D930}"/>
              </a:ext>
            </a:extLst>
          </p:cNvPr>
          <p:cNvPicPr>
            <a:picLocks noChangeAspect="1" noChangeArrowheads="1"/>
          </p:cNvPicPr>
          <p:nvPr/>
        </p:nvPicPr>
        <p:blipFill>
          <a:blip r:embed="rId4"/>
          <a:srcRect/>
          <a:stretch>
            <a:fillRect/>
          </a:stretch>
        </p:blipFill>
        <p:spPr bwMode="auto">
          <a:xfrm>
            <a:off x="1547814" y="3200400"/>
            <a:ext cx="950119" cy="1097756"/>
          </a:xfrm>
          <a:prstGeom prst="rect">
            <a:avLst/>
          </a:prstGeom>
          <a:noFill/>
          <a:ln w="12700">
            <a:solidFill>
              <a:schemeClr val="tx1">
                <a:lumMod val="50000"/>
                <a:lumOff val="50000"/>
              </a:schemeClr>
            </a:solidFill>
          </a:ln>
        </p:spPr>
      </p:pic>
      <p:pic>
        <p:nvPicPr>
          <p:cNvPr id="12" name="Picture 9" descr="C:\Documents and Settings\janowiak\Local Settings\Temporary Internet Files\Content.IE5\IJOLA5U7\MP900148719[1].jpg">
            <a:extLst>
              <a:ext uri="{FF2B5EF4-FFF2-40B4-BE49-F238E27FC236}">
                <a16:creationId xmlns:a16="http://schemas.microsoft.com/office/drawing/2014/main" id="{856C6ED4-8596-4334-8837-11870C927CE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30517" y="3200400"/>
            <a:ext cx="1678781" cy="1097756"/>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391805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686800" cy="990600"/>
          </a:xfrm>
        </p:spPr>
        <p:txBody>
          <a:bodyPr>
            <a:normAutofit fontScale="90000"/>
          </a:bodyPr>
          <a:lstStyle/>
          <a:p>
            <a:r>
              <a:rPr lang="en-US" b="1" dirty="0">
                <a:solidFill>
                  <a:srgbClr val="6CA644"/>
                </a:solidFill>
              </a:rPr>
              <a:t>Urban Forestry </a:t>
            </a:r>
            <a:br>
              <a:rPr lang="en-US" b="1" dirty="0"/>
            </a:br>
            <a:r>
              <a:rPr lang="en-US" b="1" dirty="0"/>
              <a:t>Climate Change Response Framework </a:t>
            </a:r>
          </a:p>
        </p:txBody>
      </p:sp>
      <p:pic>
        <p:nvPicPr>
          <p:cNvPr id="4" name="Content Placeholder 3"/>
          <p:cNvPicPr>
            <a:picLocks noGrp="1" noChangeAspect="1" noChangeArrowheads="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r="-56"/>
          <a:stretch/>
        </p:blipFill>
        <p:spPr bwMode="auto">
          <a:xfrm>
            <a:off x="1905000" y="1349991"/>
            <a:ext cx="8234149" cy="509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078" y="6488668"/>
            <a:ext cx="4569905" cy="338554"/>
          </a:xfrm>
          <a:prstGeom prst="rect">
            <a:avLst/>
          </a:prstGeom>
          <a:noFill/>
        </p:spPr>
        <p:txBody>
          <a:bodyPr wrap="none" rtlCol="0">
            <a:spAutoFit/>
          </a:bodyPr>
          <a:lstStyle/>
          <a:p>
            <a:r>
              <a:rPr lang="en-US" sz="1600" i="1" dirty="0"/>
              <a:t>Brandt et al. 2017. Environmental Science and Policy </a:t>
            </a:r>
          </a:p>
        </p:txBody>
      </p:sp>
      <p:sp>
        <p:nvSpPr>
          <p:cNvPr id="11" name="Trapezoid 10"/>
          <p:cNvSpPr/>
          <p:nvPr/>
        </p:nvSpPr>
        <p:spPr>
          <a:xfrm>
            <a:off x="4653322" y="1448095"/>
            <a:ext cx="9220200" cy="4835562"/>
          </a:xfrm>
          <a:prstGeom prst="trapezoid">
            <a:avLst>
              <a:gd name="adj" fmla="val 577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1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Rectangle 3"/>
          <p:cNvSpPr txBox="1">
            <a:spLocks/>
          </p:cNvSpPr>
          <p:nvPr/>
        </p:nvSpPr>
        <p:spPr bwMode="auto">
          <a:xfrm>
            <a:off x="349023" y="4759672"/>
            <a:ext cx="8566377" cy="1336328"/>
          </a:xfrm>
          <a:prstGeom prst="rect">
            <a:avLst/>
          </a:prstGeom>
          <a:noFill/>
          <a:ln w="9525">
            <a:noFill/>
            <a:miter lim="800000"/>
            <a:headEnd/>
            <a:tailEnd/>
          </a:ln>
        </p:spPr>
        <p:txBody>
          <a:bodyPr/>
          <a:lstStyle/>
          <a:p>
            <a:pPr defTabSz="85725">
              <a:spcBef>
                <a:spcPts val="450"/>
              </a:spcBef>
              <a:buClr>
                <a:srgbClr val="595959"/>
              </a:buClr>
              <a:buSzPct val="70000"/>
            </a:pPr>
            <a:r>
              <a:rPr lang="en-US" sz="2700" dirty="0">
                <a:cs typeface="Calibri" pitchFamily="34" charset="0"/>
              </a:rPr>
              <a:t>Adaptation activities can </a:t>
            </a:r>
            <a:r>
              <a:rPr lang="en-US" sz="2700" b="1" dirty="0">
                <a:solidFill>
                  <a:srgbClr val="6CA644"/>
                </a:solidFill>
                <a:cs typeface="Calibri" pitchFamily="34" charset="0"/>
              </a:rPr>
              <a:t>build</a:t>
            </a:r>
            <a:r>
              <a:rPr lang="en-US" sz="2700" dirty="0">
                <a:cs typeface="Calibri" pitchFamily="34" charset="0"/>
              </a:rPr>
              <a:t> on sustainable management, conservation, and restoration</a:t>
            </a:r>
          </a:p>
        </p:txBody>
      </p:sp>
      <p:sp>
        <p:nvSpPr>
          <p:cNvPr id="12" name="Title 8">
            <a:extLst>
              <a:ext uri="{FF2B5EF4-FFF2-40B4-BE49-F238E27FC236}">
                <a16:creationId xmlns:a16="http://schemas.microsoft.com/office/drawing/2014/main" id="{938ED975-DDBC-4FF5-8BFF-7B949DD265EF}"/>
              </a:ext>
            </a:extLst>
          </p:cNvPr>
          <p:cNvSpPr>
            <a:spLocks noGrp="1"/>
          </p:cNvSpPr>
          <p:nvPr>
            <p:ph type="title"/>
          </p:nvPr>
        </p:nvSpPr>
        <p:spPr>
          <a:xfrm>
            <a:off x="381000" y="838200"/>
            <a:ext cx="7886700" cy="994172"/>
          </a:xfrm>
        </p:spPr>
        <p:txBody>
          <a:bodyPr/>
          <a:lstStyle/>
          <a:p>
            <a:r>
              <a:rPr lang="en-US" b="1" dirty="0"/>
              <a:t>Adaptation </a:t>
            </a:r>
            <a:endParaRPr lang="en-US" altLang="en-US" b="1" i="1" dirty="0"/>
          </a:p>
        </p:txBody>
      </p:sp>
      <p:sp>
        <p:nvSpPr>
          <p:cNvPr id="13" name="Rectangle 3">
            <a:extLst>
              <a:ext uri="{FF2B5EF4-FFF2-40B4-BE49-F238E27FC236}">
                <a16:creationId xmlns:a16="http://schemas.microsoft.com/office/drawing/2014/main" id="{2CAF3968-0B60-48D7-9A09-52B0EEE5A2E3}"/>
              </a:ext>
            </a:extLst>
          </p:cNvPr>
          <p:cNvSpPr>
            <a:spLocks noGrp="1"/>
          </p:cNvSpPr>
          <p:nvPr>
            <p:ph idx="1"/>
          </p:nvPr>
        </p:nvSpPr>
        <p:spPr>
          <a:xfrm>
            <a:off x="381000" y="2022872"/>
            <a:ext cx="8534400" cy="1714500"/>
          </a:xfrm>
        </p:spPr>
        <p:txBody>
          <a:bodyPr/>
          <a:lstStyle/>
          <a:p>
            <a:pPr marL="0" indent="0" defTabSz="85725">
              <a:buNone/>
            </a:pPr>
            <a:r>
              <a:rPr lang="en-US" altLang="en-US" sz="2700" dirty="0"/>
              <a:t>Adaptation is the </a:t>
            </a:r>
            <a:r>
              <a:rPr lang="en-US" altLang="en-US" sz="2700" b="1" dirty="0">
                <a:solidFill>
                  <a:srgbClr val="6CA644"/>
                </a:solidFill>
              </a:rPr>
              <a:t>adjustment</a:t>
            </a:r>
            <a:r>
              <a:rPr lang="en-US" altLang="en-US" sz="2700" dirty="0"/>
              <a:t> of human or natural systems in </a:t>
            </a:r>
            <a:r>
              <a:rPr lang="en-US" altLang="en-US" sz="2700" b="1" dirty="0">
                <a:solidFill>
                  <a:srgbClr val="6CA644"/>
                </a:solidFill>
              </a:rPr>
              <a:t>response</a:t>
            </a:r>
            <a:r>
              <a:rPr lang="en-US" altLang="en-US" sz="2700" dirty="0"/>
              <a:t> to climate change. </a:t>
            </a:r>
          </a:p>
          <a:p>
            <a:pPr marL="0" indent="0" defTabSz="85725">
              <a:buNone/>
            </a:pPr>
            <a:endParaRPr lang="en-US" altLang="en-US" sz="2700" dirty="0"/>
          </a:p>
        </p:txBody>
      </p:sp>
      <p:sp>
        <p:nvSpPr>
          <p:cNvPr id="14" name="Text Box 4">
            <a:extLst>
              <a:ext uri="{FF2B5EF4-FFF2-40B4-BE49-F238E27FC236}">
                <a16:creationId xmlns:a16="http://schemas.microsoft.com/office/drawing/2014/main" id="{1D49F6BB-F991-4C17-8CAC-D843CC057C80}"/>
              </a:ext>
            </a:extLst>
          </p:cNvPr>
          <p:cNvSpPr txBox="1">
            <a:spLocks noChangeArrowheads="1"/>
          </p:cNvSpPr>
          <p:nvPr/>
        </p:nvSpPr>
        <p:spPr bwMode="auto">
          <a:xfrm>
            <a:off x="2231231" y="5723336"/>
            <a:ext cx="5743575" cy="323165"/>
          </a:xfrm>
          <a:prstGeom prst="rect">
            <a:avLst/>
          </a:prstGeom>
          <a:noFill/>
          <a:ln w="9525">
            <a:noFill/>
            <a:miter lim="800000"/>
            <a:headEnd/>
            <a:tailEnd/>
          </a:ln>
        </p:spPr>
        <p:txBody>
          <a:bodyPr>
            <a:spAutoFit/>
          </a:bodyPr>
          <a:lstStyle/>
          <a:p>
            <a:pPr algn="r">
              <a:spcBef>
                <a:spcPct val="50000"/>
              </a:spcBef>
              <a:defRPr/>
            </a:pPr>
            <a:r>
              <a:rPr lang="en-US" sz="1500" i="1" dirty="0">
                <a:solidFill>
                  <a:schemeClr val="tx1">
                    <a:lumMod val="65000"/>
                    <a:lumOff val="35000"/>
                  </a:schemeClr>
                </a:solidFill>
                <a:ea typeface="ＭＳ Ｐゴシック" pitchFamily="-106" charset="-128"/>
              </a:rPr>
              <a:t>Parry et al. 2007, SCBD 2009, Groves et al. 2010</a:t>
            </a:r>
          </a:p>
        </p:txBody>
      </p:sp>
      <p:pic>
        <p:nvPicPr>
          <p:cNvPr id="15" name="Picture 8" descr="C:\Users\Janowiak\AppData\Local\Microsoft\Windows\Temporary Internet Files\Content.IE5\VKYFYWAJ\MP900202227[1].jpg">
            <a:extLst>
              <a:ext uri="{FF2B5EF4-FFF2-40B4-BE49-F238E27FC236}">
                <a16:creationId xmlns:a16="http://schemas.microsoft.com/office/drawing/2014/main" id="{3E6F5F20-872E-4D54-9557-E9B25676F2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4405" y="3200400"/>
            <a:ext cx="1778794" cy="1097756"/>
          </a:xfrm>
          <a:prstGeom prst="rect">
            <a:avLst/>
          </a:prstGeom>
          <a:noFill/>
          <a:ln w="12700">
            <a:solidFill>
              <a:schemeClr val="tx1">
                <a:lumMod val="50000"/>
                <a:lumOff val="50000"/>
              </a:schemeClr>
            </a:solidFill>
          </a:ln>
        </p:spPr>
      </p:pic>
      <p:pic>
        <p:nvPicPr>
          <p:cNvPr id="16" name="Picture 11" descr="C:\Users\Janowiak\AppData\Local\Microsoft\Windows\Temporary Internet Files\Content.IE5\A8CVMH1L\MP900406703[1].jpg">
            <a:extLst>
              <a:ext uri="{FF2B5EF4-FFF2-40B4-BE49-F238E27FC236}">
                <a16:creationId xmlns:a16="http://schemas.microsoft.com/office/drawing/2014/main" id="{0B0211E9-4089-45DA-A394-802B676D237B}"/>
              </a:ext>
            </a:extLst>
          </p:cNvPr>
          <p:cNvPicPr>
            <a:picLocks noChangeAspect="1" noChangeArrowheads="1"/>
          </p:cNvPicPr>
          <p:nvPr/>
        </p:nvPicPr>
        <p:blipFill>
          <a:blip r:embed="rId4"/>
          <a:srcRect/>
          <a:stretch>
            <a:fillRect/>
          </a:stretch>
        </p:blipFill>
        <p:spPr bwMode="auto">
          <a:xfrm>
            <a:off x="4950619" y="3200400"/>
            <a:ext cx="791766" cy="1097756"/>
          </a:xfrm>
          <a:prstGeom prst="rect">
            <a:avLst/>
          </a:prstGeom>
          <a:noFill/>
          <a:ln w="12700">
            <a:solidFill>
              <a:schemeClr val="tx1">
                <a:lumMod val="50000"/>
                <a:lumOff val="50000"/>
              </a:schemeClr>
            </a:solidFill>
          </a:ln>
        </p:spPr>
      </p:pic>
      <p:pic>
        <p:nvPicPr>
          <p:cNvPr id="17" name="Picture 12" descr="C:\Users\Janowiak\AppData\Local\Microsoft\Windows\Temporary Internet Files\Content.IE5\VKYFYWAJ\MP900401775[1].jpg">
            <a:extLst>
              <a:ext uri="{FF2B5EF4-FFF2-40B4-BE49-F238E27FC236}">
                <a16:creationId xmlns:a16="http://schemas.microsoft.com/office/drawing/2014/main" id="{EB1E052C-9F93-49EE-BE3D-FB6B630ECB2C}"/>
              </a:ext>
            </a:extLst>
          </p:cNvPr>
          <p:cNvPicPr>
            <a:picLocks noChangeAspect="1" noChangeArrowheads="1"/>
          </p:cNvPicPr>
          <p:nvPr/>
        </p:nvPicPr>
        <p:blipFill>
          <a:blip r:embed="rId5"/>
          <a:srcRect/>
          <a:stretch>
            <a:fillRect/>
          </a:stretch>
        </p:blipFill>
        <p:spPr bwMode="auto">
          <a:xfrm>
            <a:off x="1547814" y="3200400"/>
            <a:ext cx="950119" cy="1097756"/>
          </a:xfrm>
          <a:prstGeom prst="rect">
            <a:avLst/>
          </a:prstGeom>
          <a:noFill/>
          <a:ln w="12700">
            <a:solidFill>
              <a:schemeClr val="tx1">
                <a:lumMod val="50000"/>
                <a:lumOff val="50000"/>
              </a:schemeClr>
            </a:solidFill>
          </a:ln>
        </p:spPr>
      </p:pic>
      <p:pic>
        <p:nvPicPr>
          <p:cNvPr id="18" name="Picture 9" descr="C:\Documents and Settings\janowiak\Local Settings\Temporary Internet Files\Content.IE5\IJOLA5U7\MP900148719[1].jpg">
            <a:extLst>
              <a:ext uri="{FF2B5EF4-FFF2-40B4-BE49-F238E27FC236}">
                <a16:creationId xmlns:a16="http://schemas.microsoft.com/office/drawing/2014/main" id="{80CE1581-08B5-4B9F-BE2E-A941C00F684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30517" y="3200400"/>
            <a:ext cx="1678781" cy="1097756"/>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1988874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6CA644"/>
                </a:solidFill>
              </a:rPr>
              <a:t>Adaptation</a:t>
            </a:r>
            <a:r>
              <a:rPr lang="en-US" b="1" dirty="0"/>
              <a:t> Options</a:t>
            </a:r>
          </a:p>
        </p:txBody>
      </p:sp>
      <p:grpSp>
        <p:nvGrpSpPr>
          <p:cNvPr id="3" name="Group 2"/>
          <p:cNvGrpSpPr/>
          <p:nvPr/>
        </p:nvGrpSpPr>
        <p:grpSpPr>
          <a:xfrm>
            <a:off x="1600200" y="2724150"/>
            <a:ext cx="6574202" cy="2029863"/>
            <a:chOff x="609600" y="2489199"/>
            <a:chExt cx="8765602" cy="2706483"/>
          </a:xfrm>
        </p:grpSpPr>
        <p:sp>
          <p:nvSpPr>
            <p:cNvPr id="13" name="TextBox 12"/>
            <p:cNvSpPr txBox="1"/>
            <p:nvPr/>
          </p:nvSpPr>
          <p:spPr>
            <a:xfrm>
              <a:off x="609600" y="4373821"/>
              <a:ext cx="3177382" cy="553997"/>
            </a:xfrm>
            <a:prstGeom prst="rect">
              <a:avLst/>
            </a:prstGeom>
            <a:noFill/>
          </p:spPr>
          <p:txBody>
            <a:bodyPr wrap="square" rtlCol="0">
              <a:spAutoFit/>
            </a:bodyPr>
            <a:lstStyle/>
            <a:p>
              <a:pPr algn="ctr"/>
              <a:r>
                <a:rPr lang="en-US" sz="2100" dirty="0">
                  <a:solidFill>
                    <a:srgbClr val="2F2B20"/>
                  </a:solidFill>
                  <a:latin typeface="Candara"/>
                  <a:cs typeface="Candara"/>
                </a:rPr>
                <a:t>persistence</a:t>
              </a:r>
            </a:p>
          </p:txBody>
        </p:sp>
        <p:sp>
          <p:nvSpPr>
            <p:cNvPr id="14" name="TextBox 13"/>
            <p:cNvSpPr txBox="1"/>
            <p:nvPr/>
          </p:nvSpPr>
          <p:spPr>
            <a:xfrm>
              <a:off x="5638800" y="4210797"/>
              <a:ext cx="3736402" cy="984885"/>
            </a:xfrm>
            <a:prstGeom prst="rect">
              <a:avLst/>
            </a:prstGeom>
            <a:noFill/>
          </p:spPr>
          <p:txBody>
            <a:bodyPr wrap="square" rtlCol="0">
              <a:spAutoFit/>
            </a:bodyPr>
            <a:lstStyle/>
            <a:p>
              <a:pPr algn="ctr"/>
              <a:r>
                <a:rPr lang="en-US" sz="2100" dirty="0">
                  <a:solidFill>
                    <a:srgbClr val="2F2B20"/>
                  </a:solidFill>
                  <a:latin typeface="Candara"/>
                  <a:cs typeface="Candara"/>
                </a:rPr>
                <a:t>directed</a:t>
              </a:r>
            </a:p>
            <a:p>
              <a:pPr algn="ctr"/>
              <a:r>
                <a:rPr lang="en-US" sz="2100" dirty="0">
                  <a:solidFill>
                    <a:srgbClr val="2F2B20"/>
                  </a:solidFill>
                  <a:latin typeface="Candara"/>
                  <a:cs typeface="Candara"/>
                </a:rPr>
                <a:t>change</a:t>
              </a:r>
            </a:p>
          </p:txBody>
        </p:sp>
        <p:sp>
          <p:nvSpPr>
            <p:cNvPr id="15" name="Rounded Rectangle 14"/>
            <p:cNvSpPr/>
            <p:nvPr/>
          </p:nvSpPr>
          <p:spPr>
            <a:xfrm>
              <a:off x="914400" y="2489200"/>
              <a:ext cx="2108200" cy="1371600"/>
            </a:xfrm>
            <a:prstGeom prst="roundRect">
              <a:avLst/>
            </a:prstGeom>
            <a:solidFill>
              <a:srgbClr val="046D8B"/>
            </a:solidFill>
            <a:ln>
              <a:solidFill>
                <a:srgbClr val="000000"/>
              </a:solidFill>
            </a:ln>
            <a:effectLst>
              <a:glow rad="965200">
                <a:schemeClr val="accent3">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rgbClr val="FFFFFF"/>
                  </a:solidFill>
                  <a:latin typeface="Candara"/>
                  <a:cs typeface="Candara"/>
                </a:rPr>
                <a:t>Resistance</a:t>
              </a:r>
            </a:p>
          </p:txBody>
        </p:sp>
        <p:sp>
          <p:nvSpPr>
            <p:cNvPr id="16" name="Rounded Rectangle 15"/>
            <p:cNvSpPr/>
            <p:nvPr/>
          </p:nvSpPr>
          <p:spPr>
            <a:xfrm>
              <a:off x="6083323" y="2489200"/>
              <a:ext cx="2070077" cy="1371600"/>
            </a:xfrm>
            <a:prstGeom prst="roundRect">
              <a:avLst/>
            </a:prstGeom>
            <a:solidFill>
              <a:srgbClr val="C26B2B"/>
            </a:solidFill>
            <a:ln>
              <a:solidFill>
                <a:schemeClr val="tx1"/>
              </a:solidFill>
            </a:ln>
            <a:effectLst>
              <a:glow rad="939800">
                <a:schemeClr val="accent4">
                  <a:lumMod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rgbClr val="FFFFFF"/>
                  </a:solidFill>
                  <a:latin typeface="Candara"/>
                  <a:cs typeface="Candara"/>
                </a:rPr>
                <a:t>Transition</a:t>
              </a:r>
              <a:endParaRPr lang="en-US" b="1" dirty="0">
                <a:solidFill>
                  <a:srgbClr val="FFFFFF"/>
                </a:solidFill>
                <a:latin typeface="Candara"/>
                <a:cs typeface="Candara"/>
              </a:endParaRPr>
            </a:p>
          </p:txBody>
        </p:sp>
        <p:sp>
          <p:nvSpPr>
            <p:cNvPr id="17" name="Rounded Rectangle 16"/>
            <p:cNvSpPr/>
            <p:nvPr/>
          </p:nvSpPr>
          <p:spPr>
            <a:xfrm>
              <a:off x="3505200" y="2489199"/>
              <a:ext cx="2133600" cy="1371600"/>
            </a:xfrm>
            <a:prstGeom prst="roundRect">
              <a:avLst/>
            </a:prstGeom>
            <a:solidFill>
              <a:schemeClr val="accent6">
                <a:lumMod val="75000"/>
              </a:schemeClr>
            </a:solidFill>
            <a:ln>
              <a:solidFill>
                <a:srgbClr val="000000"/>
              </a:solidFill>
            </a:ln>
            <a:effectLst>
              <a:glow rad="9525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rgbClr val="FFFFFF"/>
                  </a:solidFill>
                  <a:latin typeface="Candara"/>
                  <a:cs typeface="Candara"/>
                </a:rPr>
                <a:t>Resilience</a:t>
              </a:r>
            </a:p>
          </p:txBody>
        </p:sp>
        <p:cxnSp>
          <p:nvCxnSpPr>
            <p:cNvPr id="18" name="Straight Arrow Connector 17"/>
            <p:cNvCxnSpPr/>
            <p:nvPr/>
          </p:nvCxnSpPr>
          <p:spPr>
            <a:xfrm>
              <a:off x="609600" y="4210798"/>
              <a:ext cx="7848600"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3442268" y="4137616"/>
            <a:ext cx="2383037" cy="738664"/>
          </a:xfrm>
          <a:prstGeom prst="rect">
            <a:avLst/>
          </a:prstGeom>
          <a:noFill/>
        </p:spPr>
        <p:txBody>
          <a:bodyPr wrap="square" rtlCol="0">
            <a:spAutoFit/>
          </a:bodyPr>
          <a:lstStyle/>
          <a:p>
            <a:pPr algn="ctr"/>
            <a:r>
              <a:rPr lang="en-US" sz="2100" dirty="0">
                <a:solidFill>
                  <a:srgbClr val="2F2B20"/>
                </a:solidFill>
                <a:latin typeface="Candara"/>
                <a:cs typeface="Candara"/>
              </a:rPr>
              <a:t>Autonomous change</a:t>
            </a:r>
          </a:p>
        </p:txBody>
      </p:sp>
      <p:sp>
        <p:nvSpPr>
          <p:cNvPr id="4" name="TextBox 3"/>
          <p:cNvSpPr txBox="1"/>
          <p:nvPr/>
        </p:nvSpPr>
        <p:spPr>
          <a:xfrm>
            <a:off x="172801" y="5674050"/>
            <a:ext cx="4167295" cy="369332"/>
          </a:xfrm>
          <a:prstGeom prst="rect">
            <a:avLst/>
          </a:prstGeom>
          <a:noFill/>
        </p:spPr>
        <p:txBody>
          <a:bodyPr wrap="none" rtlCol="0">
            <a:spAutoFit/>
          </a:bodyPr>
          <a:lstStyle/>
          <a:p>
            <a:r>
              <a:rPr lang="en-US" dirty="0"/>
              <a:t>See: Millar et al. 2007, </a:t>
            </a:r>
            <a:r>
              <a:rPr lang="en-US" dirty="0" err="1"/>
              <a:t>Fisichelli</a:t>
            </a:r>
            <a:r>
              <a:rPr lang="en-US" dirty="0"/>
              <a:t> et al. 2016</a:t>
            </a:r>
          </a:p>
        </p:txBody>
      </p:sp>
    </p:spTree>
    <p:extLst>
      <p:ext uri="{BB962C8B-B14F-4D97-AF65-F5344CB8AC3E}">
        <p14:creationId xmlns:p14="http://schemas.microsoft.com/office/powerpoint/2010/main" val="337768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289C-76B0-4780-9377-59569DE830CC}"/>
              </a:ext>
            </a:extLst>
          </p:cNvPr>
          <p:cNvSpPr>
            <a:spLocks noGrp="1"/>
          </p:cNvSpPr>
          <p:nvPr>
            <p:ph type="title"/>
          </p:nvPr>
        </p:nvSpPr>
        <p:spPr>
          <a:xfrm>
            <a:off x="40822" y="5006578"/>
            <a:ext cx="9146721" cy="994172"/>
          </a:xfrm>
        </p:spPr>
        <p:txBody>
          <a:bodyPr>
            <a:normAutofit/>
          </a:bodyPr>
          <a:lstStyle/>
          <a:p>
            <a:pPr algn="ctr"/>
            <a:r>
              <a:rPr lang="en-US" sz="2400" dirty="0">
                <a:solidFill>
                  <a:schemeClr val="accent2"/>
                </a:solidFill>
              </a:rPr>
              <a:t>https://www.vibrantcitieslab.com/guides/climate-health-action-guide/</a:t>
            </a:r>
          </a:p>
        </p:txBody>
      </p:sp>
      <p:pic>
        <p:nvPicPr>
          <p:cNvPr id="4" name="Picture 3">
            <a:extLst>
              <a:ext uri="{FF2B5EF4-FFF2-40B4-BE49-F238E27FC236}">
                <a16:creationId xmlns:a16="http://schemas.microsoft.com/office/drawing/2014/main" id="{2DB5FE20-21BB-4528-AC0A-25DCD2D80355}"/>
              </a:ext>
            </a:extLst>
          </p:cNvPr>
          <p:cNvPicPr>
            <a:picLocks noChangeAspect="1"/>
          </p:cNvPicPr>
          <p:nvPr/>
        </p:nvPicPr>
        <p:blipFill rotWithShape="1">
          <a:blip r:embed="rId3"/>
          <a:srcRect t="13234" r="2892" b="11443"/>
          <a:stretch/>
        </p:blipFill>
        <p:spPr>
          <a:xfrm>
            <a:off x="-65472" y="857251"/>
            <a:ext cx="9274944" cy="4046762"/>
          </a:xfrm>
          <a:prstGeom prst="rect">
            <a:avLst/>
          </a:prstGeom>
        </p:spPr>
      </p:pic>
    </p:spTree>
    <p:extLst>
      <p:ext uri="{BB962C8B-B14F-4D97-AF65-F5344CB8AC3E}">
        <p14:creationId xmlns:p14="http://schemas.microsoft.com/office/powerpoint/2010/main" val="2817152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96F2-FFC4-4D12-B12F-839EDA37A2A6}"/>
              </a:ext>
            </a:extLst>
          </p:cNvPr>
          <p:cNvSpPr>
            <a:spLocks noGrp="1"/>
          </p:cNvSpPr>
          <p:nvPr>
            <p:ph type="title"/>
          </p:nvPr>
        </p:nvSpPr>
        <p:spPr>
          <a:xfrm>
            <a:off x="445770" y="1335094"/>
            <a:ext cx="2851707" cy="3942278"/>
          </a:xfrm>
        </p:spPr>
        <p:txBody>
          <a:bodyPr>
            <a:normAutofit/>
          </a:bodyPr>
          <a:lstStyle/>
          <a:p>
            <a:r>
              <a:rPr lang="en-US" sz="3600" b="1" dirty="0">
                <a:solidFill>
                  <a:srgbClr val="6CA644"/>
                </a:solidFill>
              </a:rPr>
              <a:t>Who</a:t>
            </a:r>
            <a:r>
              <a:rPr lang="en-US" sz="3600" b="1" dirty="0"/>
              <a:t> is the Action Guide for? </a:t>
            </a:r>
          </a:p>
        </p:txBody>
      </p:sp>
      <p:graphicFrame>
        <p:nvGraphicFramePr>
          <p:cNvPr id="5" name="Content Placeholder 2">
            <a:extLst>
              <a:ext uri="{FF2B5EF4-FFF2-40B4-BE49-F238E27FC236}">
                <a16:creationId xmlns:a16="http://schemas.microsoft.com/office/drawing/2014/main" id="{8F42CB10-8B0D-44EE-BE0D-9C17A7F7E4BA}"/>
              </a:ext>
            </a:extLst>
          </p:cNvPr>
          <p:cNvGraphicFramePr>
            <a:graphicFrameLocks noGrp="1"/>
          </p:cNvGraphicFramePr>
          <p:nvPr>
            <p:ph idx="1"/>
          </p:nvPr>
        </p:nvGraphicFramePr>
        <p:xfrm>
          <a:off x="3875239" y="1084944"/>
          <a:ext cx="4941518" cy="4422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8993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logo&#10;&#10;Description automatically generated">
            <a:extLst>
              <a:ext uri="{FF2B5EF4-FFF2-40B4-BE49-F238E27FC236}">
                <a16:creationId xmlns:a16="http://schemas.microsoft.com/office/drawing/2014/main" id="{C7FB7512-EF95-442F-8922-BB4150596E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226" r="14048" b="-5"/>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009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A111C8-2D96-4F15-9D18-CC2A509DB6D9}"/>
              </a:ext>
            </a:extLst>
          </p:cNvPr>
          <p:cNvSpPr>
            <a:spLocks noGrp="1"/>
          </p:cNvSpPr>
          <p:nvPr>
            <p:ph type="title"/>
          </p:nvPr>
        </p:nvSpPr>
        <p:spPr/>
        <p:txBody>
          <a:bodyPr/>
          <a:lstStyle/>
          <a:p>
            <a:r>
              <a:rPr lang="en-US" b="1" dirty="0">
                <a:solidFill>
                  <a:srgbClr val="6CA644"/>
                </a:solidFill>
              </a:rPr>
              <a:t>Urban </a:t>
            </a:r>
            <a:r>
              <a:rPr lang="en-US" b="1" dirty="0"/>
              <a:t>Forestry Climate &amp; Health Menu</a:t>
            </a:r>
          </a:p>
        </p:txBody>
      </p:sp>
      <p:sp>
        <p:nvSpPr>
          <p:cNvPr id="9" name="Google Shape;389;p18">
            <a:extLst>
              <a:ext uri="{FF2B5EF4-FFF2-40B4-BE49-F238E27FC236}">
                <a16:creationId xmlns:a16="http://schemas.microsoft.com/office/drawing/2014/main" id="{D680433B-3704-46AD-9DB7-2E1E7C0C50B9}"/>
              </a:ext>
            </a:extLst>
          </p:cNvPr>
          <p:cNvSpPr/>
          <p:nvPr/>
        </p:nvSpPr>
        <p:spPr>
          <a:xfrm>
            <a:off x="3586775" y="5489973"/>
            <a:ext cx="4795737" cy="300052"/>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dk1"/>
              </a:buClr>
              <a:buSzPts val="1600"/>
            </a:pPr>
            <a:r>
              <a:rPr lang="en-US" sz="1500" b="1" dirty="0">
                <a:solidFill>
                  <a:schemeClr val="accent4"/>
                </a:solidFill>
                <a:latin typeface="+mj-lt"/>
                <a:ea typeface="Calibri"/>
                <a:cs typeface="Calibri"/>
                <a:sym typeface="Calibri"/>
              </a:rPr>
              <a:t>Undergoing review. Anticipated winter/spring 2021!</a:t>
            </a:r>
            <a:endParaRPr sz="1500" b="1" dirty="0">
              <a:solidFill>
                <a:schemeClr val="accent4"/>
              </a:solidFill>
              <a:latin typeface="+mj-lt"/>
              <a:ea typeface="Calibri"/>
              <a:cs typeface="Calibri"/>
              <a:sym typeface="Calibri"/>
            </a:endParaRPr>
          </a:p>
        </p:txBody>
      </p:sp>
      <p:sp>
        <p:nvSpPr>
          <p:cNvPr id="10" name="Down Arrow 8">
            <a:extLst>
              <a:ext uri="{FF2B5EF4-FFF2-40B4-BE49-F238E27FC236}">
                <a16:creationId xmlns:a16="http://schemas.microsoft.com/office/drawing/2014/main" id="{4FCEC889-CFA1-40D4-B33B-AABFE4273265}"/>
              </a:ext>
            </a:extLst>
          </p:cNvPr>
          <p:cNvSpPr/>
          <p:nvPr/>
        </p:nvSpPr>
        <p:spPr>
          <a:xfrm rot="10800000" flipV="1">
            <a:off x="474366" y="2356616"/>
            <a:ext cx="1035739" cy="3065652"/>
          </a:xfrm>
          <a:prstGeom prst="downArrow">
            <a:avLst>
              <a:gd name="adj1" fmla="val 50000"/>
              <a:gd name="adj2" fmla="val 46846"/>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1DEB0FEA-B81B-4289-B73E-9022E2E05EAE}"/>
              </a:ext>
            </a:extLst>
          </p:cNvPr>
          <p:cNvSpPr/>
          <p:nvPr/>
        </p:nvSpPr>
        <p:spPr>
          <a:xfrm>
            <a:off x="1144813" y="2456842"/>
            <a:ext cx="7530812" cy="685800"/>
          </a:xfrm>
          <a:prstGeom prst="rect">
            <a:avLst/>
          </a:prstGeom>
          <a:solidFill>
            <a:schemeClr val="bg1">
              <a:alpha val="90000"/>
            </a:schemeClr>
          </a:solidFill>
          <a:ln>
            <a:solidFill>
              <a:schemeClr val="accent2"/>
            </a:solidFill>
          </a:ln>
        </p:spPr>
        <p:style>
          <a:lnRef idx="2">
            <a:schemeClr val="accent1">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868" tIns="146868" rIns="146868" bIns="146868" numCol="1" spcCol="1270" anchor="ctr" anchorCtr="0">
            <a:noAutofit/>
          </a:bodyPr>
          <a:lstStyle/>
          <a:p>
            <a:pPr defTabSz="685808">
              <a:defRPr/>
            </a:pPr>
            <a:r>
              <a:rPr lang="en-US" sz="1500" b="1" dirty="0">
                <a:solidFill>
                  <a:srgbClr val="EF4641"/>
                </a:solidFill>
                <a:latin typeface="Helvetica" panose="020B0604020202020204" pitchFamily="34" charset="0"/>
              </a:rPr>
              <a:t>Strategy: </a:t>
            </a:r>
            <a:r>
              <a:rPr lang="en-US" sz="1500" dirty="0">
                <a:solidFill>
                  <a:prstClr val="black">
                    <a:lumMod val="85000"/>
                    <a:lumOff val="15000"/>
                  </a:prstClr>
                </a:solidFill>
                <a:latin typeface="Helvetica" panose="020B0604020202020204" pitchFamily="34" charset="0"/>
              </a:rPr>
              <a:t>A strategy is a broad adaptation response that is applicable across a variety of resources and sites  </a:t>
            </a:r>
          </a:p>
        </p:txBody>
      </p:sp>
      <p:sp>
        <p:nvSpPr>
          <p:cNvPr id="12" name="Rectangle 11">
            <a:extLst>
              <a:ext uri="{FF2B5EF4-FFF2-40B4-BE49-F238E27FC236}">
                <a16:creationId xmlns:a16="http://schemas.microsoft.com/office/drawing/2014/main" id="{7B07F07A-A52A-4781-9DAA-B29AE72D43CF}"/>
              </a:ext>
            </a:extLst>
          </p:cNvPr>
          <p:cNvSpPr/>
          <p:nvPr/>
        </p:nvSpPr>
        <p:spPr>
          <a:xfrm>
            <a:off x="1144813" y="3273253"/>
            <a:ext cx="7530812" cy="685800"/>
          </a:xfrm>
          <a:prstGeom prst="rect">
            <a:avLst/>
          </a:prstGeom>
          <a:solidFill>
            <a:schemeClr val="bg1">
              <a:alpha val="90000"/>
            </a:schemeClr>
          </a:solidFill>
          <a:ln>
            <a:solidFill>
              <a:schemeClr val="accent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868" tIns="146868" rIns="146868" bIns="146868" numCol="1" spcCol="1270" anchor="ctr" anchorCtr="0">
            <a:noAutofit/>
          </a:bodyPr>
          <a:lstStyle/>
          <a:p>
            <a:pPr defTabSz="685808">
              <a:defRPr/>
            </a:pPr>
            <a:r>
              <a:rPr lang="en-US" sz="1500" b="1" dirty="0">
                <a:solidFill>
                  <a:srgbClr val="EF4641"/>
                </a:solidFill>
                <a:latin typeface="Helvetica" panose="020B0604020202020204" pitchFamily="34" charset="0"/>
              </a:rPr>
              <a:t>Approach</a:t>
            </a:r>
            <a:r>
              <a:rPr lang="en-US" sz="1500" dirty="0">
                <a:solidFill>
                  <a:srgbClr val="EF4641"/>
                </a:solidFill>
                <a:latin typeface="Helvetica" panose="020B0604020202020204" pitchFamily="34" charset="0"/>
              </a:rPr>
              <a:t>: </a:t>
            </a:r>
            <a:r>
              <a:rPr lang="en-US" sz="1500" dirty="0">
                <a:solidFill>
                  <a:prstClr val="black">
                    <a:lumMod val="85000"/>
                    <a:lumOff val="15000"/>
                  </a:prstClr>
                </a:solidFill>
                <a:latin typeface="Helvetica" panose="020B0604020202020204" pitchFamily="34" charset="0"/>
              </a:rPr>
              <a:t>An approach is an adaptation response that is more specific to a resource issue or geography  </a:t>
            </a:r>
          </a:p>
        </p:txBody>
      </p:sp>
      <p:sp>
        <p:nvSpPr>
          <p:cNvPr id="13" name="Rectangle 12">
            <a:extLst>
              <a:ext uri="{FF2B5EF4-FFF2-40B4-BE49-F238E27FC236}">
                <a16:creationId xmlns:a16="http://schemas.microsoft.com/office/drawing/2014/main" id="{E4D89381-E785-4CD2-855F-8979EA2A09E8}"/>
              </a:ext>
            </a:extLst>
          </p:cNvPr>
          <p:cNvSpPr/>
          <p:nvPr/>
        </p:nvSpPr>
        <p:spPr>
          <a:xfrm>
            <a:off x="1144813" y="4089661"/>
            <a:ext cx="7530812" cy="685800"/>
          </a:xfrm>
          <a:prstGeom prst="rect">
            <a:avLst/>
          </a:prstGeom>
          <a:ln>
            <a:solidFill>
              <a:schemeClr val="accent2"/>
            </a:solidFill>
          </a:ln>
        </p:spPr>
        <p:style>
          <a:lnRef idx="2">
            <a:schemeClr val="accent1">
              <a:shade val="50000"/>
              <a:hueOff val="233519"/>
              <a:satOff val="-15749"/>
              <a:lumOff val="3081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868" tIns="146868" rIns="146868" bIns="146868" numCol="1" spcCol="1270" anchor="ctr" anchorCtr="0">
            <a:noAutofit/>
          </a:bodyPr>
          <a:lstStyle/>
          <a:p>
            <a:pPr defTabSz="685808">
              <a:defRPr/>
            </a:pPr>
            <a:r>
              <a:rPr lang="en-US" sz="1500" b="1" dirty="0">
                <a:solidFill>
                  <a:srgbClr val="EF4641"/>
                </a:solidFill>
                <a:latin typeface="Helvetica" panose="020B0604020202020204" pitchFamily="34" charset="0"/>
              </a:rPr>
              <a:t>Tactic: </a:t>
            </a:r>
            <a:r>
              <a:rPr lang="en-US" sz="1500" dirty="0">
                <a:solidFill>
                  <a:prstClr val="black">
                    <a:lumMod val="85000"/>
                    <a:lumOff val="15000"/>
                  </a:prstClr>
                </a:solidFill>
                <a:latin typeface="Helvetica" panose="020B0604020202020204" pitchFamily="34" charset="0"/>
              </a:rPr>
              <a:t>The most specific adaptation response, providing prescriptive direction about actions that can be applied to specific situations</a:t>
            </a:r>
          </a:p>
        </p:txBody>
      </p:sp>
      <p:sp>
        <p:nvSpPr>
          <p:cNvPr id="14" name="Text Box 10">
            <a:extLst>
              <a:ext uri="{FF2B5EF4-FFF2-40B4-BE49-F238E27FC236}">
                <a16:creationId xmlns:a16="http://schemas.microsoft.com/office/drawing/2014/main" id="{94D6481A-BA67-4ECE-997A-E897BFD9E9DB}"/>
              </a:ext>
            </a:extLst>
          </p:cNvPr>
          <p:cNvSpPr txBox="1">
            <a:spLocks noChangeArrowheads="1"/>
          </p:cNvSpPr>
          <p:nvPr/>
        </p:nvSpPr>
        <p:spPr bwMode="auto">
          <a:xfrm>
            <a:off x="338864" y="2017336"/>
            <a:ext cx="1306604" cy="328719"/>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lIns="96938" tIns="48470" rIns="96938" bIns="48470">
            <a:spAutoFit/>
          </a:bodyPr>
          <a:lstStyle/>
          <a:p>
            <a:pPr algn="ctr" defTabSz="691701">
              <a:spcBef>
                <a:spcPct val="50000"/>
              </a:spcBef>
              <a:defRPr/>
            </a:pPr>
            <a:r>
              <a:rPr lang="en-US" sz="1500" b="1" dirty="0">
                <a:solidFill>
                  <a:prstClr val="black"/>
                </a:solidFill>
                <a:latin typeface="Helvetica" panose="020B0604020202020204" pitchFamily="34" charset="0"/>
              </a:rPr>
              <a:t>CONCEPT</a:t>
            </a:r>
          </a:p>
        </p:txBody>
      </p:sp>
      <p:sp>
        <p:nvSpPr>
          <p:cNvPr id="15" name="Text Box 10">
            <a:extLst>
              <a:ext uri="{FF2B5EF4-FFF2-40B4-BE49-F238E27FC236}">
                <a16:creationId xmlns:a16="http://schemas.microsoft.com/office/drawing/2014/main" id="{BA7247BA-EE64-4083-88C4-0F42102E8983}"/>
              </a:ext>
            </a:extLst>
          </p:cNvPr>
          <p:cNvSpPr txBox="1">
            <a:spLocks noChangeArrowheads="1"/>
          </p:cNvSpPr>
          <p:nvPr/>
        </p:nvSpPr>
        <p:spPr bwMode="auto">
          <a:xfrm>
            <a:off x="338864" y="5398189"/>
            <a:ext cx="1306604" cy="328719"/>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lIns="96938" tIns="48470" rIns="96938" bIns="48470">
            <a:spAutoFit/>
          </a:bodyPr>
          <a:lstStyle/>
          <a:p>
            <a:pPr algn="ctr" defTabSz="691701">
              <a:spcBef>
                <a:spcPct val="50000"/>
              </a:spcBef>
              <a:defRPr/>
            </a:pPr>
            <a:r>
              <a:rPr lang="en-US" sz="1500" b="1" dirty="0">
                <a:solidFill>
                  <a:prstClr val="black"/>
                </a:solidFill>
                <a:latin typeface="Helvetica" panose="020B0604020202020204" pitchFamily="34" charset="0"/>
              </a:rPr>
              <a:t>ACTION</a:t>
            </a:r>
          </a:p>
        </p:txBody>
      </p:sp>
    </p:spTree>
    <p:extLst>
      <p:ext uri="{BB962C8B-B14F-4D97-AF65-F5344CB8AC3E}">
        <p14:creationId xmlns:p14="http://schemas.microsoft.com/office/powerpoint/2010/main" val="564748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uilding, sky, tree&#10;&#10;Description automatically generated">
            <a:extLst>
              <a:ext uri="{FF2B5EF4-FFF2-40B4-BE49-F238E27FC236}">
                <a16:creationId xmlns:a16="http://schemas.microsoft.com/office/drawing/2014/main" id="{C4B56C46-334D-49BE-A82C-7DA87A52BA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2" b="10925"/>
          <a:stretch/>
        </p:blipFill>
        <p:spPr>
          <a:xfrm>
            <a:off x="-1659467" y="0"/>
            <a:ext cx="12327467" cy="6934200"/>
          </a:xfrm>
          <a:prstGeom prst="rect">
            <a:avLst/>
          </a:prstGeom>
        </p:spPr>
      </p:pic>
      <p:sp>
        <p:nvSpPr>
          <p:cNvPr id="5" name="Rectangle 4">
            <a:extLst>
              <a:ext uri="{FF2B5EF4-FFF2-40B4-BE49-F238E27FC236}">
                <a16:creationId xmlns:a16="http://schemas.microsoft.com/office/drawing/2014/main" id="{347B91C8-510E-442F-A589-BA1BC20BEF1B}"/>
              </a:ext>
            </a:extLst>
          </p:cNvPr>
          <p:cNvSpPr/>
          <p:nvPr/>
        </p:nvSpPr>
        <p:spPr>
          <a:xfrm>
            <a:off x="359071" y="4195075"/>
            <a:ext cx="2779784" cy="1564659"/>
          </a:xfrm>
          <a:prstGeom prst="rect">
            <a:avLst/>
          </a:prstGeom>
          <a:solidFill>
            <a:schemeClr val="accent2"/>
          </a:solidFill>
        </p:spPr>
        <p:txBody>
          <a:bodyPr wrap="square" lIns="68580" tIns="68580" rIns="68580" bIns="6858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1: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Engage social systems to integrate climate change, urban forest, and human health actions.</a:t>
            </a:r>
          </a:p>
        </p:txBody>
      </p:sp>
      <p:sp>
        <p:nvSpPr>
          <p:cNvPr id="9" name="TextBox 8">
            <a:extLst>
              <a:ext uri="{FF2B5EF4-FFF2-40B4-BE49-F238E27FC236}">
                <a16:creationId xmlns:a16="http://schemas.microsoft.com/office/drawing/2014/main" id="{779649F2-4AFF-4EB2-80F3-289B64DE8AAC}"/>
              </a:ext>
            </a:extLst>
          </p:cNvPr>
          <p:cNvSpPr txBox="1"/>
          <p:nvPr/>
        </p:nvSpPr>
        <p:spPr>
          <a:xfrm>
            <a:off x="8044962" y="5746835"/>
            <a:ext cx="1099039" cy="253916"/>
          </a:xfrm>
          <a:prstGeom prst="rect">
            <a:avLst/>
          </a:prstGeom>
          <a:solidFill>
            <a:schemeClr val="tx1">
              <a:alpha val="50000"/>
            </a:schemeClr>
          </a:solidFill>
          <a:effectLst>
            <a:softEdge rad="63500"/>
          </a:effectLst>
        </p:spPr>
        <p:txBody>
          <a:bodyPr wrap="square" rtlCol="0">
            <a:spAutoFit/>
          </a:bodyPr>
          <a:lstStyle/>
          <a:p>
            <a:pPr algn="r"/>
            <a:r>
              <a:rPr lang="en-US" sz="1050" dirty="0">
                <a:solidFill>
                  <a:schemeClr val="bg1"/>
                </a:solidFill>
              </a:rPr>
              <a:t>Adobe Stock</a:t>
            </a:r>
          </a:p>
        </p:txBody>
      </p:sp>
      <p:grpSp>
        <p:nvGrpSpPr>
          <p:cNvPr id="13" name="Group 12">
            <a:extLst>
              <a:ext uri="{FF2B5EF4-FFF2-40B4-BE49-F238E27FC236}">
                <a16:creationId xmlns:a16="http://schemas.microsoft.com/office/drawing/2014/main" id="{A5CF765B-3E5E-46BA-A16A-41A4AC504B59}"/>
              </a:ext>
            </a:extLst>
          </p:cNvPr>
          <p:cNvGrpSpPr/>
          <p:nvPr/>
        </p:nvGrpSpPr>
        <p:grpSpPr>
          <a:xfrm>
            <a:off x="8251580" y="4781956"/>
            <a:ext cx="685800" cy="685800"/>
            <a:chOff x="11002107" y="5232941"/>
            <a:chExt cx="914400" cy="914400"/>
          </a:xfrm>
        </p:grpSpPr>
        <p:sp>
          <p:nvSpPr>
            <p:cNvPr id="12" name="Oval 11">
              <a:extLst>
                <a:ext uri="{FF2B5EF4-FFF2-40B4-BE49-F238E27FC236}">
                  <a16:creationId xmlns:a16="http://schemas.microsoft.com/office/drawing/2014/main" id="{973E5833-AAB4-4DD8-AE6C-32E4C6DC4481}"/>
                </a:ext>
              </a:extLst>
            </p:cNvPr>
            <p:cNvSpPr/>
            <p:nvPr/>
          </p:nvSpPr>
          <p:spPr>
            <a:xfrm>
              <a:off x="11002107" y="5232941"/>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756124FA-7D12-403E-922E-0A8461CA64AC}"/>
                </a:ext>
              </a:extLst>
            </p:cNvPr>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11103803" y="5327845"/>
              <a:ext cx="781346" cy="724592"/>
            </a:xfrm>
            <a:prstGeom prst="rect">
              <a:avLst/>
            </a:prstGeom>
            <a:noFill/>
          </p:spPr>
        </p:pic>
      </p:grpSp>
    </p:spTree>
    <p:extLst>
      <p:ext uri="{BB962C8B-B14F-4D97-AF65-F5344CB8AC3E}">
        <p14:creationId xmlns:p14="http://schemas.microsoft.com/office/powerpoint/2010/main" val="3436583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B56C46-334D-49BE-A82C-7DA87A52BA84}"/>
              </a:ext>
            </a:extLst>
          </p:cNvPr>
          <p:cNvPicPr>
            <a:picLocks noChangeAspect="1"/>
          </p:cNvPicPr>
          <p:nvPr/>
        </p:nvPicPr>
        <p:blipFill rotWithShape="1">
          <a:blip r:embed="rId3">
            <a:extLst>
              <a:ext uri="{28A0092B-C50C-407E-A947-70E740481C1C}">
                <a14:useLocalDpi xmlns:a14="http://schemas.microsoft.com/office/drawing/2010/main" val="0"/>
              </a:ext>
            </a:extLst>
          </a:blip>
          <a:srcRect l="88" t="5395" r="-88" b="10447"/>
          <a:stretch/>
        </p:blipFill>
        <p:spPr>
          <a:xfrm>
            <a:off x="-1905000" y="-221412"/>
            <a:ext cx="12618068" cy="7079411"/>
          </a:xfrm>
          <a:prstGeom prst="rect">
            <a:avLst/>
          </a:prstGeom>
        </p:spPr>
      </p:pic>
      <p:sp>
        <p:nvSpPr>
          <p:cNvPr id="7" name="Rectangle 6">
            <a:extLst>
              <a:ext uri="{FF2B5EF4-FFF2-40B4-BE49-F238E27FC236}">
                <a16:creationId xmlns:a16="http://schemas.microsoft.com/office/drawing/2014/main" id="{71096967-BD4C-449E-BABD-29A2B25062CF}"/>
              </a:ext>
            </a:extLst>
          </p:cNvPr>
          <p:cNvSpPr/>
          <p:nvPr/>
        </p:nvSpPr>
        <p:spPr>
          <a:xfrm>
            <a:off x="292410" y="2806778"/>
            <a:ext cx="3585477" cy="1293046"/>
          </a:xfrm>
          <a:prstGeom prst="rect">
            <a:avLst/>
          </a:prstGeom>
          <a:solidFill>
            <a:schemeClr val="accent4"/>
          </a:solidFill>
        </p:spPr>
        <p:txBody>
          <a:bodyPr wrap="square" tIns="68580" bIns="68580">
            <a:spAutoFit/>
          </a:bodyPr>
          <a:lstStyle/>
          <a:p>
            <a:pPr>
              <a:lnSpc>
                <a:spcPct val="110000"/>
              </a:lnSpc>
              <a:spcBef>
                <a:spcPts val="300"/>
              </a:spcBef>
              <a:spcAft>
                <a:spcPts val="75"/>
              </a:spcAft>
            </a:pPr>
            <a:r>
              <a:rPr lang="en-US" sz="1650" cap="all" dirty="0">
                <a:latin typeface="+mj-lt"/>
                <a:ea typeface="Calibri" panose="020F0502020204030204" pitchFamily="34" charset="0"/>
                <a:cs typeface="Times New Roman" panose="02020603050405020304" pitchFamily="18" charset="0"/>
              </a:rPr>
              <a:t>Strategy 2: </a:t>
            </a:r>
          </a:p>
          <a:p>
            <a:pPr>
              <a:lnSpc>
                <a:spcPct val="110000"/>
              </a:lnSpc>
              <a:spcBef>
                <a:spcPts val="300"/>
              </a:spcBef>
              <a:spcAft>
                <a:spcPts val="75"/>
              </a:spcAft>
            </a:pPr>
            <a:r>
              <a:rPr lang="en-US" sz="1650" dirty="0">
                <a:latin typeface="+mj-lt"/>
                <a:ea typeface="Calibri" panose="020F0502020204030204" pitchFamily="34" charset="0"/>
                <a:cs typeface="Times New Roman" panose="02020603050405020304" pitchFamily="18" charset="0"/>
              </a:rPr>
              <a:t>Reduce the impact of human health threats and stressors using urban trees and forests.</a:t>
            </a:r>
          </a:p>
        </p:txBody>
      </p:sp>
      <p:sp>
        <p:nvSpPr>
          <p:cNvPr id="9" name="TextBox 8">
            <a:extLst>
              <a:ext uri="{FF2B5EF4-FFF2-40B4-BE49-F238E27FC236}">
                <a16:creationId xmlns:a16="http://schemas.microsoft.com/office/drawing/2014/main" id="{95CADDD5-651A-4B18-BEB9-A17E852DC575}"/>
              </a:ext>
            </a:extLst>
          </p:cNvPr>
          <p:cNvSpPr txBox="1"/>
          <p:nvPr/>
        </p:nvSpPr>
        <p:spPr>
          <a:xfrm>
            <a:off x="5312752" y="5746835"/>
            <a:ext cx="3831248" cy="253916"/>
          </a:xfrm>
          <a:prstGeom prst="rect">
            <a:avLst/>
          </a:prstGeom>
          <a:noFill/>
          <a:effectLst>
            <a:softEdge rad="63500"/>
          </a:effectLst>
        </p:spPr>
        <p:txBody>
          <a:bodyPr wrap="square" rtlCol="0">
            <a:spAutoFit/>
          </a:bodyPr>
          <a:lstStyle/>
          <a:p>
            <a:pPr algn="r"/>
            <a:r>
              <a:rPr lang="en-US" sz="1050" dirty="0">
                <a:solidFill>
                  <a:schemeClr val="bg1"/>
                </a:solidFill>
              </a:rPr>
              <a:t>Adobe Stock</a:t>
            </a:r>
          </a:p>
        </p:txBody>
      </p:sp>
      <p:grpSp>
        <p:nvGrpSpPr>
          <p:cNvPr id="11" name="Group 10">
            <a:extLst>
              <a:ext uri="{FF2B5EF4-FFF2-40B4-BE49-F238E27FC236}">
                <a16:creationId xmlns:a16="http://schemas.microsoft.com/office/drawing/2014/main" id="{FB4BBD5F-D52F-4081-99C6-C3B629F9DF3E}"/>
              </a:ext>
            </a:extLst>
          </p:cNvPr>
          <p:cNvGrpSpPr/>
          <p:nvPr/>
        </p:nvGrpSpPr>
        <p:grpSpPr>
          <a:xfrm>
            <a:off x="292410" y="5111609"/>
            <a:ext cx="685800" cy="685800"/>
            <a:chOff x="11002107" y="5232941"/>
            <a:chExt cx="914400" cy="914400"/>
          </a:xfrm>
        </p:grpSpPr>
        <p:sp>
          <p:nvSpPr>
            <p:cNvPr id="12" name="Oval 11">
              <a:extLst>
                <a:ext uri="{FF2B5EF4-FFF2-40B4-BE49-F238E27FC236}">
                  <a16:creationId xmlns:a16="http://schemas.microsoft.com/office/drawing/2014/main" id="{A64F369B-F9B7-4F7D-BA9C-E2872D72EE57}"/>
                </a:ext>
              </a:extLst>
            </p:cNvPr>
            <p:cNvSpPr/>
            <p:nvPr/>
          </p:nvSpPr>
          <p:spPr>
            <a:xfrm>
              <a:off x="11002107" y="5232941"/>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889F3EBB-B259-4FBA-8ADC-99009378D728}"/>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1103803" y="5327845"/>
              <a:ext cx="781346" cy="724592"/>
            </a:xfrm>
            <a:prstGeom prst="rect">
              <a:avLst/>
            </a:prstGeom>
            <a:noFill/>
          </p:spPr>
        </p:pic>
      </p:grpSp>
    </p:spTree>
    <p:extLst>
      <p:ext uri="{BB962C8B-B14F-4D97-AF65-F5344CB8AC3E}">
        <p14:creationId xmlns:p14="http://schemas.microsoft.com/office/powerpoint/2010/main" val="3057032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A1BF23-E695-4695-A2AA-3322ED43A2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7" r="5728"/>
          <a:stretch/>
        </p:blipFill>
        <p:spPr>
          <a:xfrm>
            <a:off x="3810000" y="0"/>
            <a:ext cx="7865322" cy="6895011"/>
          </a:xfrm>
          <a:prstGeom prst="rect">
            <a:avLst/>
          </a:prstGeom>
        </p:spPr>
      </p:pic>
      <p:pic>
        <p:nvPicPr>
          <p:cNvPr id="8" name="Picture 7">
            <a:extLst>
              <a:ext uri="{FF2B5EF4-FFF2-40B4-BE49-F238E27FC236}">
                <a16:creationId xmlns:a16="http://schemas.microsoft.com/office/drawing/2014/main" id="{450DBE51-3A29-4CD3-A5EA-3DE358D6E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8" y="0"/>
            <a:ext cx="5143500" cy="6858000"/>
          </a:xfrm>
          <a:prstGeom prst="rect">
            <a:avLst/>
          </a:prstGeom>
        </p:spPr>
      </p:pic>
      <p:sp>
        <p:nvSpPr>
          <p:cNvPr id="5" name="Rectangle 4">
            <a:extLst>
              <a:ext uri="{FF2B5EF4-FFF2-40B4-BE49-F238E27FC236}">
                <a16:creationId xmlns:a16="http://schemas.microsoft.com/office/drawing/2014/main" id="{347B91C8-510E-442F-A589-BA1BC20BEF1B}"/>
              </a:ext>
            </a:extLst>
          </p:cNvPr>
          <p:cNvSpPr/>
          <p:nvPr/>
        </p:nvSpPr>
        <p:spPr>
          <a:xfrm>
            <a:off x="-23518" y="192644"/>
            <a:ext cx="3719147" cy="1283044"/>
          </a:xfrm>
          <a:prstGeom prst="rect">
            <a:avLst/>
          </a:prstGeom>
          <a:solidFill>
            <a:schemeClr val="accent6"/>
          </a:solidFill>
        </p:spPr>
        <p:txBody>
          <a:bodyPr wrap="square" lIns="205740" tIns="274320" bIns="13716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3: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Maintain or increase extent of urban forests and vegetative cover.</a:t>
            </a:r>
          </a:p>
        </p:txBody>
      </p:sp>
      <p:sp>
        <p:nvSpPr>
          <p:cNvPr id="9" name="TextBox 8">
            <a:extLst>
              <a:ext uri="{FF2B5EF4-FFF2-40B4-BE49-F238E27FC236}">
                <a16:creationId xmlns:a16="http://schemas.microsoft.com/office/drawing/2014/main" id="{CD7E7D3D-685E-485D-8ACB-767EB93C1083}"/>
              </a:ext>
            </a:extLst>
          </p:cNvPr>
          <p:cNvSpPr txBox="1"/>
          <p:nvPr/>
        </p:nvSpPr>
        <p:spPr>
          <a:xfrm>
            <a:off x="4784445" y="6550521"/>
            <a:ext cx="3831248" cy="276999"/>
          </a:xfrm>
          <a:prstGeom prst="rect">
            <a:avLst/>
          </a:prstGeom>
          <a:solidFill>
            <a:srgbClr val="000000">
              <a:alpha val="30196"/>
            </a:srgbClr>
          </a:solidFill>
          <a:effectLst>
            <a:softEdge rad="63500"/>
          </a:effectLst>
        </p:spPr>
        <p:txBody>
          <a:bodyPr wrap="square" rtlCol="0">
            <a:spAutoFit/>
          </a:bodyPr>
          <a:lstStyle/>
          <a:p>
            <a:pPr algn="r"/>
            <a:r>
              <a:rPr lang="en-US" sz="1200" dirty="0">
                <a:solidFill>
                  <a:schemeClr val="bg1"/>
                </a:solidFill>
              </a:rPr>
              <a:t>Photos: Speak for the Trees Boston</a:t>
            </a:r>
          </a:p>
        </p:txBody>
      </p:sp>
      <p:grpSp>
        <p:nvGrpSpPr>
          <p:cNvPr id="14" name="Group 13">
            <a:extLst>
              <a:ext uri="{FF2B5EF4-FFF2-40B4-BE49-F238E27FC236}">
                <a16:creationId xmlns:a16="http://schemas.microsoft.com/office/drawing/2014/main" id="{8B3DC47A-E5F8-48AB-BD2D-8E975F924DA5}"/>
              </a:ext>
            </a:extLst>
          </p:cNvPr>
          <p:cNvGrpSpPr/>
          <p:nvPr/>
        </p:nvGrpSpPr>
        <p:grpSpPr>
          <a:xfrm>
            <a:off x="8260703" y="4058123"/>
            <a:ext cx="685800" cy="685800"/>
            <a:chOff x="11002107" y="5232941"/>
            <a:chExt cx="914400" cy="914400"/>
          </a:xfrm>
        </p:grpSpPr>
        <p:sp>
          <p:nvSpPr>
            <p:cNvPr id="15" name="Oval 14">
              <a:extLst>
                <a:ext uri="{FF2B5EF4-FFF2-40B4-BE49-F238E27FC236}">
                  <a16:creationId xmlns:a16="http://schemas.microsoft.com/office/drawing/2014/main" id="{1DDAB466-CF14-45D3-A347-F1B5448A0F02}"/>
                </a:ext>
              </a:extLst>
            </p:cNvPr>
            <p:cNvSpPr/>
            <p:nvPr/>
          </p:nvSpPr>
          <p:spPr>
            <a:xfrm>
              <a:off x="11002107" y="5232941"/>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52AC73F-5DC3-4EB3-AD4E-A01299A55D2B}"/>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rcRect/>
            <a:stretch/>
          </p:blipFill>
          <p:spPr>
            <a:xfrm>
              <a:off x="11103803" y="5328205"/>
              <a:ext cx="781346" cy="723871"/>
            </a:xfrm>
            <a:prstGeom prst="rect">
              <a:avLst/>
            </a:prstGeom>
            <a:noFill/>
          </p:spPr>
        </p:pic>
      </p:grpSp>
      <p:grpSp>
        <p:nvGrpSpPr>
          <p:cNvPr id="17" name="Group 16">
            <a:extLst>
              <a:ext uri="{FF2B5EF4-FFF2-40B4-BE49-F238E27FC236}">
                <a16:creationId xmlns:a16="http://schemas.microsoft.com/office/drawing/2014/main" id="{50312FA0-3C53-4354-8685-BA7BDC39103F}"/>
              </a:ext>
            </a:extLst>
          </p:cNvPr>
          <p:cNvGrpSpPr/>
          <p:nvPr/>
        </p:nvGrpSpPr>
        <p:grpSpPr>
          <a:xfrm>
            <a:off x="8260703" y="4907627"/>
            <a:ext cx="685800" cy="685800"/>
            <a:chOff x="11002107" y="5232941"/>
            <a:chExt cx="914400" cy="914400"/>
          </a:xfrm>
        </p:grpSpPr>
        <p:sp>
          <p:nvSpPr>
            <p:cNvPr id="18" name="Oval 17">
              <a:extLst>
                <a:ext uri="{FF2B5EF4-FFF2-40B4-BE49-F238E27FC236}">
                  <a16:creationId xmlns:a16="http://schemas.microsoft.com/office/drawing/2014/main" id="{89BD7644-9721-4161-B4F2-FFA7B81B8271}"/>
                </a:ext>
              </a:extLst>
            </p:cNvPr>
            <p:cNvSpPr/>
            <p:nvPr/>
          </p:nvSpPr>
          <p:spPr>
            <a:xfrm>
              <a:off x="11002107" y="5232941"/>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614EF04-F2FB-4C6A-ABD0-BBFDFAA8F6AA}"/>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a:stretch/>
          </p:blipFill>
          <p:spPr>
            <a:xfrm>
              <a:off x="11084753" y="5393709"/>
              <a:ext cx="781346" cy="592863"/>
            </a:xfrm>
            <a:prstGeom prst="rect">
              <a:avLst/>
            </a:prstGeom>
            <a:noFill/>
          </p:spPr>
        </p:pic>
      </p:grpSp>
    </p:spTree>
    <p:extLst>
      <p:ext uri="{BB962C8B-B14F-4D97-AF65-F5344CB8AC3E}">
        <p14:creationId xmlns:p14="http://schemas.microsoft.com/office/powerpoint/2010/main" val="3785811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B2B966-0E6B-4AB1-A28A-8FD9792FD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 y="0"/>
            <a:ext cx="9204960" cy="6903720"/>
          </a:xfrm>
          <a:prstGeom prst="rect">
            <a:avLst/>
          </a:prstGeom>
        </p:spPr>
      </p:pic>
      <p:sp>
        <p:nvSpPr>
          <p:cNvPr id="6" name="Rectangle 5">
            <a:extLst>
              <a:ext uri="{FF2B5EF4-FFF2-40B4-BE49-F238E27FC236}">
                <a16:creationId xmlns:a16="http://schemas.microsoft.com/office/drawing/2014/main" id="{0B0514BA-FEBB-4601-B36E-0D3F452EBA6D}"/>
              </a:ext>
            </a:extLst>
          </p:cNvPr>
          <p:cNvSpPr/>
          <p:nvPr/>
        </p:nvSpPr>
        <p:spPr>
          <a:xfrm>
            <a:off x="0" y="2699197"/>
            <a:ext cx="2243138" cy="1841658"/>
          </a:xfrm>
          <a:prstGeom prst="rect">
            <a:avLst/>
          </a:prstGeom>
          <a:solidFill>
            <a:schemeClr val="accent3"/>
          </a:solidFill>
        </p:spPr>
        <p:txBody>
          <a:bodyPr wrap="square" lIns="137160" tIns="205740" bIns="20574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5: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Reduce the impact of physical and biological stressors on urban forests.</a:t>
            </a:r>
          </a:p>
        </p:txBody>
      </p:sp>
      <p:sp>
        <p:nvSpPr>
          <p:cNvPr id="5" name="Rectangle 4">
            <a:extLst>
              <a:ext uri="{FF2B5EF4-FFF2-40B4-BE49-F238E27FC236}">
                <a16:creationId xmlns:a16="http://schemas.microsoft.com/office/drawing/2014/main" id="{347B91C8-510E-442F-A589-BA1BC20BEF1B}"/>
              </a:ext>
            </a:extLst>
          </p:cNvPr>
          <p:cNvSpPr/>
          <p:nvPr/>
        </p:nvSpPr>
        <p:spPr>
          <a:xfrm>
            <a:off x="0" y="857250"/>
            <a:ext cx="2243138" cy="1841658"/>
          </a:xfrm>
          <a:prstGeom prst="rect">
            <a:avLst/>
          </a:prstGeom>
          <a:solidFill>
            <a:schemeClr val="accent4"/>
          </a:solidFill>
        </p:spPr>
        <p:txBody>
          <a:bodyPr wrap="square" lIns="137160" tIns="205740" bIns="20574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4: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Sustain or restore fundamental ecological functions of urban ecosystems.</a:t>
            </a:r>
          </a:p>
        </p:txBody>
      </p:sp>
      <p:sp>
        <p:nvSpPr>
          <p:cNvPr id="4" name="Rectangle 3">
            <a:extLst>
              <a:ext uri="{FF2B5EF4-FFF2-40B4-BE49-F238E27FC236}">
                <a16:creationId xmlns:a16="http://schemas.microsoft.com/office/drawing/2014/main" id="{845235C8-887C-41CE-BEEC-98B937BDF8B2}"/>
              </a:ext>
            </a:extLst>
          </p:cNvPr>
          <p:cNvSpPr/>
          <p:nvPr/>
        </p:nvSpPr>
        <p:spPr>
          <a:xfrm>
            <a:off x="-10330" y="4461866"/>
            <a:ext cx="2243138" cy="1562351"/>
          </a:xfrm>
          <a:prstGeom prst="rect">
            <a:avLst/>
          </a:prstGeom>
          <a:solidFill>
            <a:schemeClr val="accent2"/>
          </a:solidFill>
        </p:spPr>
        <p:txBody>
          <a:bodyPr wrap="square" lIns="137160" tIns="205740" rIns="137160" bIns="20574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6: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Enhance taxonomic, functional, and structural diversity.</a:t>
            </a:r>
          </a:p>
        </p:txBody>
      </p:sp>
      <p:grpSp>
        <p:nvGrpSpPr>
          <p:cNvPr id="9" name="Group 8">
            <a:extLst>
              <a:ext uri="{FF2B5EF4-FFF2-40B4-BE49-F238E27FC236}">
                <a16:creationId xmlns:a16="http://schemas.microsoft.com/office/drawing/2014/main" id="{8952DD24-6164-4D6B-8336-7EA2443AB442}"/>
              </a:ext>
            </a:extLst>
          </p:cNvPr>
          <p:cNvGrpSpPr/>
          <p:nvPr/>
        </p:nvGrpSpPr>
        <p:grpSpPr>
          <a:xfrm>
            <a:off x="2417116" y="5163527"/>
            <a:ext cx="685800" cy="685800"/>
            <a:chOff x="11002107" y="5232941"/>
            <a:chExt cx="914400" cy="914400"/>
          </a:xfrm>
        </p:grpSpPr>
        <p:sp>
          <p:nvSpPr>
            <p:cNvPr id="10" name="Oval 9">
              <a:extLst>
                <a:ext uri="{FF2B5EF4-FFF2-40B4-BE49-F238E27FC236}">
                  <a16:creationId xmlns:a16="http://schemas.microsoft.com/office/drawing/2014/main" id="{70C40A3F-F810-470E-9930-5043903FCB02}"/>
                </a:ext>
              </a:extLst>
            </p:cNvPr>
            <p:cNvSpPr/>
            <p:nvPr/>
          </p:nvSpPr>
          <p:spPr>
            <a:xfrm>
              <a:off x="11002107" y="5232941"/>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D061927-DE5C-4485-B603-1B2E42C8F88D}"/>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rcRect/>
            <a:stretch/>
          </p:blipFill>
          <p:spPr>
            <a:xfrm>
              <a:off x="11065703" y="5393709"/>
              <a:ext cx="781346" cy="592863"/>
            </a:xfrm>
            <a:prstGeom prst="rect">
              <a:avLst/>
            </a:prstGeom>
            <a:noFill/>
          </p:spPr>
        </p:pic>
      </p:grpSp>
      <p:sp>
        <p:nvSpPr>
          <p:cNvPr id="12" name="TextBox 11">
            <a:extLst>
              <a:ext uri="{FF2B5EF4-FFF2-40B4-BE49-F238E27FC236}">
                <a16:creationId xmlns:a16="http://schemas.microsoft.com/office/drawing/2014/main" id="{BE158444-5719-408E-AD28-430CF2B03400}"/>
              </a:ext>
            </a:extLst>
          </p:cNvPr>
          <p:cNvSpPr txBox="1"/>
          <p:nvPr/>
        </p:nvSpPr>
        <p:spPr>
          <a:xfrm>
            <a:off x="7615238" y="5746835"/>
            <a:ext cx="1528762" cy="276999"/>
          </a:xfrm>
          <a:prstGeom prst="rect">
            <a:avLst/>
          </a:prstGeom>
          <a:solidFill>
            <a:srgbClr val="000000">
              <a:alpha val="20000"/>
            </a:srgbClr>
          </a:solidFill>
          <a:effectLst>
            <a:softEdge rad="63500"/>
          </a:effectLst>
        </p:spPr>
        <p:txBody>
          <a:bodyPr wrap="square" rtlCol="0">
            <a:spAutoFit/>
          </a:bodyPr>
          <a:lstStyle/>
          <a:p>
            <a:pPr algn="r"/>
            <a:r>
              <a:rPr lang="en-US" sz="1200" dirty="0">
                <a:solidFill>
                  <a:schemeClr val="bg1"/>
                </a:solidFill>
              </a:rPr>
              <a:t>Photo: Guy Kramer</a:t>
            </a:r>
          </a:p>
        </p:txBody>
      </p:sp>
    </p:spTree>
    <p:extLst>
      <p:ext uri="{BB962C8B-B14F-4D97-AF65-F5344CB8AC3E}">
        <p14:creationId xmlns:p14="http://schemas.microsoft.com/office/powerpoint/2010/main" val="403628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Today’s</a:t>
            </a:r>
            <a:r>
              <a:rPr lang="en-US" b="1" dirty="0"/>
              <a:t> Objectives </a:t>
            </a:r>
          </a:p>
        </p:txBody>
      </p:sp>
      <p:sp>
        <p:nvSpPr>
          <p:cNvPr id="5" name="Content Placeholder 4"/>
          <p:cNvSpPr>
            <a:spLocks noGrp="1"/>
          </p:cNvSpPr>
          <p:nvPr>
            <p:ph idx="1"/>
          </p:nvPr>
        </p:nvSpPr>
        <p:spPr/>
        <p:txBody>
          <a:bodyPr/>
          <a:lstStyle/>
          <a:p>
            <a:pPr>
              <a:spcBef>
                <a:spcPts val="300"/>
              </a:spcBef>
              <a:spcAft>
                <a:spcPts val="300"/>
              </a:spcAft>
            </a:pPr>
            <a:r>
              <a:rPr lang="en-US" sz="2400" dirty="0">
                <a:solidFill>
                  <a:schemeClr val="tx1">
                    <a:lumMod val="85000"/>
                    <a:lumOff val="15000"/>
                  </a:schemeClr>
                </a:solidFill>
              </a:rPr>
              <a:t>Understand the </a:t>
            </a:r>
            <a:r>
              <a:rPr lang="en-US" sz="2400" b="1" dirty="0">
                <a:solidFill>
                  <a:srgbClr val="6CA644"/>
                </a:solidFill>
              </a:rPr>
              <a:t>impacts</a:t>
            </a:r>
            <a:r>
              <a:rPr lang="en-US" sz="2400" dirty="0">
                <a:solidFill>
                  <a:schemeClr val="tx1">
                    <a:lumMod val="85000"/>
                    <a:lumOff val="15000"/>
                  </a:schemeClr>
                </a:solidFill>
              </a:rPr>
              <a:t> of climate change on the Detroit region </a:t>
            </a:r>
          </a:p>
          <a:p>
            <a:pPr>
              <a:spcBef>
                <a:spcPts val="300"/>
              </a:spcBef>
              <a:spcAft>
                <a:spcPts val="300"/>
              </a:spcAft>
            </a:pPr>
            <a:r>
              <a:rPr lang="en-US" sz="2400" dirty="0">
                <a:solidFill>
                  <a:schemeClr val="tx1">
                    <a:lumMod val="85000"/>
                    <a:lumOff val="15000"/>
                  </a:schemeClr>
                </a:solidFill>
              </a:rPr>
              <a:t>Gain knowledge about the </a:t>
            </a:r>
            <a:r>
              <a:rPr lang="en-US" sz="2400" b="1" dirty="0">
                <a:solidFill>
                  <a:srgbClr val="6CA644"/>
                </a:solidFill>
              </a:rPr>
              <a:t>vulnerability </a:t>
            </a:r>
            <a:r>
              <a:rPr lang="en-US" sz="2400" dirty="0">
                <a:solidFill>
                  <a:schemeClr val="tx1">
                    <a:lumMod val="85000"/>
                    <a:lumOff val="15000"/>
                  </a:schemeClr>
                </a:solidFill>
              </a:rPr>
              <a:t>of Detroit’s trees to current and projected climate changes</a:t>
            </a:r>
          </a:p>
          <a:p>
            <a:pPr>
              <a:spcBef>
                <a:spcPts val="300"/>
              </a:spcBef>
              <a:spcAft>
                <a:spcPts val="300"/>
              </a:spcAft>
            </a:pPr>
            <a:r>
              <a:rPr lang="en-US" sz="2400" dirty="0">
                <a:solidFill>
                  <a:schemeClr val="tx1">
                    <a:lumMod val="85000"/>
                    <a:lumOff val="15000"/>
                  </a:schemeClr>
                </a:solidFill>
              </a:rPr>
              <a:t>Develop a sense of how climate change can </a:t>
            </a:r>
            <a:r>
              <a:rPr lang="en-US" sz="2400" b="1" dirty="0">
                <a:solidFill>
                  <a:srgbClr val="6CA644"/>
                </a:solidFill>
              </a:rPr>
              <a:t>interact</a:t>
            </a:r>
            <a:r>
              <a:rPr lang="en-US" sz="2400" dirty="0">
                <a:solidFill>
                  <a:schemeClr val="tx1">
                    <a:lumMod val="85000"/>
                    <a:lumOff val="15000"/>
                  </a:schemeClr>
                </a:solidFill>
              </a:rPr>
              <a:t> with other factors such as land use change to impact the area’s urban forest </a:t>
            </a:r>
          </a:p>
          <a:p>
            <a:endParaRPr lang="en-US" dirty="0"/>
          </a:p>
        </p:txBody>
      </p:sp>
    </p:spTree>
    <p:extLst>
      <p:ext uri="{BB962C8B-B14F-4D97-AF65-F5344CB8AC3E}">
        <p14:creationId xmlns:p14="http://schemas.microsoft.com/office/powerpoint/2010/main" val="4024257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BBF42F79-7290-4DEC-8E2D-772B0F9EBC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959" b="11041"/>
          <a:stretch/>
        </p:blipFill>
        <p:spPr>
          <a:xfrm flipH="1">
            <a:off x="-1447800" y="-42863"/>
            <a:ext cx="12192000" cy="6858001"/>
          </a:xfrm>
          <a:prstGeom prst="rect">
            <a:avLst/>
          </a:prstGeom>
        </p:spPr>
      </p:pic>
      <p:sp>
        <p:nvSpPr>
          <p:cNvPr id="5" name="Rectangle 4">
            <a:extLst>
              <a:ext uri="{FF2B5EF4-FFF2-40B4-BE49-F238E27FC236}">
                <a16:creationId xmlns:a16="http://schemas.microsoft.com/office/drawing/2014/main" id="{347B91C8-510E-442F-A589-BA1BC20BEF1B}"/>
              </a:ext>
            </a:extLst>
          </p:cNvPr>
          <p:cNvSpPr/>
          <p:nvPr/>
        </p:nvSpPr>
        <p:spPr>
          <a:xfrm>
            <a:off x="271463" y="1450409"/>
            <a:ext cx="2628900" cy="1423851"/>
          </a:xfrm>
          <a:prstGeom prst="rect">
            <a:avLst/>
          </a:prstGeom>
          <a:solidFill>
            <a:schemeClr val="accent1"/>
          </a:solidFill>
        </p:spPr>
        <p:txBody>
          <a:bodyPr wrap="square" lIns="137160" tIns="137160" rIns="137160" bIns="13716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7: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Alter urban ecosystems toward new and expected conditions.</a:t>
            </a:r>
          </a:p>
        </p:txBody>
      </p:sp>
      <p:grpSp>
        <p:nvGrpSpPr>
          <p:cNvPr id="7" name="Group 6">
            <a:extLst>
              <a:ext uri="{FF2B5EF4-FFF2-40B4-BE49-F238E27FC236}">
                <a16:creationId xmlns:a16="http://schemas.microsoft.com/office/drawing/2014/main" id="{A97A6B63-F5C3-4EA2-B271-4AB2D388C0A7}"/>
              </a:ext>
            </a:extLst>
          </p:cNvPr>
          <p:cNvGrpSpPr/>
          <p:nvPr/>
        </p:nvGrpSpPr>
        <p:grpSpPr>
          <a:xfrm>
            <a:off x="271463" y="5064692"/>
            <a:ext cx="685800" cy="685800"/>
            <a:chOff x="11002107" y="5232941"/>
            <a:chExt cx="914400" cy="914400"/>
          </a:xfrm>
        </p:grpSpPr>
        <p:sp>
          <p:nvSpPr>
            <p:cNvPr id="8" name="Oval 7">
              <a:extLst>
                <a:ext uri="{FF2B5EF4-FFF2-40B4-BE49-F238E27FC236}">
                  <a16:creationId xmlns:a16="http://schemas.microsoft.com/office/drawing/2014/main" id="{837F25E9-5696-40B7-BBC9-5B7551D41DF3}"/>
                </a:ext>
              </a:extLst>
            </p:cNvPr>
            <p:cNvSpPr/>
            <p:nvPr/>
          </p:nvSpPr>
          <p:spPr>
            <a:xfrm>
              <a:off x="11002107" y="5232941"/>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1375C83-8A3F-4983-B693-8862CE80AA35}"/>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rcRect/>
            <a:stretch/>
          </p:blipFill>
          <p:spPr>
            <a:xfrm>
              <a:off x="11065703" y="5393709"/>
              <a:ext cx="781346" cy="592863"/>
            </a:xfrm>
            <a:prstGeom prst="rect">
              <a:avLst/>
            </a:prstGeom>
            <a:noFill/>
          </p:spPr>
        </p:pic>
      </p:grpSp>
      <p:sp>
        <p:nvSpPr>
          <p:cNvPr id="10" name="TextBox 9">
            <a:extLst>
              <a:ext uri="{FF2B5EF4-FFF2-40B4-BE49-F238E27FC236}">
                <a16:creationId xmlns:a16="http://schemas.microsoft.com/office/drawing/2014/main" id="{005C9F71-CA91-4E9E-A70D-1D875E2B45E1}"/>
              </a:ext>
            </a:extLst>
          </p:cNvPr>
          <p:cNvSpPr txBox="1"/>
          <p:nvPr/>
        </p:nvSpPr>
        <p:spPr>
          <a:xfrm>
            <a:off x="7615238" y="5746835"/>
            <a:ext cx="1528762" cy="276999"/>
          </a:xfrm>
          <a:prstGeom prst="rect">
            <a:avLst/>
          </a:prstGeom>
          <a:solidFill>
            <a:srgbClr val="000000">
              <a:alpha val="20000"/>
            </a:srgbClr>
          </a:solidFill>
          <a:effectLst>
            <a:softEdge rad="63500"/>
          </a:effectLst>
        </p:spPr>
        <p:txBody>
          <a:bodyPr wrap="square" rtlCol="0">
            <a:spAutoFit/>
          </a:bodyPr>
          <a:lstStyle/>
          <a:p>
            <a:pPr algn="r"/>
            <a:r>
              <a:rPr lang="en-US" sz="1200" dirty="0">
                <a:solidFill>
                  <a:schemeClr val="bg1"/>
                </a:solidFill>
              </a:rPr>
              <a:t>Photo: Guy Kramer</a:t>
            </a:r>
          </a:p>
        </p:txBody>
      </p:sp>
    </p:spTree>
    <p:extLst>
      <p:ext uri="{BB962C8B-B14F-4D97-AF65-F5344CB8AC3E}">
        <p14:creationId xmlns:p14="http://schemas.microsoft.com/office/powerpoint/2010/main" val="1698247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EE6C0A2-9848-4EAB-8701-A173D13E78D1}"/>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1659467" y="-171450"/>
            <a:ext cx="12632267" cy="7105650"/>
          </a:xfrm>
          <a:prstGeom prst="rect">
            <a:avLst/>
          </a:prstGeom>
        </p:spPr>
      </p:pic>
      <p:sp>
        <p:nvSpPr>
          <p:cNvPr id="5" name="Rectangle 4">
            <a:extLst>
              <a:ext uri="{FF2B5EF4-FFF2-40B4-BE49-F238E27FC236}">
                <a16:creationId xmlns:a16="http://schemas.microsoft.com/office/drawing/2014/main" id="{347B91C8-510E-442F-A589-BA1BC20BEF1B}"/>
              </a:ext>
            </a:extLst>
          </p:cNvPr>
          <p:cNvSpPr/>
          <p:nvPr/>
        </p:nvSpPr>
        <p:spPr>
          <a:xfrm>
            <a:off x="219810" y="3429001"/>
            <a:ext cx="3455377" cy="1006045"/>
          </a:xfrm>
          <a:prstGeom prst="rect">
            <a:avLst/>
          </a:prstGeom>
          <a:solidFill>
            <a:schemeClr val="accent4"/>
          </a:solidFill>
        </p:spPr>
        <p:txBody>
          <a:bodyPr wrap="square" tIns="68580" bIns="6858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8: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Promote mental and social health in the face of climate change.</a:t>
            </a:r>
          </a:p>
        </p:txBody>
      </p:sp>
      <p:sp>
        <p:nvSpPr>
          <p:cNvPr id="6" name="Rectangle 5">
            <a:extLst>
              <a:ext uri="{FF2B5EF4-FFF2-40B4-BE49-F238E27FC236}">
                <a16:creationId xmlns:a16="http://schemas.microsoft.com/office/drawing/2014/main" id="{0B0514BA-FEBB-4601-B36E-0D3F452EBA6D}"/>
              </a:ext>
            </a:extLst>
          </p:cNvPr>
          <p:cNvSpPr/>
          <p:nvPr/>
        </p:nvSpPr>
        <p:spPr>
          <a:xfrm>
            <a:off x="219809" y="4783402"/>
            <a:ext cx="4255476" cy="1006045"/>
          </a:xfrm>
          <a:prstGeom prst="rect">
            <a:avLst/>
          </a:prstGeom>
          <a:solidFill>
            <a:schemeClr val="accent4"/>
          </a:solidFill>
        </p:spPr>
        <p:txBody>
          <a:bodyPr wrap="square" tIns="68580" bIns="68580">
            <a:spAutoFit/>
          </a:bodyPr>
          <a:lstStyle/>
          <a:p>
            <a:pPr>
              <a:lnSpc>
                <a:spcPct val="110000"/>
              </a:lnSpc>
              <a:spcBef>
                <a:spcPts val="300"/>
              </a:spcBef>
              <a:spcAft>
                <a:spcPts val="75"/>
              </a:spcAft>
            </a:pPr>
            <a:r>
              <a:rPr lang="en-US" sz="1650" cap="all" dirty="0">
                <a:latin typeface="Helvetica" panose="020B0403020202020204" pitchFamily="34" charset="0"/>
                <a:ea typeface="Calibri" panose="020F0502020204030204" pitchFamily="34" charset="0"/>
                <a:cs typeface="Times New Roman" panose="02020603050405020304" pitchFamily="18" charset="0"/>
              </a:rPr>
              <a:t>Strategy 9: </a:t>
            </a:r>
          </a:p>
          <a:p>
            <a:pPr>
              <a:lnSpc>
                <a:spcPct val="110000"/>
              </a:lnSpc>
              <a:spcBef>
                <a:spcPts val="300"/>
              </a:spcBef>
              <a:spcAft>
                <a:spcPts val="75"/>
              </a:spcAft>
            </a:pPr>
            <a:r>
              <a:rPr lang="en-US" sz="1650" dirty="0">
                <a:latin typeface="Helvetica" panose="020B0403020202020204" pitchFamily="34" charset="0"/>
                <a:ea typeface="Calibri" panose="020F0502020204030204" pitchFamily="34" charset="0"/>
                <a:cs typeface="Times New Roman" panose="02020603050405020304" pitchFamily="18" charset="0"/>
              </a:rPr>
              <a:t>Promote human health co-benefits in nature-based climate adaptation activities.</a:t>
            </a:r>
          </a:p>
        </p:txBody>
      </p:sp>
      <p:grpSp>
        <p:nvGrpSpPr>
          <p:cNvPr id="18" name="Group 17">
            <a:extLst>
              <a:ext uri="{FF2B5EF4-FFF2-40B4-BE49-F238E27FC236}">
                <a16:creationId xmlns:a16="http://schemas.microsoft.com/office/drawing/2014/main" id="{F0352A25-E93D-4FED-AA8F-212948DB33ED}"/>
              </a:ext>
            </a:extLst>
          </p:cNvPr>
          <p:cNvGrpSpPr/>
          <p:nvPr/>
        </p:nvGrpSpPr>
        <p:grpSpPr>
          <a:xfrm>
            <a:off x="219809" y="2395132"/>
            <a:ext cx="685800" cy="685800"/>
            <a:chOff x="11002107" y="5232941"/>
            <a:chExt cx="914400" cy="914400"/>
          </a:xfrm>
        </p:grpSpPr>
        <p:sp>
          <p:nvSpPr>
            <p:cNvPr id="19" name="Oval 18">
              <a:extLst>
                <a:ext uri="{FF2B5EF4-FFF2-40B4-BE49-F238E27FC236}">
                  <a16:creationId xmlns:a16="http://schemas.microsoft.com/office/drawing/2014/main" id="{AE951C4C-E8B6-44FD-A169-8C911163E77D}"/>
                </a:ext>
              </a:extLst>
            </p:cNvPr>
            <p:cNvSpPr/>
            <p:nvPr/>
          </p:nvSpPr>
          <p:spPr>
            <a:xfrm>
              <a:off x="11002107" y="5232941"/>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5B262D95-2E25-41D1-94C4-82B476D53957}"/>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11103803" y="5327845"/>
              <a:ext cx="781346" cy="724592"/>
            </a:xfrm>
            <a:prstGeom prst="rect">
              <a:avLst/>
            </a:prstGeom>
            <a:noFill/>
          </p:spPr>
        </p:pic>
      </p:grpSp>
      <p:sp>
        <p:nvSpPr>
          <p:cNvPr id="22" name="TextBox 21">
            <a:extLst>
              <a:ext uri="{FF2B5EF4-FFF2-40B4-BE49-F238E27FC236}">
                <a16:creationId xmlns:a16="http://schemas.microsoft.com/office/drawing/2014/main" id="{C72E888C-6C56-4AD0-B592-76C2D992B27D}"/>
              </a:ext>
            </a:extLst>
          </p:cNvPr>
          <p:cNvSpPr txBox="1"/>
          <p:nvPr/>
        </p:nvSpPr>
        <p:spPr>
          <a:xfrm>
            <a:off x="8044962" y="5746835"/>
            <a:ext cx="1099039" cy="253916"/>
          </a:xfrm>
          <a:prstGeom prst="rect">
            <a:avLst/>
          </a:prstGeom>
          <a:noFill/>
          <a:effectLst>
            <a:softEdge rad="63500"/>
          </a:effectLst>
        </p:spPr>
        <p:txBody>
          <a:bodyPr wrap="square" rtlCol="0">
            <a:spAutoFit/>
          </a:bodyPr>
          <a:lstStyle/>
          <a:p>
            <a:pPr algn="r"/>
            <a:r>
              <a:rPr lang="en-US" sz="1050" dirty="0">
                <a:solidFill>
                  <a:schemeClr val="bg1"/>
                </a:solidFill>
              </a:rPr>
              <a:t>Adobe Stock</a:t>
            </a:r>
          </a:p>
        </p:txBody>
      </p:sp>
    </p:spTree>
    <p:extLst>
      <p:ext uri="{BB962C8B-B14F-4D97-AF65-F5344CB8AC3E}">
        <p14:creationId xmlns:p14="http://schemas.microsoft.com/office/powerpoint/2010/main" val="1245065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212350" y="318041"/>
            <a:ext cx="7886700" cy="604913"/>
          </a:xfrm>
        </p:spPr>
        <p:txBody>
          <a:bodyPr/>
          <a:lstStyle/>
          <a:p>
            <a:r>
              <a:rPr lang="en-US" b="1" dirty="0">
                <a:solidFill>
                  <a:srgbClr val="6CA644"/>
                </a:solidFill>
                <a:sym typeface="Candara"/>
              </a:rPr>
              <a:t>Workbook </a:t>
            </a:r>
            <a:r>
              <a:rPr lang="en-US" b="1" dirty="0">
                <a:sym typeface="Candara"/>
              </a:rPr>
              <a:t>+ Menu</a:t>
            </a:r>
          </a:p>
        </p:txBody>
      </p:sp>
      <p:grpSp>
        <p:nvGrpSpPr>
          <p:cNvPr id="4" name="Group 3">
            <a:extLst>
              <a:ext uri="{FF2B5EF4-FFF2-40B4-BE49-F238E27FC236}">
                <a16:creationId xmlns:a16="http://schemas.microsoft.com/office/drawing/2014/main" id="{A479B939-5466-4866-A580-C69104931681}"/>
              </a:ext>
            </a:extLst>
          </p:cNvPr>
          <p:cNvGrpSpPr>
            <a:grpSpLocks noChangeAspect="1"/>
          </p:cNvGrpSpPr>
          <p:nvPr/>
        </p:nvGrpSpPr>
        <p:grpSpPr>
          <a:xfrm>
            <a:off x="457200" y="1905000"/>
            <a:ext cx="8553875" cy="4251547"/>
            <a:chOff x="1026055" y="1741714"/>
            <a:chExt cx="8891988" cy="4419600"/>
          </a:xfrm>
        </p:grpSpPr>
        <p:sp>
          <p:nvSpPr>
            <p:cNvPr id="25" name="Right Arrow 20">
              <a:extLst>
                <a:ext uri="{FF2B5EF4-FFF2-40B4-BE49-F238E27FC236}">
                  <a16:creationId xmlns:a16="http://schemas.microsoft.com/office/drawing/2014/main" id="{9CE35ECA-85ED-4B08-9A47-B9780A5A3EA1}"/>
                </a:ext>
              </a:extLst>
            </p:cNvPr>
            <p:cNvSpPr/>
            <p:nvPr/>
          </p:nvSpPr>
          <p:spPr>
            <a:xfrm flipH="1">
              <a:off x="8169927" y="3707042"/>
              <a:ext cx="609600" cy="346156"/>
            </a:xfrm>
            <a:prstGeom prst="rightArrow">
              <a:avLst/>
            </a:prstGeom>
            <a:solidFill>
              <a:schemeClr val="accent2"/>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Helvetica" panose="020B0403020202020204" pitchFamily="34" charset="0"/>
              </a:endParaRPr>
            </a:p>
          </p:txBody>
        </p:sp>
        <p:sp>
          <p:nvSpPr>
            <p:cNvPr id="26" name="Circular Arrow 4">
              <a:extLst>
                <a:ext uri="{FF2B5EF4-FFF2-40B4-BE49-F238E27FC236}">
                  <a16:creationId xmlns:a16="http://schemas.microsoft.com/office/drawing/2014/main" id="{C8BF8764-F5EF-4366-958D-04CE9195A25C}"/>
                </a:ext>
              </a:extLst>
            </p:cNvPr>
            <p:cNvSpPr/>
            <p:nvPr/>
          </p:nvSpPr>
          <p:spPr>
            <a:xfrm>
              <a:off x="3063324" y="1837369"/>
              <a:ext cx="4262549" cy="4323945"/>
            </a:xfrm>
            <a:prstGeom prst="circularArrow">
              <a:avLst>
                <a:gd name="adj1" fmla="val 5544"/>
                <a:gd name="adj2" fmla="val 330680"/>
                <a:gd name="adj3" fmla="val 13864123"/>
                <a:gd name="adj4" fmla="val 17332518"/>
                <a:gd name="adj5" fmla="val 5757"/>
              </a:avLst>
            </a:prstGeom>
            <a:solidFill>
              <a:schemeClr val="accent1"/>
            </a:solidFill>
            <a:ln>
              <a:noFill/>
            </a:ln>
          </p:spPr>
          <p:style>
            <a:lnRef idx="3">
              <a:schemeClr val="lt1"/>
            </a:lnRef>
            <a:fillRef idx="1">
              <a:schemeClr val="accent1"/>
            </a:fillRef>
            <a:effectRef idx="1">
              <a:schemeClr val="accent1"/>
            </a:effectRef>
            <a:fontRef idx="minor">
              <a:schemeClr val="lt1"/>
            </a:fontRef>
          </p:style>
        </p:sp>
        <p:grpSp>
          <p:nvGrpSpPr>
            <p:cNvPr id="27" name="Group 26">
              <a:extLst>
                <a:ext uri="{FF2B5EF4-FFF2-40B4-BE49-F238E27FC236}">
                  <a16:creationId xmlns:a16="http://schemas.microsoft.com/office/drawing/2014/main" id="{DEE9E4C9-73AA-4AAA-B6A6-C788F70F1B51}"/>
                </a:ext>
              </a:extLst>
            </p:cNvPr>
            <p:cNvGrpSpPr/>
            <p:nvPr/>
          </p:nvGrpSpPr>
          <p:grpSpPr>
            <a:xfrm>
              <a:off x="4234821" y="1741714"/>
              <a:ext cx="1919555" cy="1211013"/>
              <a:chOff x="3331306" y="914400"/>
              <a:chExt cx="1919555" cy="1211013"/>
            </a:xfrm>
          </p:grpSpPr>
          <p:sp>
            <p:nvSpPr>
              <p:cNvPr id="28" name="Rounded Rectangle 18">
                <a:extLst>
                  <a:ext uri="{FF2B5EF4-FFF2-40B4-BE49-F238E27FC236}">
                    <a16:creationId xmlns:a16="http://schemas.microsoft.com/office/drawing/2014/main" id="{F383AC50-4CB0-4A16-8379-FC5BB5F7C92C}"/>
                  </a:ext>
                </a:extLst>
              </p:cNvPr>
              <p:cNvSpPr/>
              <p:nvPr/>
            </p:nvSpPr>
            <p:spPr>
              <a:xfrm>
                <a:off x="3331306" y="914400"/>
                <a:ext cx="1919555" cy="1211013"/>
              </a:xfrm>
              <a:prstGeom prst="rect">
                <a:avLst/>
              </a:prstGeom>
              <a:solidFill>
                <a:schemeClr val="bg1"/>
              </a:solidFill>
              <a:ln w="28575">
                <a:solidFill>
                  <a:schemeClr val="accent4"/>
                </a:solidFill>
              </a:ln>
            </p:spPr>
            <p:style>
              <a:lnRef idx="3">
                <a:schemeClr val="lt1"/>
              </a:lnRef>
              <a:fillRef idx="1">
                <a:schemeClr val="accent3"/>
              </a:fillRef>
              <a:effectRef idx="1">
                <a:schemeClr val="accent3"/>
              </a:effectRef>
              <a:fontRef idx="minor">
                <a:schemeClr val="lt1"/>
              </a:fontRef>
            </p:style>
          </p:sp>
          <p:sp>
            <p:nvSpPr>
              <p:cNvPr id="29" name="Rounded Rectangle 5">
                <a:extLst>
                  <a:ext uri="{FF2B5EF4-FFF2-40B4-BE49-F238E27FC236}">
                    <a16:creationId xmlns:a16="http://schemas.microsoft.com/office/drawing/2014/main" id="{5DBB021A-0355-40DC-B434-17BC99C9242A}"/>
                  </a:ext>
                </a:extLst>
              </p:cNvPr>
              <p:cNvSpPr/>
              <p:nvPr/>
            </p:nvSpPr>
            <p:spPr>
              <a:xfrm>
                <a:off x="3389583" y="973517"/>
                <a:ext cx="1803000" cy="1092779"/>
              </a:xfrm>
              <a:prstGeom prst="rect">
                <a:avLst/>
              </a:prstGeom>
              <a:noFill/>
              <a:ln>
                <a:noFill/>
              </a:ln>
              <a:effectLst/>
            </p:spPr>
            <p:txBody>
              <a:bodyPr spcFirstLastPara="0" vert="horz" wrap="square" lIns="57150" tIns="57150" rIns="57150" bIns="57150" numCol="1" spcCol="1270" anchor="ctr" anchorCtr="0">
                <a:noAutofit/>
              </a:bodyPr>
              <a:lstStyle/>
              <a:p>
                <a:pPr algn="ctr" defTabSz="666750">
                  <a:lnSpc>
                    <a:spcPct val="90000"/>
                  </a:lnSpc>
                  <a:spcAft>
                    <a:spcPct val="35000"/>
                  </a:spcAft>
                  <a:defRPr/>
                </a:pPr>
                <a:r>
                  <a:rPr lang="en-US" b="1" kern="0" dirty="0">
                    <a:latin typeface="Helvetica" panose="020B0403020202020204" pitchFamily="34" charset="0"/>
                  </a:rPr>
                  <a:t>1. DEFINE </a:t>
                </a:r>
                <a:r>
                  <a:rPr lang="en-US" sz="1200" kern="0" dirty="0">
                    <a:latin typeface="Helvetica" panose="020B0403020202020204" pitchFamily="34" charset="0"/>
                  </a:rPr>
                  <a:t>location, project, and time frames. </a:t>
                </a:r>
              </a:p>
            </p:txBody>
          </p:sp>
        </p:grpSp>
        <p:grpSp>
          <p:nvGrpSpPr>
            <p:cNvPr id="30" name="Group 29">
              <a:extLst>
                <a:ext uri="{FF2B5EF4-FFF2-40B4-BE49-F238E27FC236}">
                  <a16:creationId xmlns:a16="http://schemas.microsoft.com/office/drawing/2014/main" id="{B99EC35E-EB27-43F1-82AC-A0360DAA41FD}"/>
                </a:ext>
              </a:extLst>
            </p:cNvPr>
            <p:cNvGrpSpPr/>
            <p:nvPr/>
          </p:nvGrpSpPr>
          <p:grpSpPr>
            <a:xfrm>
              <a:off x="2852579" y="4845836"/>
              <a:ext cx="4816021" cy="1211014"/>
              <a:chOff x="1949064" y="4018522"/>
              <a:chExt cx="4816021" cy="1211014"/>
            </a:xfrm>
          </p:grpSpPr>
          <p:grpSp>
            <p:nvGrpSpPr>
              <p:cNvPr id="31" name="Group 30">
                <a:extLst>
                  <a:ext uri="{FF2B5EF4-FFF2-40B4-BE49-F238E27FC236}">
                    <a16:creationId xmlns:a16="http://schemas.microsoft.com/office/drawing/2014/main" id="{9AD1F3EB-239F-441A-9A57-A89FBE4D07A1}"/>
                  </a:ext>
                </a:extLst>
              </p:cNvPr>
              <p:cNvGrpSpPr/>
              <p:nvPr/>
            </p:nvGrpSpPr>
            <p:grpSpPr>
              <a:xfrm>
                <a:off x="4845530" y="4018523"/>
                <a:ext cx="1919555" cy="1211013"/>
                <a:chOff x="4845530" y="3917145"/>
                <a:chExt cx="1919555" cy="1211013"/>
              </a:xfrm>
            </p:grpSpPr>
            <p:sp>
              <p:nvSpPr>
                <p:cNvPr id="35" name="Rounded Rectangle 14">
                  <a:extLst>
                    <a:ext uri="{FF2B5EF4-FFF2-40B4-BE49-F238E27FC236}">
                      <a16:creationId xmlns:a16="http://schemas.microsoft.com/office/drawing/2014/main" id="{83B9E63A-2618-4FE4-9136-71AD5E11511C}"/>
                    </a:ext>
                  </a:extLst>
                </p:cNvPr>
                <p:cNvSpPr/>
                <p:nvPr/>
              </p:nvSpPr>
              <p:spPr>
                <a:xfrm>
                  <a:off x="4845530" y="3917145"/>
                  <a:ext cx="1919555" cy="1211013"/>
                </a:xfrm>
                <a:prstGeom prst="rect">
                  <a:avLst/>
                </a:prstGeom>
                <a:solidFill>
                  <a:schemeClr val="bg1"/>
                </a:solidFill>
                <a:ln w="28575">
                  <a:solidFill>
                    <a:schemeClr val="accent4"/>
                  </a:solidFill>
                </a:ln>
              </p:spPr>
              <p:style>
                <a:lnRef idx="3">
                  <a:schemeClr val="lt1"/>
                </a:lnRef>
                <a:fillRef idx="1">
                  <a:schemeClr val="accent3"/>
                </a:fillRef>
                <a:effectRef idx="1">
                  <a:schemeClr val="accent3"/>
                </a:effectRef>
                <a:fontRef idx="minor">
                  <a:schemeClr val="lt1"/>
                </a:fontRef>
              </p:style>
            </p:sp>
            <p:sp>
              <p:nvSpPr>
                <p:cNvPr id="36" name="Rounded Rectangle 9">
                  <a:extLst>
                    <a:ext uri="{FF2B5EF4-FFF2-40B4-BE49-F238E27FC236}">
                      <a16:creationId xmlns:a16="http://schemas.microsoft.com/office/drawing/2014/main" id="{BD94B61A-3BFC-4774-B09D-51A9B1BF82FB}"/>
                    </a:ext>
                  </a:extLst>
                </p:cNvPr>
                <p:cNvSpPr/>
                <p:nvPr/>
              </p:nvSpPr>
              <p:spPr>
                <a:xfrm>
                  <a:off x="4903807" y="3976262"/>
                  <a:ext cx="1803000" cy="1092779"/>
                </a:xfrm>
                <a:prstGeom prst="rect">
                  <a:avLst/>
                </a:prstGeom>
                <a:noFill/>
                <a:ln>
                  <a:noFill/>
                </a:ln>
                <a:effectLst/>
              </p:spPr>
              <p:txBody>
                <a:bodyPr spcFirstLastPara="0" vert="horz" wrap="square" lIns="57150" tIns="57150" rIns="57150" bIns="57150" numCol="1" spcCol="1270" anchor="ctr" anchorCtr="0">
                  <a:noAutofit/>
                </a:bodyPr>
                <a:lstStyle/>
                <a:p>
                  <a:pPr algn="ctr" defTabSz="666750">
                    <a:lnSpc>
                      <a:spcPct val="90000"/>
                    </a:lnSpc>
                    <a:spcAft>
                      <a:spcPct val="35000"/>
                    </a:spcAft>
                    <a:defRPr/>
                  </a:pPr>
                  <a:r>
                    <a:rPr lang="en-US" b="1" kern="0" dirty="0">
                      <a:latin typeface="Helvetica" panose="020B0403020202020204" pitchFamily="34" charset="0"/>
                    </a:rPr>
                    <a:t>3. EVALUATE </a:t>
                  </a:r>
                  <a:r>
                    <a:rPr lang="en-US" sz="1200" kern="0" dirty="0">
                      <a:latin typeface="Helvetica" panose="020B0403020202020204" pitchFamily="34" charset="0"/>
                    </a:rPr>
                    <a:t>management objectives given projected impacts and vulnerabilities.</a:t>
                  </a:r>
                </a:p>
              </p:txBody>
            </p:sp>
          </p:grpSp>
          <p:grpSp>
            <p:nvGrpSpPr>
              <p:cNvPr id="32" name="Group 31">
                <a:extLst>
                  <a:ext uri="{FF2B5EF4-FFF2-40B4-BE49-F238E27FC236}">
                    <a16:creationId xmlns:a16="http://schemas.microsoft.com/office/drawing/2014/main" id="{C60BE7BF-1F8D-4684-BD43-5D36768CED68}"/>
                  </a:ext>
                </a:extLst>
              </p:cNvPr>
              <p:cNvGrpSpPr/>
              <p:nvPr/>
            </p:nvGrpSpPr>
            <p:grpSpPr>
              <a:xfrm>
                <a:off x="1949064" y="4018522"/>
                <a:ext cx="1919555" cy="1186479"/>
                <a:chOff x="1949064" y="3878822"/>
                <a:chExt cx="1919555" cy="1186479"/>
              </a:xfrm>
            </p:grpSpPr>
            <p:sp>
              <p:nvSpPr>
                <p:cNvPr id="33" name="Rounded Rectangle 12">
                  <a:extLst>
                    <a:ext uri="{FF2B5EF4-FFF2-40B4-BE49-F238E27FC236}">
                      <a16:creationId xmlns:a16="http://schemas.microsoft.com/office/drawing/2014/main" id="{B9C81F0D-6753-40B2-A883-A3D792399589}"/>
                    </a:ext>
                  </a:extLst>
                </p:cNvPr>
                <p:cNvSpPr/>
                <p:nvPr/>
              </p:nvSpPr>
              <p:spPr>
                <a:xfrm>
                  <a:off x="1949064" y="3878822"/>
                  <a:ext cx="1919555" cy="1172691"/>
                </a:xfrm>
                <a:prstGeom prst="rect">
                  <a:avLst/>
                </a:prstGeom>
                <a:solidFill>
                  <a:schemeClr val="bg1"/>
                </a:solidFill>
                <a:ln w="28575">
                  <a:solidFill>
                    <a:schemeClr val="accent4"/>
                  </a:solidFill>
                </a:ln>
              </p:spPr>
              <p:style>
                <a:lnRef idx="3">
                  <a:schemeClr val="lt1"/>
                </a:lnRef>
                <a:fillRef idx="1">
                  <a:schemeClr val="accent3"/>
                </a:fillRef>
                <a:effectRef idx="1">
                  <a:schemeClr val="accent3"/>
                </a:effectRef>
                <a:fontRef idx="minor">
                  <a:schemeClr val="lt1"/>
                </a:fontRef>
              </p:style>
            </p:sp>
            <p:sp>
              <p:nvSpPr>
                <p:cNvPr id="34" name="Rounded Rectangle 11">
                  <a:extLst>
                    <a:ext uri="{FF2B5EF4-FFF2-40B4-BE49-F238E27FC236}">
                      <a16:creationId xmlns:a16="http://schemas.microsoft.com/office/drawing/2014/main" id="{015289C5-292A-4DA8-8867-600C8AD9CD5A}"/>
                    </a:ext>
                  </a:extLst>
                </p:cNvPr>
                <p:cNvSpPr/>
                <p:nvPr/>
              </p:nvSpPr>
              <p:spPr>
                <a:xfrm>
                  <a:off x="1981200" y="3903357"/>
                  <a:ext cx="1857590" cy="1161944"/>
                </a:xfrm>
                <a:prstGeom prst="roundRect">
                  <a:avLst/>
                </a:prstGeom>
                <a:noFill/>
                <a:ln>
                  <a:noFill/>
                </a:ln>
                <a:effectLst/>
              </p:spPr>
              <p:txBody>
                <a:bodyPr spcFirstLastPara="0" vert="horz" wrap="square" lIns="13716" tIns="57150" rIns="57150" bIns="57150" numCol="1" spcCol="1270" anchor="ctr" anchorCtr="0">
                  <a:noAutofit/>
                </a:bodyPr>
                <a:lstStyle/>
                <a:p>
                  <a:pPr algn="ctr" defTabSz="666750">
                    <a:lnSpc>
                      <a:spcPct val="90000"/>
                    </a:lnSpc>
                    <a:spcAft>
                      <a:spcPct val="35000"/>
                    </a:spcAft>
                    <a:defRPr/>
                  </a:pPr>
                  <a:r>
                    <a:rPr lang="en-US" b="1" kern="0" dirty="0">
                      <a:latin typeface="Helvetica" panose="020B0403020202020204" pitchFamily="34" charset="0"/>
                    </a:rPr>
                    <a:t>4. IDENTIFY </a:t>
                  </a:r>
                  <a:r>
                    <a:rPr lang="en-US" sz="1200" kern="0" dirty="0">
                      <a:latin typeface="Helvetica" panose="020B0403020202020204" pitchFamily="34" charset="0"/>
                    </a:rPr>
                    <a:t>adaptation approaches and tactics for implementation. </a:t>
                  </a:r>
                </a:p>
              </p:txBody>
            </p:sp>
          </p:grpSp>
        </p:grpSp>
        <p:grpSp>
          <p:nvGrpSpPr>
            <p:cNvPr id="37" name="Group 36">
              <a:extLst>
                <a:ext uri="{FF2B5EF4-FFF2-40B4-BE49-F238E27FC236}">
                  <a16:creationId xmlns:a16="http://schemas.microsoft.com/office/drawing/2014/main" id="{1CCA54E0-0561-4881-A6B1-9C8CF35A7E74}"/>
                </a:ext>
              </a:extLst>
            </p:cNvPr>
            <p:cNvGrpSpPr/>
            <p:nvPr/>
          </p:nvGrpSpPr>
          <p:grpSpPr>
            <a:xfrm>
              <a:off x="2427515" y="3274614"/>
              <a:ext cx="5715000" cy="1211013"/>
              <a:chOff x="1524000" y="2266195"/>
              <a:chExt cx="5715000" cy="1211013"/>
            </a:xfrm>
          </p:grpSpPr>
          <p:grpSp>
            <p:nvGrpSpPr>
              <p:cNvPr id="38" name="Group 37">
                <a:extLst>
                  <a:ext uri="{FF2B5EF4-FFF2-40B4-BE49-F238E27FC236}">
                    <a16:creationId xmlns:a16="http://schemas.microsoft.com/office/drawing/2014/main" id="{793E0B84-7DDD-4DF5-9CFE-6A85213E59F7}"/>
                  </a:ext>
                </a:extLst>
              </p:cNvPr>
              <p:cNvGrpSpPr/>
              <p:nvPr/>
            </p:nvGrpSpPr>
            <p:grpSpPr>
              <a:xfrm>
                <a:off x="5319445" y="2266195"/>
                <a:ext cx="1919555" cy="1211013"/>
                <a:chOff x="5319445" y="2252232"/>
                <a:chExt cx="1919555" cy="1211013"/>
              </a:xfrm>
            </p:grpSpPr>
            <p:sp>
              <p:nvSpPr>
                <p:cNvPr id="42" name="Rounded Rectangle 16">
                  <a:extLst>
                    <a:ext uri="{FF2B5EF4-FFF2-40B4-BE49-F238E27FC236}">
                      <a16:creationId xmlns:a16="http://schemas.microsoft.com/office/drawing/2014/main" id="{DF5A2749-432E-4D50-A20A-88D8DF4B15FF}"/>
                    </a:ext>
                  </a:extLst>
                </p:cNvPr>
                <p:cNvSpPr/>
                <p:nvPr/>
              </p:nvSpPr>
              <p:spPr>
                <a:xfrm>
                  <a:off x="5319445" y="2252232"/>
                  <a:ext cx="1919555" cy="1211013"/>
                </a:xfrm>
                <a:prstGeom prst="rect">
                  <a:avLst/>
                </a:prstGeom>
                <a:solidFill>
                  <a:schemeClr val="bg1"/>
                </a:solidFill>
                <a:ln w="28575">
                  <a:solidFill>
                    <a:schemeClr val="accent4"/>
                  </a:solidFill>
                </a:ln>
              </p:spPr>
              <p:style>
                <a:lnRef idx="3">
                  <a:schemeClr val="lt1"/>
                </a:lnRef>
                <a:fillRef idx="1">
                  <a:schemeClr val="accent2"/>
                </a:fillRef>
                <a:effectRef idx="1">
                  <a:schemeClr val="accent2"/>
                </a:effectRef>
                <a:fontRef idx="minor">
                  <a:schemeClr val="lt1"/>
                </a:fontRef>
              </p:style>
            </p:sp>
            <p:sp>
              <p:nvSpPr>
                <p:cNvPr id="43" name="Rounded Rectangle 7">
                  <a:extLst>
                    <a:ext uri="{FF2B5EF4-FFF2-40B4-BE49-F238E27FC236}">
                      <a16:creationId xmlns:a16="http://schemas.microsoft.com/office/drawing/2014/main" id="{AF263801-7A7E-4921-BCAD-7234615C849A}"/>
                    </a:ext>
                  </a:extLst>
                </p:cNvPr>
                <p:cNvSpPr/>
                <p:nvPr/>
              </p:nvSpPr>
              <p:spPr>
                <a:xfrm>
                  <a:off x="5377722" y="2311349"/>
                  <a:ext cx="1803000" cy="1092779"/>
                </a:xfrm>
                <a:prstGeom prst="rect">
                  <a:avLst/>
                </a:prstGeom>
                <a:noFill/>
                <a:ln>
                  <a:noFill/>
                </a:ln>
                <a:effectLst/>
              </p:spPr>
              <p:txBody>
                <a:bodyPr spcFirstLastPara="0" vert="horz" wrap="square" lIns="57150" tIns="57150" rIns="57150" bIns="57150" numCol="1" spcCol="1270" anchor="ctr" anchorCtr="0">
                  <a:noAutofit/>
                </a:bodyPr>
                <a:lstStyle/>
                <a:p>
                  <a:pPr algn="ctr" defTabSz="666750">
                    <a:lnSpc>
                      <a:spcPct val="90000"/>
                    </a:lnSpc>
                    <a:spcAft>
                      <a:spcPct val="35000"/>
                    </a:spcAft>
                    <a:defRPr/>
                  </a:pPr>
                  <a:r>
                    <a:rPr lang="en-US" b="1" kern="0" dirty="0">
                      <a:latin typeface="Helvetica" panose="020B0403020202020204" pitchFamily="34" charset="0"/>
                    </a:rPr>
                    <a:t>2. ASSESS </a:t>
                  </a:r>
                  <a:r>
                    <a:rPr lang="en-US" sz="1200" kern="0" dirty="0">
                      <a:latin typeface="Helvetica" panose="020B0403020202020204" pitchFamily="34" charset="0"/>
                    </a:rPr>
                    <a:t>site-specific climate change impacts and vulnerabilities</a:t>
                  </a:r>
                </a:p>
              </p:txBody>
            </p:sp>
          </p:grpSp>
          <p:grpSp>
            <p:nvGrpSpPr>
              <p:cNvPr id="39" name="Group 38">
                <a:extLst>
                  <a:ext uri="{FF2B5EF4-FFF2-40B4-BE49-F238E27FC236}">
                    <a16:creationId xmlns:a16="http://schemas.microsoft.com/office/drawing/2014/main" id="{8FDA77EB-8C36-4719-9BC7-18E58DD3E90D}"/>
                  </a:ext>
                </a:extLst>
              </p:cNvPr>
              <p:cNvGrpSpPr/>
              <p:nvPr/>
            </p:nvGrpSpPr>
            <p:grpSpPr>
              <a:xfrm>
                <a:off x="1524000" y="2266195"/>
                <a:ext cx="1919555" cy="1211013"/>
                <a:chOff x="1524000" y="2202695"/>
                <a:chExt cx="1919555" cy="1211013"/>
              </a:xfrm>
            </p:grpSpPr>
            <p:sp>
              <p:nvSpPr>
                <p:cNvPr id="40" name="Rounded Rectangle 10">
                  <a:extLst>
                    <a:ext uri="{FF2B5EF4-FFF2-40B4-BE49-F238E27FC236}">
                      <a16:creationId xmlns:a16="http://schemas.microsoft.com/office/drawing/2014/main" id="{4D30E5F9-6A01-4692-A489-7A90D903A78F}"/>
                    </a:ext>
                  </a:extLst>
                </p:cNvPr>
                <p:cNvSpPr/>
                <p:nvPr/>
              </p:nvSpPr>
              <p:spPr>
                <a:xfrm>
                  <a:off x="1524000" y="2202695"/>
                  <a:ext cx="1919555" cy="1211013"/>
                </a:xfrm>
                <a:prstGeom prst="rect">
                  <a:avLst/>
                </a:prstGeom>
                <a:solidFill>
                  <a:schemeClr val="bg1"/>
                </a:solidFill>
                <a:ln w="28575">
                  <a:solidFill>
                    <a:schemeClr val="accent4"/>
                  </a:solidFill>
                </a:ln>
              </p:spPr>
              <p:style>
                <a:lnRef idx="3">
                  <a:schemeClr val="lt1"/>
                </a:lnRef>
                <a:fillRef idx="1">
                  <a:schemeClr val="accent3"/>
                </a:fillRef>
                <a:effectRef idx="1">
                  <a:schemeClr val="accent3"/>
                </a:effectRef>
                <a:fontRef idx="minor">
                  <a:schemeClr val="lt1"/>
                </a:fontRef>
              </p:style>
            </p:sp>
            <p:sp>
              <p:nvSpPr>
                <p:cNvPr id="41" name="Rounded Rectangle 13">
                  <a:extLst>
                    <a:ext uri="{FF2B5EF4-FFF2-40B4-BE49-F238E27FC236}">
                      <a16:creationId xmlns:a16="http://schemas.microsoft.com/office/drawing/2014/main" id="{D2746753-CB0E-4823-8F7D-E6728B73168E}"/>
                    </a:ext>
                  </a:extLst>
                </p:cNvPr>
                <p:cNvSpPr/>
                <p:nvPr/>
              </p:nvSpPr>
              <p:spPr>
                <a:xfrm>
                  <a:off x="1582277" y="2261812"/>
                  <a:ext cx="1803000" cy="1092779"/>
                </a:xfrm>
                <a:prstGeom prst="rect">
                  <a:avLst/>
                </a:prstGeom>
                <a:noFill/>
                <a:ln>
                  <a:noFill/>
                </a:ln>
                <a:effectLst/>
              </p:spPr>
              <p:txBody>
                <a:bodyPr spcFirstLastPara="0" vert="horz" wrap="square" lIns="57150" tIns="57150" rIns="57150" bIns="57150" numCol="1" spcCol="1270" anchor="ctr" anchorCtr="0">
                  <a:noAutofit/>
                </a:bodyPr>
                <a:lstStyle/>
                <a:p>
                  <a:pPr algn="ctr" defTabSz="666750">
                    <a:lnSpc>
                      <a:spcPct val="90000"/>
                    </a:lnSpc>
                    <a:spcAft>
                      <a:spcPct val="35000"/>
                    </a:spcAft>
                    <a:defRPr/>
                  </a:pPr>
                  <a:r>
                    <a:rPr lang="en-US" b="1" kern="0" dirty="0">
                      <a:latin typeface="Helvetica" panose="020B0403020202020204" pitchFamily="34" charset="0"/>
                    </a:rPr>
                    <a:t>5. MONITOR </a:t>
                  </a:r>
                  <a:r>
                    <a:rPr lang="en-US" sz="1200" kern="0" dirty="0">
                      <a:latin typeface="Helvetica" panose="020B0403020202020204" pitchFamily="34" charset="0"/>
                    </a:rPr>
                    <a:t>and evaluate effectiveness of implemented actions.</a:t>
                  </a:r>
                </a:p>
              </p:txBody>
            </p:sp>
          </p:grpSp>
        </p:grpSp>
        <p:sp>
          <p:nvSpPr>
            <p:cNvPr id="44" name="Right Arrow 20">
              <a:extLst>
                <a:ext uri="{FF2B5EF4-FFF2-40B4-BE49-F238E27FC236}">
                  <a16:creationId xmlns:a16="http://schemas.microsoft.com/office/drawing/2014/main" id="{CC395D23-133D-47C6-BD53-AF81D9B42790}"/>
                </a:ext>
              </a:extLst>
            </p:cNvPr>
            <p:cNvSpPr/>
            <p:nvPr/>
          </p:nvSpPr>
          <p:spPr>
            <a:xfrm>
              <a:off x="2219731" y="5259103"/>
              <a:ext cx="609600" cy="346156"/>
            </a:xfrm>
            <a:prstGeom prst="rightArrow">
              <a:avLst/>
            </a:prstGeom>
            <a:solidFill>
              <a:schemeClr val="accent2"/>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a:latin typeface="Helvetica" panose="020B0403020202020204" pitchFamily="34" charset="0"/>
              </a:endParaRPr>
            </a:p>
          </p:txBody>
        </p:sp>
        <p:sp>
          <p:nvSpPr>
            <p:cNvPr id="45" name="TextBox 44">
              <a:extLst>
                <a:ext uri="{FF2B5EF4-FFF2-40B4-BE49-F238E27FC236}">
                  <a16:creationId xmlns:a16="http://schemas.microsoft.com/office/drawing/2014/main" id="{0E679007-2B54-407B-B56E-D280E119FD28}"/>
                </a:ext>
              </a:extLst>
            </p:cNvPr>
            <p:cNvSpPr txBox="1"/>
            <p:nvPr/>
          </p:nvSpPr>
          <p:spPr>
            <a:xfrm>
              <a:off x="1026055" y="4925563"/>
              <a:ext cx="1371600" cy="1051560"/>
            </a:xfrm>
            <a:prstGeom prst="rect">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nchor="ctr" anchorCtr="0">
              <a:noAutofit/>
            </a:bodyPr>
            <a:lstStyle/>
            <a:p>
              <a:pPr algn="ctr"/>
              <a:r>
                <a:rPr lang="en-US" sz="1200" dirty="0">
                  <a:latin typeface="Helvetica" panose="020B0403020202020204" pitchFamily="34" charset="0"/>
                </a:rPr>
                <a:t>Adaptation Strategies and Approaches</a:t>
              </a:r>
            </a:p>
            <a:p>
              <a:pPr algn="ctr"/>
              <a:r>
                <a:rPr lang="en-US" sz="1200" dirty="0">
                  <a:latin typeface="Helvetica" panose="020B0403020202020204" pitchFamily="34" charset="0"/>
                </a:rPr>
                <a:t>(menu)</a:t>
              </a:r>
            </a:p>
          </p:txBody>
        </p:sp>
        <p:sp>
          <p:nvSpPr>
            <p:cNvPr id="46" name="TextBox 45">
              <a:extLst>
                <a:ext uri="{FF2B5EF4-FFF2-40B4-BE49-F238E27FC236}">
                  <a16:creationId xmlns:a16="http://schemas.microsoft.com/office/drawing/2014/main" id="{2DD38A2C-AA30-40BF-9419-06FE481FD66B}"/>
                </a:ext>
              </a:extLst>
            </p:cNvPr>
            <p:cNvSpPr txBox="1"/>
            <p:nvPr/>
          </p:nvSpPr>
          <p:spPr>
            <a:xfrm>
              <a:off x="8546443" y="3354340"/>
              <a:ext cx="1371600" cy="1051560"/>
            </a:xfrm>
            <a:prstGeom prst="rect">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nchor="ctr" anchorCtr="0">
              <a:noAutofit/>
            </a:bodyPr>
            <a:lstStyle/>
            <a:p>
              <a:pPr algn="ctr"/>
              <a:r>
                <a:rPr lang="en-US" sz="1200" dirty="0">
                  <a:latin typeface="Helvetica" panose="020B0403020202020204" pitchFamily="34" charset="0"/>
                </a:rPr>
                <a:t>Vulnerability assessments  and other resources</a:t>
              </a:r>
            </a:p>
          </p:txBody>
        </p:sp>
      </p:grpSp>
      <p:sp>
        <p:nvSpPr>
          <p:cNvPr id="2" name="Rectangle 1">
            <a:extLst>
              <a:ext uri="{FF2B5EF4-FFF2-40B4-BE49-F238E27FC236}">
                <a16:creationId xmlns:a16="http://schemas.microsoft.com/office/drawing/2014/main" id="{217BA00F-D3D3-4034-961B-F30BAA784AEC}"/>
              </a:ext>
            </a:extLst>
          </p:cNvPr>
          <p:cNvSpPr/>
          <p:nvPr/>
        </p:nvSpPr>
        <p:spPr>
          <a:xfrm>
            <a:off x="6246432" y="1230246"/>
            <a:ext cx="2340977" cy="841384"/>
          </a:xfrm>
          <a:prstGeom prst="rect">
            <a:avLst/>
          </a:prstGeom>
        </p:spPr>
        <p:txBody>
          <a:bodyPr wrap="square">
            <a:spAutoFit/>
          </a:bodyPr>
          <a:lstStyle/>
          <a:p>
            <a:pPr algn="ctr">
              <a:lnSpc>
                <a:spcPct val="110000"/>
              </a:lnSpc>
            </a:pPr>
            <a:r>
              <a:rPr lang="en-US" sz="1500" dirty="0"/>
              <a:t>Visit the Climate &amp; Health Action Guide at </a:t>
            </a:r>
          </a:p>
          <a:p>
            <a:pPr algn="ctr">
              <a:lnSpc>
                <a:spcPct val="110000"/>
              </a:lnSpc>
            </a:pPr>
            <a:r>
              <a:rPr lang="en-US" sz="1500" dirty="0">
                <a:hlinkClick r:id="rId3"/>
              </a:rPr>
              <a:t>www.vibrantcitieslab.com</a:t>
            </a:r>
            <a:r>
              <a:rPr lang="en-US" sz="1500" dirty="0"/>
              <a:t> </a:t>
            </a:r>
          </a:p>
        </p:txBody>
      </p:sp>
    </p:spTree>
    <p:extLst>
      <p:ext uri="{BB962C8B-B14F-4D97-AF65-F5344CB8AC3E}">
        <p14:creationId xmlns:p14="http://schemas.microsoft.com/office/powerpoint/2010/main" val="854816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Online</a:t>
            </a:r>
            <a:r>
              <a:rPr lang="en-US" b="1" dirty="0"/>
              <a:t> Workbook</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3063" y="1319563"/>
            <a:ext cx="9130937" cy="5538437"/>
          </a:xfrm>
          <a:prstGeom prst="rect">
            <a:avLst/>
          </a:prstGeom>
        </p:spPr>
      </p:pic>
      <p:sp>
        <p:nvSpPr>
          <p:cNvPr id="5" name="TextBox 4"/>
          <p:cNvSpPr txBox="1"/>
          <p:nvPr/>
        </p:nvSpPr>
        <p:spPr>
          <a:xfrm>
            <a:off x="3962400" y="843241"/>
            <a:ext cx="2672526" cy="369332"/>
          </a:xfrm>
          <a:prstGeom prst="rect">
            <a:avLst/>
          </a:prstGeom>
          <a:noFill/>
        </p:spPr>
        <p:txBody>
          <a:bodyPr wrap="none" rtlCol="0">
            <a:spAutoFit/>
          </a:bodyPr>
          <a:lstStyle/>
          <a:p>
            <a:r>
              <a:rPr lang="en-US" dirty="0"/>
              <a:t>Adaptationworkbook.org</a:t>
            </a:r>
          </a:p>
        </p:txBody>
      </p:sp>
    </p:spTree>
    <p:extLst>
      <p:ext uri="{BB962C8B-B14F-4D97-AF65-F5344CB8AC3E}">
        <p14:creationId xmlns:p14="http://schemas.microsoft.com/office/powerpoint/2010/main" val="601139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3D28-EB87-4AC8-BA49-A351BD45F7A0}"/>
              </a:ext>
            </a:extLst>
          </p:cNvPr>
          <p:cNvSpPr>
            <a:spLocks noGrp="1"/>
          </p:cNvSpPr>
          <p:nvPr>
            <p:ph type="title"/>
          </p:nvPr>
        </p:nvSpPr>
        <p:spPr/>
        <p:txBody>
          <a:bodyPr/>
          <a:lstStyle/>
          <a:p>
            <a:r>
              <a:rPr lang="en-US" b="1" dirty="0"/>
              <a:t>Examples!</a:t>
            </a:r>
          </a:p>
        </p:txBody>
      </p:sp>
      <p:pic>
        <p:nvPicPr>
          <p:cNvPr id="4" name="Content Placeholder 3">
            <a:extLst>
              <a:ext uri="{FF2B5EF4-FFF2-40B4-BE49-F238E27FC236}">
                <a16:creationId xmlns:a16="http://schemas.microsoft.com/office/drawing/2014/main" id="{C9797667-6C24-4558-8AB5-1A4CAFF1841E}"/>
              </a:ext>
            </a:extLst>
          </p:cNvPr>
          <p:cNvPicPr>
            <a:picLocks noGrp="1" noChangeAspect="1"/>
          </p:cNvPicPr>
          <p:nvPr>
            <p:ph idx="1"/>
          </p:nvPr>
        </p:nvPicPr>
        <p:blipFill rotWithShape="1">
          <a:blip r:embed="rId3"/>
          <a:srcRect t="13081" b="14716"/>
          <a:stretch/>
        </p:blipFill>
        <p:spPr>
          <a:xfrm>
            <a:off x="0" y="1858396"/>
            <a:ext cx="9144000" cy="3713750"/>
          </a:xfrm>
          <a:prstGeom prst="rect">
            <a:avLst/>
          </a:prstGeom>
        </p:spPr>
      </p:pic>
      <p:sp>
        <p:nvSpPr>
          <p:cNvPr id="5" name="Rectangle 4">
            <a:extLst>
              <a:ext uri="{FF2B5EF4-FFF2-40B4-BE49-F238E27FC236}">
                <a16:creationId xmlns:a16="http://schemas.microsoft.com/office/drawing/2014/main" id="{33BD1CF0-128A-4544-A134-7589FD0D9528}"/>
              </a:ext>
            </a:extLst>
          </p:cNvPr>
          <p:cNvSpPr/>
          <p:nvPr/>
        </p:nvSpPr>
        <p:spPr>
          <a:xfrm>
            <a:off x="1881222" y="5654501"/>
            <a:ext cx="5770554" cy="369332"/>
          </a:xfrm>
          <a:prstGeom prst="rect">
            <a:avLst/>
          </a:prstGeom>
        </p:spPr>
        <p:txBody>
          <a:bodyPr wrap="none">
            <a:spAutoFit/>
          </a:bodyPr>
          <a:lstStyle/>
          <a:p>
            <a:r>
              <a:rPr lang="en-US" dirty="0">
                <a:solidFill>
                  <a:schemeClr val="accent6">
                    <a:lumMod val="75000"/>
                  </a:schemeClr>
                </a:solidFill>
              </a:rPr>
              <a:t>https://forestadaptation.org/adapt/demonstration-projects</a:t>
            </a:r>
          </a:p>
        </p:txBody>
      </p:sp>
    </p:spTree>
    <p:extLst>
      <p:ext uri="{BB962C8B-B14F-4D97-AF65-F5344CB8AC3E}">
        <p14:creationId xmlns:p14="http://schemas.microsoft.com/office/powerpoint/2010/main" val="1041331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5353-1115-4947-A016-64937B55E053}"/>
              </a:ext>
            </a:extLst>
          </p:cNvPr>
          <p:cNvSpPr>
            <a:spLocks noGrp="1"/>
          </p:cNvSpPr>
          <p:nvPr>
            <p:ph type="title"/>
          </p:nvPr>
        </p:nvSpPr>
        <p:spPr/>
        <p:txBody>
          <a:bodyPr/>
          <a:lstStyle/>
          <a:p>
            <a:r>
              <a:rPr lang="en-US" b="1" dirty="0">
                <a:solidFill>
                  <a:srgbClr val="6CA644"/>
                </a:solidFill>
              </a:rPr>
              <a:t>Speak</a:t>
            </a:r>
            <a:r>
              <a:rPr lang="en-US" b="1" dirty="0"/>
              <a:t> for the Trees: Boston</a:t>
            </a:r>
          </a:p>
        </p:txBody>
      </p:sp>
      <p:pic>
        <p:nvPicPr>
          <p:cNvPr id="4" name="Picture 3">
            <a:extLst>
              <a:ext uri="{FF2B5EF4-FFF2-40B4-BE49-F238E27FC236}">
                <a16:creationId xmlns:a16="http://schemas.microsoft.com/office/drawing/2014/main" id="{6D2B9373-AE10-476B-800F-838E5E167897}"/>
              </a:ext>
            </a:extLst>
          </p:cNvPr>
          <p:cNvPicPr>
            <a:picLocks noChangeAspect="1"/>
          </p:cNvPicPr>
          <p:nvPr/>
        </p:nvPicPr>
        <p:blipFill rotWithShape="1">
          <a:blip r:embed="rId3"/>
          <a:srcRect t="25671" r="21586" b="23384"/>
          <a:stretch/>
        </p:blipFill>
        <p:spPr>
          <a:xfrm>
            <a:off x="0" y="2658754"/>
            <a:ext cx="9144794" cy="3341996"/>
          </a:xfrm>
          <a:prstGeom prst="rect">
            <a:avLst/>
          </a:prstGeom>
        </p:spPr>
      </p:pic>
    </p:spTree>
    <p:extLst>
      <p:ext uri="{BB962C8B-B14F-4D97-AF65-F5344CB8AC3E}">
        <p14:creationId xmlns:p14="http://schemas.microsoft.com/office/powerpoint/2010/main" val="3542277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BE9C-187A-409C-9EE5-030319E5227F}"/>
              </a:ext>
            </a:extLst>
          </p:cNvPr>
          <p:cNvSpPr>
            <a:spLocks noGrp="1"/>
          </p:cNvSpPr>
          <p:nvPr>
            <p:ph type="title"/>
          </p:nvPr>
        </p:nvSpPr>
        <p:spPr/>
        <p:txBody>
          <a:bodyPr/>
          <a:lstStyle/>
          <a:p>
            <a:r>
              <a:rPr lang="en-US" b="1" dirty="0">
                <a:solidFill>
                  <a:srgbClr val="6CA644"/>
                </a:solidFill>
              </a:rPr>
              <a:t>I. </a:t>
            </a:r>
            <a:r>
              <a:rPr lang="en-US" b="1" dirty="0"/>
              <a:t>Goals</a:t>
            </a:r>
          </a:p>
        </p:txBody>
      </p:sp>
      <p:sp>
        <p:nvSpPr>
          <p:cNvPr id="3" name="Content Placeholder 2">
            <a:extLst>
              <a:ext uri="{FF2B5EF4-FFF2-40B4-BE49-F238E27FC236}">
                <a16:creationId xmlns:a16="http://schemas.microsoft.com/office/drawing/2014/main" id="{950C5A3B-55C8-4CB9-A30C-61B04F1473EA}"/>
              </a:ext>
            </a:extLst>
          </p:cNvPr>
          <p:cNvSpPr>
            <a:spLocks noGrp="1"/>
          </p:cNvSpPr>
          <p:nvPr>
            <p:ph idx="1"/>
          </p:nvPr>
        </p:nvSpPr>
        <p:spPr>
          <a:xfrm>
            <a:off x="628650" y="2226469"/>
            <a:ext cx="4744350" cy="3263504"/>
          </a:xfrm>
        </p:spPr>
        <p:txBody>
          <a:bodyPr>
            <a:normAutofit/>
          </a:bodyPr>
          <a:lstStyle/>
          <a:p>
            <a:r>
              <a:rPr lang="en-US" dirty="0"/>
              <a:t>Increase the </a:t>
            </a:r>
            <a:r>
              <a:rPr lang="en-US" b="1" dirty="0">
                <a:solidFill>
                  <a:srgbClr val="6CA644"/>
                </a:solidFill>
              </a:rPr>
              <a:t>tree canopy coverage</a:t>
            </a:r>
            <a:r>
              <a:rPr lang="en-US" dirty="0"/>
              <a:t>, especially in under-canopied and under-resourced neighborhoods.</a:t>
            </a:r>
          </a:p>
          <a:p>
            <a:r>
              <a:rPr lang="en-US" dirty="0"/>
              <a:t>Goals for residential and multi-family residential properties:</a:t>
            </a:r>
          </a:p>
          <a:p>
            <a:pPr lvl="1"/>
            <a:r>
              <a:rPr lang="en-US" dirty="0"/>
              <a:t>Give away </a:t>
            </a:r>
            <a:r>
              <a:rPr lang="en-US" b="1" dirty="0">
                <a:solidFill>
                  <a:srgbClr val="6CA644"/>
                </a:solidFill>
              </a:rPr>
              <a:t>1000 trees </a:t>
            </a:r>
            <a:r>
              <a:rPr lang="en-US" dirty="0"/>
              <a:t>to residents</a:t>
            </a:r>
          </a:p>
          <a:p>
            <a:pPr lvl="1"/>
            <a:r>
              <a:rPr lang="en-US" b="1" dirty="0">
                <a:solidFill>
                  <a:srgbClr val="6CA644"/>
                </a:solidFill>
              </a:rPr>
              <a:t>Educate </a:t>
            </a:r>
            <a:r>
              <a:rPr lang="en-US" dirty="0"/>
              <a:t>Boston residents on the proper tree planting and care practices </a:t>
            </a:r>
          </a:p>
          <a:p>
            <a:pPr lvl="1"/>
            <a:r>
              <a:rPr lang="en-US" dirty="0"/>
              <a:t>Implement follow-up </a:t>
            </a:r>
            <a:r>
              <a:rPr lang="en-US" b="1" dirty="0">
                <a:solidFill>
                  <a:srgbClr val="6CA644"/>
                </a:solidFill>
              </a:rPr>
              <a:t>engagement</a:t>
            </a:r>
            <a:r>
              <a:rPr lang="en-US" dirty="0"/>
              <a:t> with residents who received trees</a:t>
            </a:r>
          </a:p>
        </p:txBody>
      </p:sp>
      <p:pic>
        <p:nvPicPr>
          <p:cNvPr id="4" name="Picture 3">
            <a:extLst>
              <a:ext uri="{FF2B5EF4-FFF2-40B4-BE49-F238E27FC236}">
                <a16:creationId xmlns:a16="http://schemas.microsoft.com/office/drawing/2014/main" id="{10C51A3F-FDA9-445B-89AA-B00DE2D63503}"/>
              </a:ext>
            </a:extLst>
          </p:cNvPr>
          <p:cNvPicPr>
            <a:picLocks noChangeAspect="1"/>
          </p:cNvPicPr>
          <p:nvPr/>
        </p:nvPicPr>
        <p:blipFill rotWithShape="1">
          <a:blip r:embed="rId3"/>
          <a:srcRect l="22825" r="9859"/>
          <a:stretch/>
        </p:blipFill>
        <p:spPr>
          <a:xfrm>
            <a:off x="5636896" y="857250"/>
            <a:ext cx="3507104" cy="5143500"/>
          </a:xfrm>
          <a:prstGeom prst="rect">
            <a:avLst/>
          </a:prstGeom>
        </p:spPr>
      </p:pic>
    </p:spTree>
    <p:extLst>
      <p:ext uri="{BB962C8B-B14F-4D97-AF65-F5344CB8AC3E}">
        <p14:creationId xmlns:p14="http://schemas.microsoft.com/office/powerpoint/2010/main" val="39219398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138C-79A9-4B33-A5C5-60CBD97423EF}"/>
              </a:ext>
            </a:extLst>
          </p:cNvPr>
          <p:cNvSpPr>
            <a:spLocks noGrp="1"/>
          </p:cNvSpPr>
          <p:nvPr>
            <p:ph type="title"/>
          </p:nvPr>
        </p:nvSpPr>
        <p:spPr/>
        <p:txBody>
          <a:bodyPr/>
          <a:lstStyle/>
          <a:p>
            <a:r>
              <a:rPr lang="en-US" b="1" dirty="0">
                <a:solidFill>
                  <a:srgbClr val="6CA644"/>
                </a:solidFill>
              </a:rPr>
              <a:t>II. </a:t>
            </a:r>
            <a:r>
              <a:rPr lang="en-US" b="1" dirty="0"/>
              <a:t>Impacts</a:t>
            </a:r>
          </a:p>
        </p:txBody>
      </p:sp>
      <p:sp>
        <p:nvSpPr>
          <p:cNvPr id="3" name="Content Placeholder 2">
            <a:extLst>
              <a:ext uri="{FF2B5EF4-FFF2-40B4-BE49-F238E27FC236}">
                <a16:creationId xmlns:a16="http://schemas.microsoft.com/office/drawing/2014/main" id="{554AA2C9-003E-4F61-8323-991A3A431C89}"/>
              </a:ext>
            </a:extLst>
          </p:cNvPr>
          <p:cNvSpPr>
            <a:spLocks noGrp="1"/>
          </p:cNvSpPr>
          <p:nvPr>
            <p:ph idx="1"/>
          </p:nvPr>
        </p:nvSpPr>
        <p:spPr/>
        <p:txBody>
          <a:bodyPr>
            <a:normAutofit/>
          </a:bodyPr>
          <a:lstStyle/>
          <a:p>
            <a:pPr marL="0" indent="0">
              <a:buNone/>
            </a:pPr>
            <a:r>
              <a:rPr lang="en-US" dirty="0"/>
              <a:t>Warmer temperatures and altered precipitation.</a:t>
            </a:r>
          </a:p>
          <a:p>
            <a:pPr marL="0" indent="0">
              <a:buNone/>
            </a:pPr>
            <a:endParaRPr lang="en-US" dirty="0"/>
          </a:p>
          <a:p>
            <a:pPr marL="0" indent="0">
              <a:buNone/>
            </a:pPr>
            <a:r>
              <a:rPr lang="en-US" dirty="0"/>
              <a:t>Insects and disease </a:t>
            </a:r>
          </a:p>
          <a:p>
            <a:pPr marL="0" indent="0">
              <a:buNone/>
            </a:pPr>
            <a:endParaRPr lang="en-US" dirty="0"/>
          </a:p>
          <a:p>
            <a:pPr marL="0" indent="0">
              <a:buNone/>
            </a:pPr>
            <a:r>
              <a:rPr lang="en-US" dirty="0"/>
              <a:t>The urban heat island effect exacerbating conditions</a:t>
            </a:r>
          </a:p>
          <a:p>
            <a:pPr marL="0" indent="0">
              <a:buNone/>
            </a:pPr>
            <a:endParaRPr lang="en-US" dirty="0"/>
          </a:p>
          <a:p>
            <a:pPr marL="0" indent="0">
              <a:buNone/>
            </a:pPr>
            <a:r>
              <a:rPr lang="en-US" dirty="0"/>
              <a:t>Impervious cover </a:t>
            </a:r>
            <a:r>
              <a:rPr lang="en-US" dirty="0">
                <a:sym typeface="Wingdings" panose="05000000000000000000" pitchFamily="2" charset="2"/>
              </a:rPr>
              <a:t> heavy rain events</a:t>
            </a:r>
            <a:endParaRPr lang="en-US" dirty="0"/>
          </a:p>
          <a:p>
            <a:pPr marL="0" indent="0">
              <a:buNone/>
            </a:pPr>
            <a:endParaRPr lang="en-US" dirty="0"/>
          </a:p>
          <a:p>
            <a:pPr marL="0" indent="0">
              <a:buNone/>
            </a:pPr>
            <a:r>
              <a:rPr lang="en-US" dirty="0"/>
              <a:t>Transplanted trees are inherently more vulnerable</a:t>
            </a:r>
          </a:p>
          <a:p>
            <a:endParaRPr lang="en-US" dirty="0"/>
          </a:p>
        </p:txBody>
      </p:sp>
    </p:spTree>
    <p:extLst>
      <p:ext uri="{BB962C8B-B14F-4D97-AF65-F5344CB8AC3E}">
        <p14:creationId xmlns:p14="http://schemas.microsoft.com/office/powerpoint/2010/main" val="17953313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B858-4358-4B50-8DA1-7E70DA5EC153}"/>
              </a:ext>
            </a:extLst>
          </p:cNvPr>
          <p:cNvSpPr>
            <a:spLocks noGrp="1"/>
          </p:cNvSpPr>
          <p:nvPr>
            <p:ph type="title"/>
          </p:nvPr>
        </p:nvSpPr>
        <p:spPr/>
        <p:txBody>
          <a:bodyPr/>
          <a:lstStyle/>
          <a:p>
            <a:r>
              <a:rPr lang="en-US" b="1" dirty="0">
                <a:solidFill>
                  <a:srgbClr val="6CA644"/>
                </a:solidFill>
              </a:rPr>
              <a:t>III. </a:t>
            </a:r>
            <a:r>
              <a:rPr lang="en-US" b="1" dirty="0"/>
              <a:t>Challenges and Opportunities </a:t>
            </a:r>
          </a:p>
        </p:txBody>
      </p:sp>
      <p:sp>
        <p:nvSpPr>
          <p:cNvPr id="4" name="Text Placeholder 3">
            <a:extLst>
              <a:ext uri="{FF2B5EF4-FFF2-40B4-BE49-F238E27FC236}">
                <a16:creationId xmlns:a16="http://schemas.microsoft.com/office/drawing/2014/main" id="{4E295D1A-7495-4062-A018-E827F13C452F}"/>
              </a:ext>
            </a:extLst>
          </p:cNvPr>
          <p:cNvSpPr>
            <a:spLocks noGrp="1"/>
          </p:cNvSpPr>
          <p:nvPr>
            <p:ph type="body" idx="1"/>
          </p:nvPr>
        </p:nvSpPr>
        <p:spPr>
          <a:xfrm>
            <a:off x="629842" y="1681163"/>
            <a:ext cx="3868340" cy="823912"/>
          </a:xfrm>
        </p:spPr>
        <p:txBody>
          <a:bodyPr>
            <a:normAutofit/>
          </a:bodyPr>
          <a:lstStyle/>
          <a:p>
            <a:r>
              <a:rPr lang="en-US" sz="2100" dirty="0">
                <a:solidFill>
                  <a:srgbClr val="6CA644"/>
                </a:solidFill>
              </a:rPr>
              <a:t>Challenges</a:t>
            </a:r>
          </a:p>
        </p:txBody>
      </p:sp>
      <p:sp>
        <p:nvSpPr>
          <p:cNvPr id="5" name="Content Placeholder 4">
            <a:extLst>
              <a:ext uri="{FF2B5EF4-FFF2-40B4-BE49-F238E27FC236}">
                <a16:creationId xmlns:a16="http://schemas.microsoft.com/office/drawing/2014/main" id="{2BDFF05D-2AF6-4718-80D8-4A1F32A98C45}"/>
              </a:ext>
            </a:extLst>
          </p:cNvPr>
          <p:cNvSpPr>
            <a:spLocks noGrp="1"/>
          </p:cNvSpPr>
          <p:nvPr>
            <p:ph sz="half" idx="2"/>
          </p:nvPr>
        </p:nvSpPr>
        <p:spPr/>
        <p:txBody>
          <a:bodyPr>
            <a:normAutofit lnSpcReduction="10000"/>
          </a:bodyPr>
          <a:lstStyle/>
          <a:p>
            <a:r>
              <a:rPr lang="en-US" dirty="0"/>
              <a:t>The urban heat island effect disproportionately impacts lower-resourced neighborhoods.</a:t>
            </a:r>
          </a:p>
          <a:p>
            <a:r>
              <a:rPr lang="en-US" dirty="0"/>
              <a:t>Trees planted by residents in private yards may have to endure some less-than-ideal patterns of soil moisture. </a:t>
            </a:r>
          </a:p>
          <a:p>
            <a:r>
              <a:rPr lang="en-US" dirty="0"/>
              <a:t>Trees planted by residents in private yards may struggle to survive with increased occurrences of invasive disease/pests.</a:t>
            </a:r>
          </a:p>
          <a:p>
            <a:endParaRPr lang="en-US" dirty="0"/>
          </a:p>
        </p:txBody>
      </p:sp>
      <p:sp>
        <p:nvSpPr>
          <p:cNvPr id="6" name="Text Placeholder 5">
            <a:extLst>
              <a:ext uri="{FF2B5EF4-FFF2-40B4-BE49-F238E27FC236}">
                <a16:creationId xmlns:a16="http://schemas.microsoft.com/office/drawing/2014/main" id="{4D235D91-53AE-4DCE-B5AD-C9CFE491A734}"/>
              </a:ext>
            </a:extLst>
          </p:cNvPr>
          <p:cNvSpPr>
            <a:spLocks noGrp="1"/>
          </p:cNvSpPr>
          <p:nvPr>
            <p:ph type="body" sz="quarter" idx="3"/>
          </p:nvPr>
        </p:nvSpPr>
        <p:spPr/>
        <p:txBody>
          <a:bodyPr>
            <a:normAutofit/>
          </a:bodyPr>
          <a:lstStyle/>
          <a:p>
            <a:r>
              <a:rPr lang="en-US" sz="2100" dirty="0">
                <a:solidFill>
                  <a:srgbClr val="6CA644"/>
                </a:solidFill>
              </a:rPr>
              <a:t>Opportunities</a:t>
            </a:r>
          </a:p>
        </p:txBody>
      </p:sp>
      <p:sp>
        <p:nvSpPr>
          <p:cNvPr id="7" name="Content Placeholder 6">
            <a:extLst>
              <a:ext uri="{FF2B5EF4-FFF2-40B4-BE49-F238E27FC236}">
                <a16:creationId xmlns:a16="http://schemas.microsoft.com/office/drawing/2014/main" id="{28A9C9BB-73B4-4110-955F-68CC7CE38BD8}"/>
              </a:ext>
            </a:extLst>
          </p:cNvPr>
          <p:cNvSpPr>
            <a:spLocks noGrp="1"/>
          </p:cNvSpPr>
          <p:nvPr>
            <p:ph sz="quarter" idx="4"/>
          </p:nvPr>
        </p:nvSpPr>
        <p:spPr/>
        <p:txBody>
          <a:bodyPr>
            <a:normAutofit lnSpcReduction="10000"/>
          </a:bodyPr>
          <a:lstStyle/>
          <a:p>
            <a:r>
              <a:rPr lang="en-US" dirty="0"/>
              <a:t>A warming climate may allow for a broader range of species to be introduced to Boston's forest, increasing diversity.</a:t>
            </a:r>
          </a:p>
          <a:p>
            <a:r>
              <a:rPr lang="en-US" dirty="0"/>
              <a:t>Trees planted in residents' yards will likely have access to more soil moisture than street trees, especially during periods of less precipitation.</a:t>
            </a:r>
          </a:p>
          <a:p>
            <a:endParaRPr lang="en-US" dirty="0"/>
          </a:p>
        </p:txBody>
      </p:sp>
    </p:spTree>
    <p:extLst>
      <p:ext uri="{BB962C8B-B14F-4D97-AF65-F5344CB8AC3E}">
        <p14:creationId xmlns:p14="http://schemas.microsoft.com/office/powerpoint/2010/main" val="31351804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767C-04BA-4AFE-AD79-E91F461EDDEE}"/>
              </a:ext>
            </a:extLst>
          </p:cNvPr>
          <p:cNvSpPr>
            <a:spLocks noGrp="1"/>
          </p:cNvSpPr>
          <p:nvPr>
            <p:ph type="title"/>
          </p:nvPr>
        </p:nvSpPr>
        <p:spPr>
          <a:xfrm>
            <a:off x="628650" y="529828"/>
            <a:ext cx="6991350" cy="994172"/>
          </a:xfrm>
        </p:spPr>
        <p:txBody>
          <a:bodyPr>
            <a:normAutofit/>
          </a:bodyPr>
          <a:lstStyle/>
          <a:p>
            <a:r>
              <a:rPr lang="en-US" b="1" dirty="0">
                <a:solidFill>
                  <a:srgbClr val="6CA644"/>
                </a:solidFill>
              </a:rPr>
              <a:t>IV. </a:t>
            </a:r>
            <a:r>
              <a:rPr lang="en-US" b="1" dirty="0"/>
              <a:t>Adaptation Strategies and Approaches</a:t>
            </a:r>
          </a:p>
        </p:txBody>
      </p:sp>
      <p:sp>
        <p:nvSpPr>
          <p:cNvPr id="7" name="Content Placeholder 6">
            <a:extLst>
              <a:ext uri="{FF2B5EF4-FFF2-40B4-BE49-F238E27FC236}">
                <a16:creationId xmlns:a16="http://schemas.microsoft.com/office/drawing/2014/main" id="{8118F629-E3A5-410B-AF85-9DE5D7ED07E0}"/>
              </a:ext>
            </a:extLst>
          </p:cNvPr>
          <p:cNvSpPr>
            <a:spLocks noGrp="1"/>
          </p:cNvSpPr>
          <p:nvPr>
            <p:ph idx="1"/>
          </p:nvPr>
        </p:nvSpPr>
        <p:spPr>
          <a:xfrm>
            <a:off x="628651" y="2299096"/>
            <a:ext cx="4555793" cy="3263504"/>
          </a:xfrm>
        </p:spPr>
        <p:txBody>
          <a:bodyPr>
            <a:normAutofit/>
          </a:bodyPr>
          <a:lstStyle/>
          <a:p>
            <a:r>
              <a:rPr lang="en-US" dirty="0"/>
              <a:t>Residents' yards can serve as </a:t>
            </a:r>
            <a:r>
              <a:rPr lang="en-US" b="1" dirty="0">
                <a:solidFill>
                  <a:srgbClr val="6CA644"/>
                </a:solidFill>
              </a:rPr>
              <a:t>bridges</a:t>
            </a:r>
            <a:r>
              <a:rPr lang="en-US" dirty="0"/>
              <a:t> for the urban canopy </a:t>
            </a:r>
          </a:p>
          <a:p>
            <a:pPr marL="0" indent="0">
              <a:buNone/>
            </a:pPr>
            <a:endParaRPr lang="en-US" dirty="0"/>
          </a:p>
          <a:p>
            <a:r>
              <a:rPr lang="en-US" dirty="0"/>
              <a:t>Species that are likely to show </a:t>
            </a:r>
            <a:r>
              <a:rPr lang="en-US" b="1" dirty="0">
                <a:solidFill>
                  <a:srgbClr val="6CA644"/>
                </a:solidFill>
              </a:rPr>
              <a:t>resilience </a:t>
            </a:r>
            <a:r>
              <a:rPr lang="en-US" dirty="0"/>
              <a:t>and </a:t>
            </a:r>
            <a:r>
              <a:rPr lang="en-US" b="1" dirty="0">
                <a:solidFill>
                  <a:srgbClr val="6CA644"/>
                </a:solidFill>
              </a:rPr>
              <a:t>hardiness </a:t>
            </a:r>
            <a:r>
              <a:rPr lang="en-US" dirty="0"/>
              <a:t>will be selected</a:t>
            </a:r>
          </a:p>
          <a:p>
            <a:pPr marL="0" indent="0">
              <a:buNone/>
            </a:pPr>
            <a:endParaRPr lang="en-US" dirty="0"/>
          </a:p>
          <a:p>
            <a:r>
              <a:rPr lang="en-US" dirty="0"/>
              <a:t>Tree species </a:t>
            </a:r>
            <a:r>
              <a:rPr lang="en-US" b="1" dirty="0">
                <a:solidFill>
                  <a:srgbClr val="6CA644"/>
                </a:solidFill>
              </a:rPr>
              <a:t>diversity</a:t>
            </a:r>
            <a:r>
              <a:rPr lang="en-US" dirty="0"/>
              <a:t> will be prioritized</a:t>
            </a:r>
          </a:p>
        </p:txBody>
      </p:sp>
      <p:pic>
        <p:nvPicPr>
          <p:cNvPr id="8" name="Picture 7">
            <a:extLst>
              <a:ext uri="{FF2B5EF4-FFF2-40B4-BE49-F238E27FC236}">
                <a16:creationId xmlns:a16="http://schemas.microsoft.com/office/drawing/2014/main" id="{F347C9E5-43F1-4403-82F3-E95F540E1401}"/>
              </a:ext>
            </a:extLst>
          </p:cNvPr>
          <p:cNvPicPr>
            <a:picLocks noChangeAspect="1"/>
          </p:cNvPicPr>
          <p:nvPr/>
        </p:nvPicPr>
        <p:blipFill>
          <a:blip r:embed="rId2"/>
          <a:stretch>
            <a:fillRect/>
          </a:stretch>
        </p:blipFill>
        <p:spPr>
          <a:xfrm>
            <a:off x="5257571" y="1714500"/>
            <a:ext cx="3886429" cy="5143500"/>
          </a:xfrm>
          <a:prstGeom prst="rect">
            <a:avLst/>
          </a:prstGeom>
        </p:spPr>
      </p:pic>
    </p:spTree>
    <p:extLst>
      <p:ext uri="{BB962C8B-B14F-4D97-AF65-F5344CB8AC3E}">
        <p14:creationId xmlns:p14="http://schemas.microsoft.com/office/powerpoint/2010/main" val="1296569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996" y="4267832"/>
            <a:ext cx="3604497" cy="1297115"/>
          </a:xfrm>
        </p:spPr>
        <p:txBody>
          <a:bodyPr vert="horz" lIns="91440" tIns="45720" rIns="91440" bIns="45720" rtlCol="0" anchor="t">
            <a:normAutofit/>
          </a:bodyPr>
          <a:lstStyle/>
          <a:p>
            <a:pPr defTabSz="914400"/>
            <a:r>
              <a:rPr lang="en-US" sz="5400" b="1" kern="1200" dirty="0">
                <a:solidFill>
                  <a:schemeClr val="accent1">
                    <a:lumMod val="75000"/>
                  </a:schemeClr>
                </a:solidFill>
                <a:latin typeface="+mj-lt"/>
                <a:ea typeface="+mj-ea"/>
                <a:cs typeface="+mj-cs"/>
              </a:rPr>
              <a:t>Poll! </a:t>
            </a:r>
          </a:p>
        </p:txBody>
      </p:sp>
      <p:pic>
        <p:nvPicPr>
          <p:cNvPr id="10" name="Graphic 9" descr="Bar chart">
            <a:extLst>
              <a:ext uri="{FF2B5EF4-FFF2-40B4-BE49-F238E27FC236}">
                <a16:creationId xmlns:a16="http://schemas.microsoft.com/office/drawing/2014/main" id="{F1741774-D634-4A2E-915D-E0E1C156F2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6553948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2D8F3-13EA-4F04-835E-D611872AEC26}"/>
              </a:ext>
            </a:extLst>
          </p:cNvPr>
          <p:cNvSpPr>
            <a:spLocks noGrp="1"/>
          </p:cNvSpPr>
          <p:nvPr>
            <p:ph type="title"/>
          </p:nvPr>
        </p:nvSpPr>
        <p:spPr/>
        <p:txBody>
          <a:bodyPr/>
          <a:lstStyle/>
          <a:p>
            <a:r>
              <a:rPr lang="en-US" b="1" dirty="0">
                <a:solidFill>
                  <a:srgbClr val="6CA644"/>
                </a:solidFill>
              </a:rPr>
              <a:t>V. </a:t>
            </a:r>
            <a:r>
              <a:rPr lang="en-US" b="1" dirty="0"/>
              <a:t>Monitoring</a:t>
            </a:r>
          </a:p>
        </p:txBody>
      </p:sp>
      <p:sp>
        <p:nvSpPr>
          <p:cNvPr id="3" name="Content Placeholder 2">
            <a:extLst>
              <a:ext uri="{FF2B5EF4-FFF2-40B4-BE49-F238E27FC236}">
                <a16:creationId xmlns:a16="http://schemas.microsoft.com/office/drawing/2014/main" id="{A3E5C08E-FFA7-4C01-9E93-19511D6727C1}"/>
              </a:ext>
            </a:extLst>
          </p:cNvPr>
          <p:cNvSpPr>
            <a:spLocks noGrp="1"/>
          </p:cNvSpPr>
          <p:nvPr>
            <p:ph idx="1"/>
          </p:nvPr>
        </p:nvSpPr>
        <p:spPr>
          <a:xfrm>
            <a:off x="628651" y="2226469"/>
            <a:ext cx="4211294" cy="3263504"/>
          </a:xfrm>
        </p:spPr>
        <p:txBody>
          <a:bodyPr>
            <a:normAutofit lnSpcReduction="10000"/>
          </a:bodyPr>
          <a:lstStyle/>
          <a:p>
            <a:r>
              <a:rPr lang="en-US" dirty="0"/>
              <a:t>% trees </a:t>
            </a:r>
            <a:r>
              <a:rPr lang="en-US" b="1" dirty="0">
                <a:solidFill>
                  <a:srgbClr val="6CA644"/>
                </a:solidFill>
              </a:rPr>
              <a:t>planted </a:t>
            </a:r>
            <a:r>
              <a:rPr lang="en-US" dirty="0"/>
              <a:t>after 2 weeks</a:t>
            </a:r>
          </a:p>
          <a:p>
            <a:pPr marL="0" indent="0">
              <a:buNone/>
            </a:pPr>
            <a:endParaRPr lang="en-US" dirty="0"/>
          </a:p>
          <a:p>
            <a:r>
              <a:rPr lang="en-US" dirty="0"/>
              <a:t>% of trees that are </a:t>
            </a:r>
            <a:r>
              <a:rPr lang="en-US" b="1" dirty="0">
                <a:solidFill>
                  <a:srgbClr val="6CA644"/>
                </a:solidFill>
              </a:rPr>
              <a:t>given away </a:t>
            </a:r>
            <a:r>
              <a:rPr lang="en-US" dirty="0"/>
              <a:t>that are eventually planted</a:t>
            </a:r>
          </a:p>
          <a:p>
            <a:pPr marL="0" indent="0">
              <a:buNone/>
            </a:pPr>
            <a:endParaRPr lang="en-US" dirty="0"/>
          </a:p>
          <a:p>
            <a:r>
              <a:rPr lang="en-US" dirty="0"/>
              <a:t>Long-term </a:t>
            </a:r>
            <a:r>
              <a:rPr lang="en-US" b="1" dirty="0">
                <a:solidFill>
                  <a:srgbClr val="6CA644"/>
                </a:solidFill>
              </a:rPr>
              <a:t>communication </a:t>
            </a:r>
            <a:r>
              <a:rPr lang="en-US" dirty="0"/>
              <a:t>with participants</a:t>
            </a:r>
          </a:p>
          <a:p>
            <a:pPr marL="0" indent="0">
              <a:buNone/>
            </a:pPr>
            <a:endParaRPr lang="en-US" dirty="0"/>
          </a:p>
          <a:p>
            <a:r>
              <a:rPr lang="en-US" dirty="0"/>
              <a:t>% </a:t>
            </a:r>
            <a:r>
              <a:rPr lang="en-US" b="1" dirty="0">
                <a:solidFill>
                  <a:srgbClr val="6CA644"/>
                </a:solidFill>
              </a:rPr>
              <a:t>survival </a:t>
            </a:r>
          </a:p>
          <a:p>
            <a:endParaRPr lang="en-US" dirty="0"/>
          </a:p>
        </p:txBody>
      </p:sp>
      <p:pic>
        <p:nvPicPr>
          <p:cNvPr id="4" name="Picture 3">
            <a:extLst>
              <a:ext uri="{FF2B5EF4-FFF2-40B4-BE49-F238E27FC236}">
                <a16:creationId xmlns:a16="http://schemas.microsoft.com/office/drawing/2014/main" id="{BF2D9BAD-61E3-4328-922E-20737DA8B53F}"/>
              </a:ext>
            </a:extLst>
          </p:cNvPr>
          <p:cNvPicPr>
            <a:picLocks noChangeAspect="1"/>
          </p:cNvPicPr>
          <p:nvPr/>
        </p:nvPicPr>
        <p:blipFill>
          <a:blip r:embed="rId2"/>
          <a:stretch>
            <a:fillRect/>
          </a:stretch>
        </p:blipFill>
        <p:spPr>
          <a:xfrm>
            <a:off x="5342144" y="2226469"/>
            <a:ext cx="3271838" cy="2428875"/>
          </a:xfrm>
          <a:prstGeom prst="rect">
            <a:avLst/>
          </a:prstGeom>
        </p:spPr>
      </p:pic>
    </p:spTree>
    <p:extLst>
      <p:ext uri="{BB962C8B-B14F-4D97-AF65-F5344CB8AC3E}">
        <p14:creationId xmlns:p14="http://schemas.microsoft.com/office/powerpoint/2010/main" val="16774616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CA644"/>
                </a:solidFill>
              </a:rPr>
              <a:t>Adaptation: </a:t>
            </a:r>
            <a:r>
              <a:rPr lang="en-US" b="1" dirty="0"/>
              <a:t>Key Points	 </a:t>
            </a:r>
          </a:p>
        </p:txBody>
      </p:sp>
      <p:sp>
        <p:nvSpPr>
          <p:cNvPr id="3" name="Content Placeholder 2"/>
          <p:cNvSpPr>
            <a:spLocks noGrp="1"/>
          </p:cNvSpPr>
          <p:nvPr>
            <p:ph idx="1"/>
          </p:nvPr>
        </p:nvSpPr>
        <p:spPr/>
        <p:txBody>
          <a:bodyPr/>
          <a:lstStyle/>
          <a:p>
            <a:r>
              <a:rPr lang="en-US" dirty="0"/>
              <a:t>Adaptation options are on a </a:t>
            </a:r>
            <a:r>
              <a:rPr lang="en-US" b="1" dirty="0">
                <a:solidFill>
                  <a:srgbClr val="6CA644"/>
                </a:solidFill>
              </a:rPr>
              <a:t>spectrum</a:t>
            </a:r>
            <a:r>
              <a:rPr lang="en-US" dirty="0"/>
              <a:t> from managing for persistence to managing for change</a:t>
            </a:r>
          </a:p>
          <a:p>
            <a:r>
              <a:rPr lang="en-US" dirty="0"/>
              <a:t>Adaptation workbook and menu provide an </a:t>
            </a:r>
            <a:r>
              <a:rPr lang="en-US" b="1" dirty="0">
                <a:solidFill>
                  <a:srgbClr val="6CA644"/>
                </a:solidFill>
              </a:rPr>
              <a:t>organizing framework </a:t>
            </a:r>
            <a:r>
              <a:rPr lang="en-US" dirty="0"/>
              <a:t>to select adaptation options that will reduce vulnerability while achieving your management goals</a:t>
            </a:r>
          </a:p>
          <a:p>
            <a:r>
              <a:rPr lang="en-US" dirty="0"/>
              <a:t>Other </a:t>
            </a:r>
            <a:r>
              <a:rPr lang="en-US" b="1" dirty="0">
                <a:solidFill>
                  <a:srgbClr val="6CA644"/>
                </a:solidFill>
              </a:rPr>
              <a:t>cities</a:t>
            </a:r>
            <a:r>
              <a:rPr lang="en-US" dirty="0"/>
              <a:t> are using the workbook and menu</a:t>
            </a:r>
          </a:p>
          <a:p>
            <a:pPr lvl="1"/>
            <a:r>
              <a:rPr lang="en-US" dirty="0"/>
              <a:t>One size does not fit all</a:t>
            </a:r>
          </a:p>
          <a:p>
            <a:pPr lvl="1"/>
            <a:r>
              <a:rPr lang="en-US" dirty="0"/>
              <a:t>Managers can pick and choose from the menu</a:t>
            </a:r>
          </a:p>
          <a:p>
            <a:pPr lvl="1"/>
            <a:r>
              <a:rPr lang="en-US" dirty="0"/>
              <a:t>Can be a mix of resistance, resilience, and transition strategies </a:t>
            </a:r>
          </a:p>
        </p:txBody>
      </p:sp>
    </p:spTree>
    <p:extLst>
      <p:ext uri="{BB962C8B-B14F-4D97-AF65-F5344CB8AC3E}">
        <p14:creationId xmlns:p14="http://schemas.microsoft.com/office/powerpoint/2010/main" val="3787535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F2CE-B8B4-4D7F-9E2C-31CED64958BB}"/>
              </a:ext>
            </a:extLst>
          </p:cNvPr>
          <p:cNvSpPr>
            <a:spLocks noGrp="1"/>
          </p:cNvSpPr>
          <p:nvPr>
            <p:ph type="title"/>
          </p:nvPr>
        </p:nvSpPr>
        <p:spPr/>
        <p:txBody>
          <a:bodyPr/>
          <a:lstStyle/>
          <a:p>
            <a:r>
              <a:rPr lang="en-US" b="1" dirty="0"/>
              <a:t>Breakouts </a:t>
            </a:r>
          </a:p>
        </p:txBody>
      </p:sp>
      <p:sp>
        <p:nvSpPr>
          <p:cNvPr id="3" name="Content Placeholder 2">
            <a:extLst>
              <a:ext uri="{FF2B5EF4-FFF2-40B4-BE49-F238E27FC236}">
                <a16:creationId xmlns:a16="http://schemas.microsoft.com/office/drawing/2014/main" id="{6A7D0559-6CDC-4D8B-A235-D78D62397780}"/>
              </a:ext>
            </a:extLst>
          </p:cNvPr>
          <p:cNvSpPr>
            <a:spLocks noGrp="1"/>
          </p:cNvSpPr>
          <p:nvPr>
            <p:ph idx="1"/>
          </p:nvPr>
        </p:nvSpPr>
        <p:spPr/>
        <p:txBody>
          <a:bodyPr/>
          <a:lstStyle/>
          <a:p>
            <a:pPr marL="0" indent="0">
              <a:buNone/>
            </a:pPr>
            <a:r>
              <a:rPr lang="en-US" dirty="0"/>
              <a:t>Briefly introduce yourselves, and discuss: </a:t>
            </a:r>
          </a:p>
          <a:p>
            <a:r>
              <a:rPr lang="en-US" dirty="0"/>
              <a:t>What climate change </a:t>
            </a:r>
            <a:r>
              <a:rPr lang="en-US" b="1" dirty="0">
                <a:solidFill>
                  <a:srgbClr val="6CA644"/>
                </a:solidFill>
              </a:rPr>
              <a:t>challenges</a:t>
            </a:r>
            <a:r>
              <a:rPr lang="en-US" dirty="0"/>
              <a:t> are you seeing in your work?</a:t>
            </a:r>
          </a:p>
          <a:p>
            <a:r>
              <a:rPr lang="en-US" dirty="0"/>
              <a:t>What </a:t>
            </a:r>
            <a:r>
              <a:rPr lang="en-US" b="1" dirty="0">
                <a:solidFill>
                  <a:srgbClr val="6CA644"/>
                </a:solidFill>
              </a:rPr>
              <a:t>actions</a:t>
            </a:r>
            <a:r>
              <a:rPr lang="en-US" dirty="0"/>
              <a:t> have you </a:t>
            </a:r>
            <a:r>
              <a:rPr lang="en-US" b="1" dirty="0">
                <a:solidFill>
                  <a:srgbClr val="6CA644"/>
                </a:solidFill>
              </a:rPr>
              <a:t>already </a:t>
            </a:r>
            <a:r>
              <a:rPr lang="en-US" dirty="0"/>
              <a:t>taken to adapt to those changes?</a:t>
            </a:r>
          </a:p>
          <a:p>
            <a:r>
              <a:rPr lang="en-US" dirty="0"/>
              <a:t>What </a:t>
            </a:r>
            <a:r>
              <a:rPr lang="en-US" b="1" dirty="0">
                <a:solidFill>
                  <a:srgbClr val="6CA644"/>
                </a:solidFill>
              </a:rPr>
              <a:t>additional </a:t>
            </a:r>
            <a:r>
              <a:rPr lang="en-US" dirty="0"/>
              <a:t>adaptation actions are you </a:t>
            </a:r>
            <a:r>
              <a:rPr lang="en-US" b="1" dirty="0">
                <a:solidFill>
                  <a:srgbClr val="6CA644"/>
                </a:solidFill>
              </a:rPr>
              <a:t>considering</a:t>
            </a:r>
            <a:r>
              <a:rPr lang="en-US" dirty="0"/>
              <a:t>?</a:t>
            </a:r>
          </a:p>
          <a:p>
            <a:pPr marL="0" indent="0">
              <a:buNone/>
            </a:pPr>
            <a:endParaRPr lang="en-US" dirty="0"/>
          </a:p>
          <a:p>
            <a:pPr marL="0" indent="0">
              <a:buNone/>
            </a:pPr>
            <a:r>
              <a:rPr lang="en-US" b="1" dirty="0"/>
              <a:t>Record your answers at: </a:t>
            </a:r>
            <a:r>
              <a:rPr lang="en-US" dirty="0">
                <a:hlinkClick r:id="rId2"/>
              </a:rPr>
              <a:t>https://forms.gle/nA17qvMQXjB9uo658</a:t>
            </a:r>
            <a:endParaRPr lang="en-US" dirty="0"/>
          </a:p>
          <a:p>
            <a:pPr marL="0" indent="0">
              <a:buNone/>
            </a:pPr>
            <a:endParaRPr lang="en-US" dirty="0"/>
          </a:p>
          <a:p>
            <a:pPr marL="0" indent="0">
              <a:buNone/>
            </a:pPr>
            <a:r>
              <a:rPr lang="en-US" dirty="0"/>
              <a:t>~20 minutes</a:t>
            </a:r>
          </a:p>
          <a:p>
            <a:pPr marL="0" indent="0">
              <a:buNone/>
            </a:pPr>
            <a:endParaRPr lang="en-US" dirty="0"/>
          </a:p>
          <a:p>
            <a:endParaRPr lang="en-US" dirty="0"/>
          </a:p>
        </p:txBody>
      </p:sp>
    </p:spTree>
    <p:extLst>
      <p:ext uri="{BB962C8B-B14F-4D97-AF65-F5344CB8AC3E}">
        <p14:creationId xmlns:p14="http://schemas.microsoft.com/office/powerpoint/2010/main" val="2089810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996" y="4267832"/>
            <a:ext cx="3604497" cy="1297115"/>
          </a:xfrm>
        </p:spPr>
        <p:txBody>
          <a:bodyPr vert="horz" lIns="91440" tIns="45720" rIns="91440" bIns="45720" rtlCol="0" anchor="t">
            <a:normAutofit/>
          </a:bodyPr>
          <a:lstStyle/>
          <a:p>
            <a:pPr defTabSz="914400"/>
            <a:r>
              <a:rPr lang="en-US" sz="5400" b="1" kern="1200" dirty="0">
                <a:solidFill>
                  <a:schemeClr val="accent1">
                    <a:lumMod val="75000"/>
                  </a:schemeClr>
                </a:solidFill>
                <a:latin typeface="+mj-lt"/>
                <a:ea typeface="+mj-ea"/>
                <a:cs typeface="+mj-cs"/>
              </a:rPr>
              <a:t>Poll! </a:t>
            </a:r>
          </a:p>
        </p:txBody>
      </p:sp>
      <p:pic>
        <p:nvPicPr>
          <p:cNvPr id="10" name="Graphic 9" descr="Bar chart">
            <a:extLst>
              <a:ext uri="{FF2B5EF4-FFF2-40B4-BE49-F238E27FC236}">
                <a16:creationId xmlns:a16="http://schemas.microsoft.com/office/drawing/2014/main" id="{F1741774-D634-4A2E-915D-E0E1C156F2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2911758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15A7-4D11-4849-8622-13CA869F6B9E}"/>
              </a:ext>
            </a:extLst>
          </p:cNvPr>
          <p:cNvSpPr>
            <a:spLocks noGrp="1"/>
          </p:cNvSpPr>
          <p:nvPr>
            <p:ph type="title"/>
          </p:nvPr>
        </p:nvSpPr>
        <p:spPr/>
        <p:txBody>
          <a:bodyPr/>
          <a:lstStyle/>
          <a:p>
            <a:r>
              <a:rPr lang="en-US" b="1" dirty="0">
                <a:solidFill>
                  <a:srgbClr val="6CA644"/>
                </a:solidFill>
              </a:rPr>
              <a:t>Wrap-up</a:t>
            </a:r>
            <a:r>
              <a:rPr lang="en-US" b="1" dirty="0"/>
              <a:t> &amp; Next Steps</a:t>
            </a:r>
            <a:endParaRPr lang="en-US" sz="2000" b="1" dirty="0">
              <a:highlight>
                <a:srgbClr val="FFFF00"/>
              </a:highlight>
            </a:endParaRPr>
          </a:p>
        </p:txBody>
      </p:sp>
      <p:sp>
        <p:nvSpPr>
          <p:cNvPr id="3" name="Content Placeholder 2">
            <a:extLst>
              <a:ext uri="{FF2B5EF4-FFF2-40B4-BE49-F238E27FC236}">
                <a16:creationId xmlns:a16="http://schemas.microsoft.com/office/drawing/2014/main" id="{9BE616AA-2A3E-4E1B-B8CA-CC5B6172CE5B}"/>
              </a:ext>
            </a:extLst>
          </p:cNvPr>
          <p:cNvSpPr>
            <a:spLocks noGrp="1"/>
          </p:cNvSpPr>
          <p:nvPr>
            <p:ph idx="1"/>
          </p:nvPr>
        </p:nvSpPr>
        <p:spPr>
          <a:xfrm>
            <a:off x="628650" y="1825625"/>
            <a:ext cx="7753350" cy="2441575"/>
          </a:xfrm>
        </p:spPr>
        <p:txBody>
          <a:bodyPr>
            <a:normAutofit fontScale="92500" lnSpcReduction="10000"/>
          </a:bodyPr>
          <a:lstStyle/>
          <a:p>
            <a:r>
              <a:rPr lang="en-US" sz="2500" dirty="0"/>
              <a:t>Complete workshop </a:t>
            </a:r>
            <a:r>
              <a:rPr lang="en-US" sz="2500" b="1" dirty="0">
                <a:solidFill>
                  <a:srgbClr val="6CA644"/>
                </a:solidFill>
              </a:rPr>
              <a:t>evaluation </a:t>
            </a:r>
            <a:r>
              <a:rPr lang="en-US" sz="2500" dirty="0"/>
              <a:t>(also sent via email)</a:t>
            </a:r>
          </a:p>
          <a:p>
            <a:r>
              <a:rPr lang="en-US" sz="2500" dirty="0"/>
              <a:t>Visit </a:t>
            </a:r>
            <a:r>
              <a:rPr lang="en-US" sz="2500" u="sng" dirty="0">
                <a:hlinkClick r:id="rId3"/>
              </a:rPr>
              <a:t>https://forestadaptation.org/learn/</a:t>
            </a:r>
            <a:r>
              <a:rPr lang="en-US" sz="2500" dirty="0">
                <a:hlinkClick r:id="rId3"/>
              </a:rPr>
              <a:t>training-and-workshops</a:t>
            </a:r>
            <a:r>
              <a:rPr lang="en-US" sz="2500" dirty="0"/>
              <a:t> for future </a:t>
            </a:r>
            <a:r>
              <a:rPr lang="en-US" sz="2500" b="1" dirty="0">
                <a:solidFill>
                  <a:srgbClr val="6CA644"/>
                </a:solidFill>
              </a:rPr>
              <a:t>trainings</a:t>
            </a:r>
            <a:r>
              <a:rPr lang="en-US" sz="2500" dirty="0"/>
              <a:t> and </a:t>
            </a:r>
            <a:r>
              <a:rPr lang="en-US" sz="2500" b="1" dirty="0">
                <a:solidFill>
                  <a:srgbClr val="6CA644"/>
                </a:solidFill>
              </a:rPr>
              <a:t>workshops</a:t>
            </a:r>
          </a:p>
          <a:p>
            <a:pPr lvl="1"/>
            <a:r>
              <a:rPr lang="en-US" sz="2000" dirty="0"/>
              <a:t>Adaptation Planning and Practices Courses</a:t>
            </a:r>
          </a:p>
          <a:p>
            <a:r>
              <a:rPr lang="en-US" sz="2500" dirty="0"/>
              <a:t>Adaptation Workshop Participants (February 2-3) send </a:t>
            </a:r>
            <a:r>
              <a:rPr lang="en-US" sz="2500" b="1" dirty="0"/>
              <a:t>Step 1 </a:t>
            </a:r>
            <a:r>
              <a:rPr lang="en-US" sz="2500" dirty="0"/>
              <a:t>to </a:t>
            </a:r>
            <a:r>
              <a:rPr lang="en-US" sz="2500" u="sng" dirty="0">
                <a:hlinkClick r:id="rId4"/>
              </a:rPr>
              <a:t>amrutled@mtu.</a:t>
            </a:r>
            <a:r>
              <a:rPr lang="en-US" sz="2500" dirty="0">
                <a:hlinkClick r:id="rId4"/>
              </a:rPr>
              <a:t>edu</a:t>
            </a:r>
            <a:r>
              <a:rPr lang="en-US" sz="2500" dirty="0"/>
              <a:t> and review materials</a:t>
            </a:r>
          </a:p>
          <a:p>
            <a:r>
              <a:rPr lang="en-US" sz="2500" dirty="0"/>
              <a:t>Let us know if you need continuing education credits</a:t>
            </a:r>
          </a:p>
        </p:txBody>
      </p:sp>
      <p:sp>
        <p:nvSpPr>
          <p:cNvPr id="6" name="Rectangle 5">
            <a:extLst>
              <a:ext uri="{FF2B5EF4-FFF2-40B4-BE49-F238E27FC236}">
                <a16:creationId xmlns:a16="http://schemas.microsoft.com/office/drawing/2014/main" id="{C32CE1DA-02D1-4432-BEA4-A05DAE3E9DA3}"/>
              </a:ext>
            </a:extLst>
          </p:cNvPr>
          <p:cNvSpPr/>
          <p:nvPr/>
        </p:nvSpPr>
        <p:spPr>
          <a:xfrm>
            <a:off x="2438400" y="5029200"/>
            <a:ext cx="4267200" cy="914400"/>
          </a:xfrm>
          <a:prstGeom prst="rect">
            <a:avLst/>
          </a:prstGeom>
          <a:noFill/>
          <a:ln w="19050">
            <a:solidFill>
              <a:srgbClr val="6CA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575172-38A7-4D84-8E9A-6DD8DD00E113}"/>
              </a:ext>
            </a:extLst>
          </p:cNvPr>
          <p:cNvSpPr txBox="1"/>
          <p:nvPr/>
        </p:nvSpPr>
        <p:spPr>
          <a:xfrm>
            <a:off x="2630635" y="5224202"/>
            <a:ext cx="3882730" cy="477054"/>
          </a:xfrm>
          <a:prstGeom prst="rect">
            <a:avLst/>
          </a:prstGeom>
          <a:noFill/>
        </p:spPr>
        <p:txBody>
          <a:bodyPr wrap="none" rtlCol="0">
            <a:spAutoFit/>
          </a:bodyPr>
          <a:lstStyle/>
          <a:p>
            <a:r>
              <a:rPr lang="en-US" sz="2500" b="1" dirty="0"/>
              <a:t>Thank you for participating!</a:t>
            </a:r>
          </a:p>
        </p:txBody>
      </p:sp>
    </p:spTree>
    <p:extLst>
      <p:ext uri="{BB962C8B-B14F-4D97-AF65-F5344CB8AC3E}">
        <p14:creationId xmlns:p14="http://schemas.microsoft.com/office/powerpoint/2010/main" val="12441378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9774D-F659-4128-B509-300157C3E498}"/>
              </a:ext>
            </a:extLst>
          </p:cNvPr>
          <p:cNvSpPr txBox="1"/>
          <p:nvPr/>
        </p:nvSpPr>
        <p:spPr>
          <a:xfrm>
            <a:off x="2438400" y="685800"/>
            <a:ext cx="4267200" cy="1631216"/>
          </a:xfrm>
          <a:prstGeom prst="rect">
            <a:avLst/>
          </a:prstGeom>
          <a:noFill/>
        </p:spPr>
        <p:txBody>
          <a:bodyPr wrap="square" rtlCol="0">
            <a:spAutoFit/>
          </a:bodyPr>
          <a:lstStyle/>
          <a:p>
            <a:pPr algn="ctr"/>
            <a:r>
              <a:rPr lang="en-US" sz="2000" b="1" dirty="0"/>
              <a:t>Leslie Brandt</a:t>
            </a:r>
          </a:p>
          <a:p>
            <a:pPr algn="ctr"/>
            <a:r>
              <a:rPr lang="en-US" sz="2000" b="1" u="sng" dirty="0">
                <a:hlinkClick r:id="rId3"/>
              </a:rPr>
              <a:t>leslie.brandt@usda.gov</a:t>
            </a:r>
            <a:endParaRPr lang="en-US" sz="2000" b="1" u="sng" dirty="0"/>
          </a:p>
          <a:p>
            <a:pPr algn="ctr"/>
            <a:endParaRPr lang="en-US" sz="2000" b="1" u="sng" dirty="0"/>
          </a:p>
          <a:p>
            <a:pPr algn="ctr"/>
            <a:r>
              <a:rPr lang="en-US" sz="2000" b="1" dirty="0"/>
              <a:t>Annamarie Rutledge</a:t>
            </a:r>
          </a:p>
          <a:p>
            <a:pPr algn="ctr"/>
            <a:r>
              <a:rPr lang="en-US" sz="2000" b="1" u="sng" dirty="0">
                <a:hlinkClick r:id="rId4"/>
              </a:rPr>
              <a:t>amrutled@mtu.edu</a:t>
            </a:r>
            <a:endParaRPr lang="en-US" sz="2000" b="1" u="sng" dirty="0"/>
          </a:p>
        </p:txBody>
      </p:sp>
      <p:pic>
        <p:nvPicPr>
          <p:cNvPr id="11" name="Picture 10">
            <a:extLst>
              <a:ext uri="{FF2B5EF4-FFF2-40B4-BE49-F238E27FC236}">
                <a16:creationId xmlns:a16="http://schemas.microsoft.com/office/drawing/2014/main" id="{EE71C609-0631-47ED-B900-382DFD8A5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5768"/>
            <a:ext cx="9144000" cy="4142232"/>
          </a:xfrm>
          <a:prstGeom prst="rect">
            <a:avLst/>
          </a:prstGeom>
        </p:spPr>
      </p:pic>
      <p:sp>
        <p:nvSpPr>
          <p:cNvPr id="12" name="Rectangle 11">
            <a:extLst>
              <a:ext uri="{FF2B5EF4-FFF2-40B4-BE49-F238E27FC236}">
                <a16:creationId xmlns:a16="http://schemas.microsoft.com/office/drawing/2014/main" id="{D4615404-B330-4C51-AD4B-853FF4D3DD38}"/>
              </a:ext>
            </a:extLst>
          </p:cNvPr>
          <p:cNvSpPr/>
          <p:nvPr/>
        </p:nvSpPr>
        <p:spPr>
          <a:xfrm>
            <a:off x="2438400" y="381000"/>
            <a:ext cx="4267200" cy="2133600"/>
          </a:xfrm>
          <a:prstGeom prst="rect">
            <a:avLst/>
          </a:prstGeom>
          <a:noFill/>
          <a:ln w="19050">
            <a:solidFill>
              <a:srgbClr val="6CA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36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F321-4D61-491F-8009-419F3C64EEDF}"/>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33B9ED78-0FDD-44B4-A482-9D9DA0D06BE8}"/>
              </a:ext>
            </a:extLst>
          </p:cNvPr>
          <p:cNvSpPr>
            <a:spLocks noGrp="1"/>
          </p:cNvSpPr>
          <p:nvPr>
            <p:ph idx="1"/>
          </p:nvPr>
        </p:nvSpPr>
        <p:spPr/>
        <p:txBody>
          <a:bodyPr/>
          <a:lstStyle/>
          <a:p>
            <a:pPr marL="0" indent="0">
              <a:buNone/>
            </a:pPr>
            <a:r>
              <a:rPr lang="en-US" dirty="0"/>
              <a:t>10:15		Changing Climate in the Detroit Region-Matt Peters </a:t>
            </a:r>
          </a:p>
          <a:p>
            <a:pPr marL="0" indent="0">
              <a:buNone/>
            </a:pPr>
            <a:endParaRPr lang="en-US" dirty="0"/>
          </a:p>
          <a:p>
            <a:pPr marL="0" indent="0">
              <a:buNone/>
            </a:pPr>
            <a:r>
              <a:rPr lang="en-US" dirty="0"/>
              <a:t>10:45     	Vulnerability and Adaptive Capacity of Trees and Urban 			Forests in the Detroit Region-Leslie Brandt and Annamarie 		Rutledge </a:t>
            </a:r>
          </a:p>
          <a:p>
            <a:pPr marL="0" indent="0">
              <a:buNone/>
            </a:pPr>
            <a:endParaRPr lang="en-US" dirty="0"/>
          </a:p>
          <a:p>
            <a:pPr marL="0" indent="0">
              <a:buNone/>
            </a:pPr>
            <a:r>
              <a:rPr lang="en-US" dirty="0"/>
              <a:t>11:30		The Impact of Urban Sprawl on Forest Landscapes in 			Southeast Michigan-Robert Goodspeed and Dimitrios 			Gounaridis U. of Michigan</a:t>
            </a:r>
          </a:p>
          <a:p>
            <a:pPr marL="0" indent="0">
              <a:buNone/>
            </a:pPr>
            <a:endParaRPr lang="en-US" dirty="0"/>
          </a:p>
          <a:p>
            <a:pPr marL="0" indent="0">
              <a:buNone/>
            </a:pPr>
            <a:r>
              <a:rPr lang="en-US" dirty="0"/>
              <a:t>12:00		Adjourn</a:t>
            </a:r>
          </a:p>
          <a:p>
            <a:endParaRPr lang="en-US" dirty="0"/>
          </a:p>
        </p:txBody>
      </p:sp>
    </p:spTree>
    <p:extLst>
      <p:ext uri="{BB962C8B-B14F-4D97-AF65-F5344CB8AC3E}">
        <p14:creationId xmlns:p14="http://schemas.microsoft.com/office/powerpoint/2010/main" val="3386619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8|12.3|11|12.3|12.8|4.8|9.1"/>
</p:tagLst>
</file>

<file path=ppt/tags/tag2.xml><?xml version="1.0" encoding="utf-8"?>
<p:tagLst xmlns:a="http://schemas.openxmlformats.org/drawingml/2006/main" xmlns:r="http://schemas.openxmlformats.org/officeDocument/2006/relationships" xmlns:p="http://schemas.openxmlformats.org/presentationml/2006/main">
  <p:tag name="TIMING" val="|16.8|12.3|11|12.3|12.8|4.8|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11091</TotalTime>
  <Words>7190</Words>
  <Application>Microsoft Office PowerPoint</Application>
  <PresentationFormat>On-screen Show (4:3)</PresentationFormat>
  <Paragraphs>712</Paragraphs>
  <Slides>85</Slides>
  <Notes>63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ＭＳ Ｐゴシック</vt:lpstr>
      <vt:lpstr>Arial</vt:lpstr>
      <vt:lpstr>Calibri</vt:lpstr>
      <vt:lpstr>Calibri Light</vt:lpstr>
      <vt:lpstr>Candara</vt:lpstr>
      <vt:lpstr>Helvetica</vt:lpstr>
      <vt:lpstr>Times New Roman</vt:lpstr>
      <vt:lpstr>Wingdings</vt:lpstr>
      <vt:lpstr>Office Theme</vt:lpstr>
      <vt:lpstr>Climate Change Adaptation in the Detroit Region’s Urban Forest</vt:lpstr>
      <vt:lpstr>Opening Remarks</vt:lpstr>
      <vt:lpstr>Housekeeping</vt:lpstr>
      <vt:lpstr>PowerPoint Presentation</vt:lpstr>
      <vt:lpstr>Northern Institute of Applied Climate Science</vt:lpstr>
      <vt:lpstr>Urban Forestry  Climate Change Response Framework </vt:lpstr>
      <vt:lpstr>Today’s Objectives </vt:lpstr>
      <vt:lpstr>Poll! </vt:lpstr>
      <vt:lpstr>Today’s Agenda</vt:lpstr>
      <vt:lpstr>Vulnerability and Adaptive Capacity of Trees in the Detroit Region </vt:lpstr>
      <vt:lpstr>Vulnerability</vt:lpstr>
      <vt:lpstr>Vulnerability</vt:lpstr>
      <vt:lpstr>Native Trees: Climate Change Tree Atlas </vt:lpstr>
      <vt:lpstr>PowerPoint Presentation</vt:lpstr>
      <vt:lpstr>Decreasing: Quaking Aspen</vt:lpstr>
      <vt:lpstr>Increasing: Tulip Tree/ Yellow Poplar</vt:lpstr>
      <vt:lpstr>New Habitat: Sugarberry</vt:lpstr>
      <vt:lpstr>Migration Potential: Sugarberry</vt:lpstr>
      <vt:lpstr>Impacts:  Non-native, less common species, shrubs, and cultivars </vt:lpstr>
      <vt:lpstr>“Current” Hardiness Zone </vt:lpstr>
      <vt:lpstr>Future Hardiness Zone: End of Century </vt:lpstr>
      <vt:lpstr>“Current” Heat Zones</vt:lpstr>
      <vt:lpstr>PowerPoint Presentation</vt:lpstr>
      <vt:lpstr>Vulnerability</vt:lpstr>
      <vt:lpstr>Adaptive Capacity Factors </vt:lpstr>
      <vt:lpstr>Adaptive Capacity </vt:lpstr>
      <vt:lpstr>Vulnerability</vt:lpstr>
      <vt:lpstr>Tree Species Assessed </vt:lpstr>
      <vt:lpstr>Vulnerability Matrix </vt:lpstr>
      <vt:lpstr>Number of Species in Each Vulnerability Category-based on adaptive capacity in planted sites </vt:lpstr>
      <vt:lpstr>Number of Trees in Each Vulnerability Category-based on adaptive capacity in planted sites </vt:lpstr>
      <vt:lpstr>Vulnerability of Detroit’s top 20  most common trees</vt:lpstr>
      <vt:lpstr>Key Points </vt:lpstr>
      <vt:lpstr>Vulnerability of the Urban Forest </vt:lpstr>
      <vt:lpstr>Community Vulnerability</vt:lpstr>
      <vt:lpstr>Region-wide Impacts</vt:lpstr>
      <vt:lpstr>Japanese Chaff Flower Habitat Suitability End of Century</vt:lpstr>
      <vt:lpstr>European Buckthorn Habitat Suitability End of Century</vt:lpstr>
      <vt:lpstr>Oak Wilt (B. fagacearum) Habitat Suitability</vt:lpstr>
      <vt:lpstr>Urban Heat Islands</vt:lpstr>
      <vt:lpstr>PowerPoint Presentation</vt:lpstr>
      <vt:lpstr>PowerPoint Presentation</vt:lpstr>
      <vt:lpstr>Runoff Exposure</vt:lpstr>
      <vt:lpstr>Community Vulnerability</vt:lpstr>
      <vt:lpstr>Ecological Adaptive Capacity Factors</vt:lpstr>
      <vt:lpstr>Urban Tree Canopy </vt:lpstr>
      <vt:lpstr>Number of Vulnerable Species </vt:lpstr>
      <vt:lpstr>Diversity by Genus</vt:lpstr>
      <vt:lpstr>Adaptive Capacity of Urban Forests: Human Factors </vt:lpstr>
      <vt:lpstr>Key Points</vt:lpstr>
      <vt:lpstr>Questions? </vt:lpstr>
      <vt:lpstr>For Tomorrow </vt:lpstr>
      <vt:lpstr>End Day 1</vt:lpstr>
      <vt:lpstr>Day 2</vt:lpstr>
      <vt:lpstr>Adapting to Climate Change</vt:lpstr>
      <vt:lpstr>Today’s Objectives</vt:lpstr>
      <vt:lpstr>Today’s Agenda</vt:lpstr>
      <vt:lpstr>Poll! </vt:lpstr>
      <vt:lpstr>Adaptation </vt:lpstr>
      <vt:lpstr>Adaptation </vt:lpstr>
      <vt:lpstr>Adaptation Options</vt:lpstr>
      <vt:lpstr>https://www.vibrantcitieslab.com/guides/climate-health-action-guide/</vt:lpstr>
      <vt:lpstr>Who is the Action Guide for? </vt:lpstr>
      <vt:lpstr>PowerPoint Presentation</vt:lpstr>
      <vt:lpstr>Urban Forestry Climate &amp; Health Menu</vt:lpstr>
      <vt:lpstr>PowerPoint Presentation</vt:lpstr>
      <vt:lpstr>PowerPoint Presentation</vt:lpstr>
      <vt:lpstr>PowerPoint Presentation</vt:lpstr>
      <vt:lpstr>PowerPoint Presentation</vt:lpstr>
      <vt:lpstr>PowerPoint Presentation</vt:lpstr>
      <vt:lpstr>PowerPoint Presentation</vt:lpstr>
      <vt:lpstr>Workbook + Menu</vt:lpstr>
      <vt:lpstr>Online Workbook</vt:lpstr>
      <vt:lpstr>Examples!</vt:lpstr>
      <vt:lpstr>Speak for the Trees: Boston</vt:lpstr>
      <vt:lpstr>I. Goals</vt:lpstr>
      <vt:lpstr>II. Impacts</vt:lpstr>
      <vt:lpstr>III. Challenges and Opportunities </vt:lpstr>
      <vt:lpstr>IV. Adaptation Strategies and Approaches</vt:lpstr>
      <vt:lpstr>V. Monitoring</vt:lpstr>
      <vt:lpstr>Adaptation: Key Points  </vt:lpstr>
      <vt:lpstr>Breakouts </vt:lpstr>
      <vt:lpstr>Poll! </vt:lpstr>
      <vt:lpstr>Wrap-up &amp; 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Adaptation in the Detroit Region’s Urban Forest</dc:title>
  <dc:creator>Brandt, Leslie A -FS</dc:creator>
  <cp:lastModifiedBy>Annamarie Rutledge</cp:lastModifiedBy>
  <cp:revision>69</cp:revision>
  <dcterms:created xsi:type="dcterms:W3CDTF">2021-01-15T22:18:35Z</dcterms:created>
  <dcterms:modified xsi:type="dcterms:W3CDTF">2021-01-26T19:00:17Z</dcterms:modified>
</cp:coreProperties>
</file>