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6" r:id="rId2"/>
    <p:sldMasterId id="2147483799" r:id="rId3"/>
    <p:sldMasterId id="2147483811" r:id="rId4"/>
    <p:sldMasterId id="2147483825" r:id="rId5"/>
  </p:sldMasterIdLst>
  <p:notesMasterIdLst>
    <p:notesMasterId r:id="rId81"/>
  </p:notesMasterIdLst>
  <p:handoutMasterIdLst>
    <p:handoutMasterId r:id="rId82"/>
  </p:handoutMasterIdLst>
  <p:sldIdLst>
    <p:sldId id="742" r:id="rId6"/>
    <p:sldId id="791" r:id="rId7"/>
    <p:sldId id="504" r:id="rId8"/>
    <p:sldId id="689" r:id="rId9"/>
    <p:sldId id="743" r:id="rId10"/>
    <p:sldId id="471" r:id="rId11"/>
    <p:sldId id="456" r:id="rId12"/>
    <p:sldId id="548" r:id="rId13"/>
    <p:sldId id="664" r:id="rId14"/>
    <p:sldId id="662" r:id="rId15"/>
    <p:sldId id="588" r:id="rId16"/>
    <p:sldId id="589" r:id="rId17"/>
    <p:sldId id="581" r:id="rId18"/>
    <p:sldId id="785" r:id="rId19"/>
    <p:sldId id="792" r:id="rId20"/>
    <p:sldId id="793" r:id="rId21"/>
    <p:sldId id="794" r:id="rId22"/>
    <p:sldId id="795" r:id="rId23"/>
    <p:sldId id="796" r:id="rId24"/>
    <p:sldId id="797" r:id="rId25"/>
    <p:sldId id="798" r:id="rId26"/>
    <p:sldId id="799" r:id="rId27"/>
    <p:sldId id="800" r:id="rId28"/>
    <p:sldId id="801" r:id="rId29"/>
    <p:sldId id="802" r:id="rId30"/>
    <p:sldId id="824" r:id="rId31"/>
    <p:sldId id="805" r:id="rId32"/>
    <p:sldId id="806" r:id="rId33"/>
    <p:sldId id="804" r:id="rId34"/>
    <p:sldId id="807" r:id="rId35"/>
    <p:sldId id="714" r:id="rId36"/>
    <p:sldId id="808" r:id="rId37"/>
    <p:sldId id="821" r:id="rId38"/>
    <p:sldId id="809" r:id="rId39"/>
    <p:sldId id="715" r:id="rId40"/>
    <p:sldId id="733" r:id="rId41"/>
    <p:sldId id="747" r:id="rId42"/>
    <p:sldId id="616" r:id="rId43"/>
    <p:sldId id="825" r:id="rId44"/>
    <p:sldId id="826" r:id="rId45"/>
    <p:sldId id="828" r:id="rId46"/>
    <p:sldId id="829" r:id="rId47"/>
    <p:sldId id="830" r:id="rId48"/>
    <p:sldId id="831" r:id="rId49"/>
    <p:sldId id="832" r:id="rId50"/>
    <p:sldId id="837" r:id="rId51"/>
    <p:sldId id="812" r:id="rId52"/>
    <p:sldId id="818" r:id="rId53"/>
    <p:sldId id="699" r:id="rId54"/>
    <p:sldId id="822" r:id="rId55"/>
    <p:sldId id="838" r:id="rId56"/>
    <p:sldId id="839" r:id="rId57"/>
    <p:sldId id="758" r:id="rId58"/>
    <p:sldId id="778" r:id="rId59"/>
    <p:sldId id="773" r:id="rId60"/>
    <p:sldId id="774" r:id="rId61"/>
    <p:sldId id="775" r:id="rId62"/>
    <p:sldId id="779" r:id="rId63"/>
    <p:sldId id="780" r:id="rId64"/>
    <p:sldId id="790" r:id="rId65"/>
    <p:sldId id="770" r:id="rId66"/>
    <p:sldId id="776" r:id="rId67"/>
    <p:sldId id="777" r:id="rId68"/>
    <p:sldId id="765" r:id="rId69"/>
    <p:sldId id="769" r:id="rId70"/>
    <p:sldId id="602" r:id="rId71"/>
    <p:sldId id="748" r:id="rId72"/>
    <p:sldId id="783" r:id="rId73"/>
    <p:sldId id="784" r:id="rId74"/>
    <p:sldId id="690" r:id="rId75"/>
    <p:sldId id="840" r:id="rId76"/>
    <p:sldId id="833" r:id="rId77"/>
    <p:sldId id="834" r:id="rId78"/>
    <p:sldId id="835" r:id="rId79"/>
    <p:sldId id="836" r:id="rId80"/>
  </p:sldIdLst>
  <p:sldSz cx="9144000" cy="6858000" type="screen4x3"/>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p15:clr>
            <a:srgbClr val="A4A3A4"/>
          </p15:clr>
        </p15:guide>
        <p15:guide id="2" pos="33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006666"/>
    <a:srgbClr val="449BEA"/>
    <a:srgbClr val="EAB200"/>
    <a:srgbClr val="EDED09"/>
    <a:srgbClr val="FF6600"/>
    <a:srgbClr val="302C20"/>
    <a:srgbClr val="368DF6"/>
    <a:srgbClr val="5EA4F8"/>
    <a:srgbClr val="B07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80168" autoAdjust="0"/>
  </p:normalViewPr>
  <p:slideViewPr>
    <p:cSldViewPr showGuides="1">
      <p:cViewPr varScale="1">
        <p:scale>
          <a:sx n="53" d="100"/>
          <a:sy n="53" d="100"/>
        </p:scale>
        <p:origin x="1506" y="78"/>
      </p:cViewPr>
      <p:guideLst>
        <p:guide orient="horz" pos="816"/>
        <p:guide pos="3312"/>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handoutMaster" Target="handoutMasters/handoutMaster1.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58333333333333"/>
          <c:y val="3.4375000000000003E-2"/>
          <c:w val="0.64375000000000004"/>
          <c:h val="0.96562499999999996"/>
        </c:manualLayout>
      </c:layout>
      <c:pieChart>
        <c:varyColors val="1"/>
        <c:ser>
          <c:idx val="0"/>
          <c:order val="0"/>
          <c:tx>
            <c:strRef>
              <c:f>Sheet1!$B$1</c:f>
              <c:strCache>
                <c:ptCount val="1"/>
                <c:pt idx="0">
                  <c:v>Column1</c:v>
                </c:pt>
              </c:strCache>
            </c:strRef>
          </c:tx>
          <c:explosion val="25"/>
          <c:cat>
            <c:strRef>
              <c:f>Sheet1!$A$2:$A$4</c:f>
              <c:strCache>
                <c:ptCount val="3"/>
                <c:pt idx="0">
                  <c:v>Tweak</c:v>
                </c:pt>
                <c:pt idx="1">
                  <c:v>New</c:v>
                </c:pt>
                <c:pt idx="2">
                  <c:v>Same</c:v>
                </c:pt>
              </c:strCache>
            </c:strRef>
          </c:cat>
          <c:val>
            <c:numRef>
              <c:f>Sheet1!$B$2:$B$4</c:f>
              <c:numCache>
                <c:formatCode>General</c:formatCode>
                <c:ptCount val="3"/>
                <c:pt idx="0">
                  <c:v>17</c:v>
                </c:pt>
                <c:pt idx="1">
                  <c:v>8</c:v>
                </c:pt>
                <c:pt idx="2">
                  <c:v>75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645"/>
          </a:xfrm>
          <a:prstGeom prst="rect">
            <a:avLst/>
          </a:prstGeom>
        </p:spPr>
        <p:txBody>
          <a:bodyPr vert="horz" lIns="92382" tIns="46191" rIns="92382" bIns="46191" rtlCol="0"/>
          <a:lstStyle>
            <a:lvl1pPr algn="r">
              <a:defRPr sz="1200"/>
            </a:lvl1pPr>
          </a:lstStyle>
          <a:p>
            <a:fld id="{05CB71B8-7537-40B4-B7B5-6B3489316811}" type="datetimeFigureOut">
              <a:rPr lang="en-US" smtClean="0"/>
              <a:t>7/13/2020</a:t>
            </a:fld>
            <a:endParaRPr lang="en-US"/>
          </a:p>
        </p:txBody>
      </p:sp>
      <p:sp>
        <p:nvSpPr>
          <p:cNvPr id="4" name="Footer Placeholder 3"/>
          <p:cNvSpPr>
            <a:spLocks noGrp="1"/>
          </p:cNvSpPr>
          <p:nvPr>
            <p:ph type="ftr" sz="quarter" idx="2"/>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82" tIns="46191" rIns="92382" bIns="46191" rtlCol="0" anchor="b"/>
          <a:lstStyle>
            <a:lvl1pPr algn="r">
              <a:defRPr sz="1200"/>
            </a:lvl1pPr>
          </a:lstStyle>
          <a:p>
            <a:fld id="{2FC3B4D2-F77A-493E-8CB8-CD81CC705563}" type="slidenum">
              <a:rPr lang="en-US" smtClean="0"/>
              <a:t>‹#›</a:t>
            </a:fld>
            <a:endParaRPr lang="en-US"/>
          </a:p>
        </p:txBody>
      </p:sp>
    </p:spTree>
    <p:extLst>
      <p:ext uri="{BB962C8B-B14F-4D97-AF65-F5344CB8AC3E}">
        <p14:creationId xmlns:p14="http://schemas.microsoft.com/office/powerpoint/2010/main" val="3518052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F824AFB4-4BC5-4D6B-A183-9177A0A60D89}" type="datetimeFigureOut">
              <a:rPr lang="en-US" smtClean="0"/>
              <a:t>7/13/2020</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44BF4775-B3BC-49FF-BEBB-6A6856C9FE71}" type="slidenum">
              <a:rPr lang="en-US" smtClean="0"/>
              <a:t>‹#›</a:t>
            </a:fld>
            <a:endParaRPr lang="en-US"/>
          </a:p>
        </p:txBody>
      </p:sp>
    </p:spTree>
    <p:extLst>
      <p:ext uri="{BB962C8B-B14F-4D97-AF65-F5344CB8AC3E}">
        <p14:creationId xmlns:p14="http://schemas.microsoft.com/office/powerpoint/2010/main" val="2701355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853F6CA-CCB6-4D6F-AB83-60D56C5A2B7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5603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135075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1661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forest managers and landowners in Minnesota are wrestling with this information and making choices about how to adapt.  </a:t>
            </a:r>
            <a:endParaRPr lang="en-US" dirty="0" smtClean="0"/>
          </a:p>
          <a:p>
            <a:endParaRPr lang="en-US" dirty="0" smtClean="0"/>
          </a:p>
          <a:p>
            <a:r>
              <a:rPr lang="en-US" dirty="0" smtClean="0"/>
              <a:t>The upshot is that adaptation activities will usually build upon sustainable forest</a:t>
            </a:r>
            <a:r>
              <a:rPr lang="en-US" baseline="0" dirty="0" smtClean="0"/>
              <a:t> management and conservation.  Much of what </a:t>
            </a:r>
            <a:r>
              <a:rPr lang="en-US" baseline="0" dirty="0" err="1" smtClean="0"/>
              <a:t>peple</a:t>
            </a:r>
            <a:r>
              <a:rPr lang="en-US" baseline="0" dirty="0" smtClean="0"/>
              <a:t> are already doing for smart forestry also makes good sense as a response to climate change. </a:t>
            </a:r>
          </a:p>
          <a:p>
            <a:endParaRPr lang="en-US" baseline="0" dirty="0" smtClean="0"/>
          </a:p>
          <a:p>
            <a:r>
              <a:rPr lang="en-US" baseline="0" dirty="0" smtClean="0"/>
              <a:t>This is something the CCRF is really focused on.  </a:t>
            </a:r>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27790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Adaptation</a:t>
            </a:r>
            <a:r>
              <a:rPr lang="en-US" sz="1200" kern="1200" baseline="0" dirty="0" smtClean="0">
                <a:solidFill>
                  <a:schemeClr val="tx1"/>
                </a:solidFill>
                <a:effectLst/>
                <a:latin typeface="+mn-lt"/>
                <a:ea typeface="+mn-ea"/>
                <a:cs typeface="+mn-cs"/>
              </a:rPr>
              <a:t> ideas – or concepts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t>
            </a:r>
            <a:r>
              <a:rPr lang="en-US" sz="1200" kern="1200" dirty="0">
                <a:solidFill>
                  <a:schemeClr val="tx1"/>
                </a:solidFill>
                <a:effectLst/>
                <a:latin typeface="+mn-lt"/>
                <a:ea typeface="+mn-ea"/>
                <a:cs typeface="+mn-cs"/>
              </a:rPr>
              <a:t>are three different options that are helpful for thinking about climate change adaptation: </a:t>
            </a:r>
            <a:r>
              <a:rPr lang="en-US" sz="1200" i="1" kern="1200" dirty="0">
                <a:solidFill>
                  <a:schemeClr val="tx1"/>
                </a:solidFill>
                <a:effectLst/>
                <a:latin typeface="+mn-lt"/>
                <a:ea typeface="+mn-ea"/>
                <a:cs typeface="+mn-cs"/>
              </a:rPr>
              <a:t>resistance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resilience</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Resistance and resilience emphasize management for the persistence of existing systems, and transition promotes system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actions reside as a </a:t>
            </a:r>
            <a:r>
              <a:rPr lang="en-US" sz="1200" b="1" u="sng" kern="1200" dirty="0">
                <a:solidFill>
                  <a:schemeClr val="tx1"/>
                </a:solidFill>
                <a:effectLst/>
                <a:latin typeface="+mn-lt"/>
                <a:ea typeface="+mn-ea"/>
                <a:cs typeface="+mn-cs"/>
              </a:rPr>
              <a:t>continuum</a:t>
            </a:r>
            <a:r>
              <a:rPr lang="en-US" sz="1200" kern="1200" dirty="0">
                <a:solidFill>
                  <a:schemeClr val="tx1"/>
                </a:solidFill>
                <a:effectLst/>
                <a:latin typeface="+mn-lt"/>
                <a:ea typeface="+mn-ea"/>
                <a:cs typeface="+mn-cs"/>
              </a:rPr>
              <a:t> of choice in how to respond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Know where you are going – general direction you are heading – at the intersection – going left, straight or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F2B20"/>
              </a:solidFill>
              <a:latin typeface="Candara"/>
              <a:cs typeface="Candar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B20"/>
                </a:solidFill>
                <a:latin typeface="Candara"/>
                <a:cs typeface="Candara"/>
              </a:rPr>
              <a:t>Resistance - Reduce impacts/ Maintain current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B20"/>
                </a:solidFill>
                <a:latin typeface="Candara"/>
                <a:cs typeface="Candara"/>
              </a:rPr>
              <a:t>Resilience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B20"/>
                </a:solidFill>
                <a:latin typeface="Candara"/>
                <a:cs typeface="Candara"/>
              </a:rPr>
              <a:t>Transition - Forward-looking/ Promote change –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F2B20"/>
              </a:solidFill>
              <a:latin typeface="Candara"/>
              <a:cs typeface="Candara"/>
            </a:endParaRPr>
          </a:p>
          <a:p>
            <a:endParaRPr lang="en-US" dirty="0"/>
          </a:p>
        </p:txBody>
      </p:sp>
      <p:sp>
        <p:nvSpPr>
          <p:cNvPr id="4" name="Slide Number Placeholder 3"/>
          <p:cNvSpPr>
            <a:spLocks noGrp="1"/>
          </p:cNvSpPr>
          <p:nvPr>
            <p:ph type="sldNum" sz="quarter" idx="10"/>
          </p:nvPr>
        </p:nvSpPr>
        <p:spPr/>
        <p:txBody>
          <a:bodyPr/>
          <a:lstStyle/>
          <a:p>
            <a:fld id="{B8273B3C-7342-4EA3-996B-6D744EE02B9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080517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smtClean="0"/>
              <a:t>One of the benefits – putting the whole thought process together. Documentation AND opportunities to be creative, identify win-win opportunities</a:t>
            </a:r>
            <a:r>
              <a:rPr lang="en-US" baseline="0" dirty="0" smtClean="0"/>
              <a:t> as well as new ideas on adaptation. </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48115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516328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95938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689249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88994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343980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dirty="0" smtClean="0"/>
              <a:t>NIACS = Northern Institute of Applied</a:t>
            </a:r>
            <a:r>
              <a:rPr lang="en-US" baseline="0" dirty="0" smtClean="0"/>
              <a:t> Climate Science</a:t>
            </a:r>
            <a:endParaRPr lang="en-US" dirty="0"/>
          </a:p>
          <a:p>
            <a:pPr lvl="1"/>
            <a:r>
              <a:rPr lang="en-US" dirty="0"/>
              <a:t>What is NIACS? </a:t>
            </a:r>
            <a:r>
              <a:rPr lang="en-US" dirty="0" smtClean="0"/>
              <a:t>Hybrid</a:t>
            </a:r>
            <a:r>
              <a:rPr lang="en-US" baseline="0" dirty="0" smtClean="0"/>
              <a:t> </a:t>
            </a:r>
            <a:r>
              <a:rPr lang="en-US" dirty="0" smtClean="0"/>
              <a:t>organization </a:t>
            </a:r>
            <a:r>
              <a:rPr lang="en-US" dirty="0"/>
              <a:t>focused on climate, carbon and bioenergy projects </a:t>
            </a:r>
            <a:endParaRPr lang="en-US" dirty="0" smtClean="0"/>
          </a:p>
          <a:p>
            <a:pPr lvl="1"/>
            <a:r>
              <a:rPr lang="en-US" dirty="0" smtClean="0"/>
              <a:t>Getting </a:t>
            </a:r>
            <a:r>
              <a:rPr lang="en-US" dirty="0"/>
              <a:t>knowledge into practice and action!</a:t>
            </a:r>
          </a:p>
          <a:p>
            <a:pPr marL="470686" lvl="1" defTabSz="470686">
              <a:defRPr/>
            </a:pPr>
            <a:r>
              <a:rPr lang="en-US" dirty="0" smtClean="0">
                <a:latin typeface="Calibri" pitchFamily="34" charset="0"/>
                <a:cs typeface="Calibri" pitchFamily="34" charset="0"/>
              </a:rPr>
              <a:t>A </a:t>
            </a:r>
            <a:r>
              <a:rPr lang="en-US" dirty="0">
                <a:latin typeface="Calibri" pitchFamily="34" charset="0"/>
                <a:cs typeface="Calibri" pitchFamily="34" charset="0"/>
              </a:rPr>
              <a:t>collaborative approach </a:t>
            </a:r>
            <a:r>
              <a:rPr lang="en-US" dirty="0" smtClean="0">
                <a:latin typeface="Calibri" pitchFamily="34" charset="0"/>
                <a:cs typeface="Calibri" pitchFamily="34" charset="0"/>
              </a:rPr>
              <a:t>among federal and non-federal organizations</a:t>
            </a:r>
          </a:p>
          <a:p>
            <a:pPr marL="470686" lvl="1" defTabSz="470686">
              <a:defRPr/>
            </a:pPr>
            <a:endParaRPr lang="en-US" dirty="0"/>
          </a:p>
          <a:p>
            <a:endParaRPr lang="en-US" baseline="0" dirty="0" smtClean="0"/>
          </a:p>
          <a:p>
            <a:r>
              <a:rPr lang="en-US" dirty="0"/>
              <a:t>The Northern Institute of Applied Climate Science (NIACS) has been designed as a collaborative effort among the Forest Service, universities, and forest industry to provide information on managing forests for climate change adaptation, enhanced carbon sequestration, and sustainable production of bioenergy and materials. As a regional, multi-institutional entity, NIACS builds partnerships, facilitates research, and synthesizes information to bridge the gap between carbon and climate science research and the information and management needs of land owners and managers, policymakers, and members of the public.</a:t>
            </a:r>
          </a:p>
          <a:p>
            <a:endParaRPr lang="en-US" dirty="0"/>
          </a:p>
          <a:p>
            <a:r>
              <a:rPr lang="en-US" b="1" dirty="0"/>
              <a:t>Products</a:t>
            </a:r>
          </a:p>
          <a:p>
            <a:r>
              <a:rPr lang="en-US" dirty="0"/>
              <a:t>Synthesis products on climate change adaptation, carbon cycle science and management, and bioenergy production.</a:t>
            </a:r>
          </a:p>
          <a:p>
            <a:r>
              <a:rPr lang="en-US" dirty="0"/>
              <a:t>Seminars, workshops, webinars, and educational materials about climate change science, forest response, and management strategies for adaptation, mitigation, and carbon cycle science for land managers in the region.</a:t>
            </a:r>
          </a:p>
          <a:p>
            <a:r>
              <a:rPr lang="en-US" dirty="0"/>
              <a:t>Enhanced communication and collaboration between land managers, policy-makers, and scientists.</a:t>
            </a:r>
          </a:p>
          <a:p>
            <a:endParaRPr lang="en-US" baseline="0" dirty="0" smtClean="0"/>
          </a:p>
          <a:p>
            <a:endParaRPr lang="en-US" dirty="0" smtClean="0"/>
          </a:p>
        </p:txBody>
      </p:sp>
    </p:spTree>
    <p:extLst>
      <p:ext uri="{BB962C8B-B14F-4D97-AF65-F5344CB8AC3E}">
        <p14:creationId xmlns:p14="http://schemas.microsoft.com/office/powerpoint/2010/main" val="2673584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297731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503590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792726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934616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880670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424512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smtClean="0"/>
              <a:t>One of the benefits – putting the whole thought process together. Documentation AND opportunities to be creative, identify win-win opportunities</a:t>
            </a:r>
            <a:r>
              <a:rPr lang="en-US" baseline="0" dirty="0" smtClean="0"/>
              <a:t> as well as new ideas on adaptation. </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411888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smtClean="0"/>
              <a:t>One of the benefits – putting the whole thought process together. Documentation AND opportunities to be creative, identify win-win opportunities</a:t>
            </a:r>
            <a:r>
              <a:rPr lang="en-US" baseline="0" dirty="0" smtClean="0"/>
              <a:t> as well as new ideas on adaptation. </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89202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smtClean="0"/>
              <a:t>One of the benefits – putting the whole thought process together. Documentation AND opportunities to be creative, identify win-win opportunities</a:t>
            </a:r>
            <a:r>
              <a:rPr lang="en-US" baseline="0" dirty="0" smtClean="0"/>
              <a:t> as well as new ideas on adaptation. </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656940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smtClean="0"/>
              <a:t>One of the benefits – putting the whole thought process together. Documentation AND opportunities to be creative, identify win-win opportunities</a:t>
            </a:r>
            <a:r>
              <a:rPr lang="en-US" baseline="0" dirty="0" smtClean="0"/>
              <a:t> as well as new ideas on adaptation. </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733192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Climate change is real and we are already living with the effects.  There is, and always will be, uncertainty about the future.  But we know enough now to begin preparing.  Climate change might not be the biggest threat to our forests, but it’s something that we all should stop and consider as we do our jobs and manage our woods. </a:t>
            </a:r>
            <a:endParaRPr lang="en-US" baseline="0" dirty="0" smtClean="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215115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020422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011871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Mood vs. Personality</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t>40</a:t>
            </a:fld>
            <a:endParaRPr lang="en-US"/>
          </a:p>
        </p:txBody>
      </p:sp>
    </p:spTree>
    <p:extLst>
      <p:ext uri="{BB962C8B-B14F-4D97-AF65-F5344CB8AC3E}">
        <p14:creationId xmlns:p14="http://schemas.microsoft.com/office/powerpoint/2010/main" val="1019055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High point – el </a:t>
            </a:r>
            <a:r>
              <a:rPr lang="en-US" baseline="0" dirty="0" err="1" smtClean="0"/>
              <a:t>nino</a:t>
            </a:r>
            <a:r>
              <a:rPr lang="en-US" baseline="0" dirty="0" smtClean="0"/>
              <a:t> 1997-1998.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Feb 2019 – 3 degrees below normal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Feb 2018</a:t>
            </a:r>
            <a:r>
              <a:rPr lang="en-US" baseline="0" dirty="0" smtClean="0"/>
              <a:t> = -0.3, right about the average winter</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FEB 2017 = +11.4,  2nd warmest</a:t>
            </a:r>
          </a:p>
          <a:p>
            <a:r>
              <a:rPr lang="en-US" baseline="0" dirty="0" smtClean="0"/>
              <a:t>2016: +6.3, top 20 warmest</a:t>
            </a:r>
          </a:p>
          <a:p>
            <a:r>
              <a:rPr lang="en-US" baseline="0" dirty="0" smtClean="0"/>
              <a:t>2015:  -9, top 10 coldest</a:t>
            </a:r>
          </a:p>
          <a:p>
            <a:r>
              <a:rPr lang="en-US" baseline="0" dirty="0" smtClean="0"/>
              <a:t>2014:  -9, top 10 coldest</a:t>
            </a:r>
          </a:p>
          <a:p>
            <a:r>
              <a:rPr lang="en-US" baseline="0" dirty="0" smtClean="0"/>
              <a:t>RED= warm</a:t>
            </a:r>
          </a:p>
          <a:p>
            <a:r>
              <a:rPr lang="en-US" baseline="0" dirty="0" smtClean="0"/>
              <a:t>BLACK= cold</a:t>
            </a:r>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284385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323742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Warming 5F</a:t>
            </a:r>
            <a:r>
              <a:rPr lang="en-US" baseline="0" dirty="0" smtClean="0"/>
              <a:t> per century.  Just for the month of Feb. </a:t>
            </a:r>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984954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aseline="0"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D9B89E0-01B3-4C5B-BDEB-A7FEA9CF349C}" type="slidenum">
              <a:rPr lang="en-US" altLang="en-US" smtClean="0">
                <a:solidFill>
                  <a:prstClr val="black"/>
                </a:solidFill>
              </a:rPr>
              <a:pPr/>
              <a:t>44</a:t>
            </a:fld>
            <a:endParaRPr lang="en-US" altLang="en-US" smtClean="0">
              <a:solidFill>
                <a:prstClr val="black"/>
              </a:solidFill>
            </a:endParaRPr>
          </a:p>
        </p:txBody>
      </p:sp>
    </p:spTree>
    <p:extLst>
      <p:ext uri="{BB962C8B-B14F-4D97-AF65-F5344CB8AC3E}">
        <p14:creationId xmlns:p14="http://schemas.microsoft.com/office/powerpoint/2010/main" val="1002253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3.2 degrees =  annual temp change</a:t>
            </a:r>
            <a:r>
              <a:rPr lang="en-US" altLang="en-US" baseline="0" dirty="0" smtClean="0"/>
              <a:t> from 1950-2017, compared to 1951-1980 baseline</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D9B89E0-01B3-4C5B-BDEB-A7FEA9CF349C}" type="slidenum">
              <a:rPr lang="en-US" altLang="en-US" smtClean="0">
                <a:solidFill>
                  <a:prstClr val="black"/>
                </a:solidFill>
              </a:rPr>
              <a:pPr/>
              <a:t>45</a:t>
            </a:fld>
            <a:endParaRPr lang="en-US" altLang="en-US" smtClean="0">
              <a:solidFill>
                <a:prstClr val="black"/>
              </a:solidFill>
            </a:endParaRPr>
          </a:p>
        </p:txBody>
      </p:sp>
    </p:spTree>
    <p:extLst>
      <p:ext uri="{BB962C8B-B14F-4D97-AF65-F5344CB8AC3E}">
        <p14:creationId xmlns:p14="http://schemas.microsoft.com/office/powerpoint/2010/main" val="2322685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E8C2B392-0147-41AE-A088-C04FF153CC31}" type="slidenum">
              <a:rPr lang="en-US">
                <a:solidFill>
                  <a:prstClr val="black"/>
                </a:solidFill>
                <a:latin typeface="Arial" charset="0"/>
              </a:rPr>
              <a:pPr/>
              <a:t>46</a:t>
            </a:fld>
            <a:endParaRPr lang="en-US">
              <a:solidFill>
                <a:prstClr val="black"/>
              </a:solidFill>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latin typeface="Arial" charset="0"/>
            </a:endParaRPr>
          </a:p>
          <a:p>
            <a:pPr eaLnBrk="1" hangingPunct="1"/>
            <a:r>
              <a:rPr lang="en-US" dirty="0" smtClean="0">
                <a:latin typeface="Arial" charset="0"/>
              </a:rPr>
              <a:t>For example, we have a lot of evidence that the hydrologic cycle is becoming more episodic,</a:t>
            </a:r>
            <a:r>
              <a:rPr lang="en-US" baseline="0" dirty="0" smtClean="0">
                <a:latin typeface="Arial" charset="0"/>
              </a:rPr>
              <a:t> more </a:t>
            </a:r>
            <a:r>
              <a:rPr lang="en-US" baseline="0" dirty="0" err="1" smtClean="0">
                <a:latin typeface="Arial" charset="0"/>
              </a:rPr>
              <a:t>precip</a:t>
            </a:r>
            <a:r>
              <a:rPr lang="en-US" baseline="0" dirty="0" smtClean="0">
                <a:latin typeface="Arial" charset="0"/>
              </a:rPr>
              <a:t> is being delivered in intense storms.  This figure looks at rainstorms of 3 inches or more across the whole state of MN for the past 50 years. </a:t>
            </a:r>
          </a:p>
          <a:p>
            <a:pPr eaLnBrk="1" hangingPunct="1"/>
            <a:endParaRPr lang="en-US" baseline="0" dirty="0" smtClean="0">
              <a:latin typeface="Arial" charset="0"/>
            </a:endParaRPr>
          </a:p>
          <a:p>
            <a:pPr eaLnBrk="1" hangingPunct="1"/>
            <a:r>
              <a:rPr lang="en-US" baseline="0" dirty="0" smtClean="0">
                <a:latin typeface="Arial" charset="0"/>
              </a:rPr>
              <a:t>The trend is clear, and it’s something everyone in MN has probably experienced directly. </a:t>
            </a:r>
          </a:p>
          <a:p>
            <a:pPr eaLnBrk="1" hangingPunct="1"/>
            <a:endParaRPr lang="en-US" dirty="0" smtClean="0">
              <a:latin typeface="Arial" charset="0"/>
            </a:endParaRPr>
          </a:p>
        </p:txBody>
      </p:sp>
    </p:spTree>
    <p:extLst>
      <p:ext uri="{BB962C8B-B14F-4D97-AF65-F5344CB8AC3E}">
        <p14:creationId xmlns:p14="http://schemas.microsoft.com/office/powerpoint/2010/main" val="1751988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712127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forest managers and landowners in Minnesota are wrestling with this information and making choices about how to adapt.  </a:t>
            </a:r>
            <a:endParaRPr lang="en-US" dirty="0" smtClean="0"/>
          </a:p>
          <a:p>
            <a:endParaRPr lang="en-US" dirty="0" smtClean="0"/>
          </a:p>
          <a:p>
            <a:r>
              <a:rPr lang="en-US" dirty="0" smtClean="0"/>
              <a:t>The upshot is that adaptation activities will usually build upon sustainable forest</a:t>
            </a:r>
            <a:r>
              <a:rPr lang="en-US" baseline="0" dirty="0" smtClean="0"/>
              <a:t> management and conservation.  Much of what </a:t>
            </a:r>
            <a:r>
              <a:rPr lang="en-US" baseline="0" dirty="0" err="1" smtClean="0"/>
              <a:t>peple</a:t>
            </a:r>
            <a:r>
              <a:rPr lang="en-US" baseline="0" dirty="0" smtClean="0"/>
              <a:t> are already doing for smart forestry also makes good sense as a response to climate change. </a:t>
            </a:r>
          </a:p>
          <a:p>
            <a:endParaRPr lang="en-US" baseline="0" dirty="0" smtClean="0"/>
          </a:p>
          <a:p>
            <a:r>
              <a:rPr lang="en-US" baseline="0" dirty="0" smtClean="0"/>
              <a:t>This is something the CCRF is really focused on.  </a:t>
            </a:r>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854713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aseline="0"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D9B89E0-01B3-4C5B-BDEB-A7FEA9CF349C}" type="slidenum">
              <a:rPr lang="en-US" altLang="en-US" smtClean="0">
                <a:solidFill>
                  <a:prstClr val="black"/>
                </a:solidFill>
              </a:rPr>
              <a:pPr/>
              <a:t>51</a:t>
            </a:fld>
            <a:endParaRPr lang="en-US" altLang="en-US" smtClean="0">
              <a:solidFill>
                <a:prstClr val="black"/>
              </a:solidFill>
            </a:endParaRPr>
          </a:p>
        </p:txBody>
      </p:sp>
    </p:spTree>
    <p:extLst>
      <p:ext uri="{BB962C8B-B14F-4D97-AF65-F5344CB8AC3E}">
        <p14:creationId xmlns:p14="http://schemas.microsoft.com/office/powerpoint/2010/main" val="2799946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3.2 degrees =  annual temp change</a:t>
            </a:r>
            <a:r>
              <a:rPr lang="en-US" altLang="en-US" baseline="0" dirty="0" smtClean="0"/>
              <a:t> from 1950-2017, compared to 1951-1980 baseline</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D9B89E0-01B3-4C5B-BDEB-A7FEA9CF349C}" type="slidenum">
              <a:rPr lang="en-US" altLang="en-US" smtClean="0">
                <a:solidFill>
                  <a:prstClr val="black"/>
                </a:solidFill>
              </a:rPr>
              <a:pPr/>
              <a:t>52</a:t>
            </a:fld>
            <a:endParaRPr lang="en-US" altLang="en-US" smtClean="0">
              <a:solidFill>
                <a:prstClr val="black"/>
              </a:solidFill>
            </a:endParaRPr>
          </a:p>
        </p:txBody>
      </p:sp>
    </p:spTree>
    <p:extLst>
      <p:ext uri="{BB962C8B-B14F-4D97-AF65-F5344CB8AC3E}">
        <p14:creationId xmlns:p14="http://schemas.microsoft.com/office/powerpoint/2010/main" val="3974633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E8C2B392-0147-41AE-A088-C04FF153CC31}" type="slidenum">
              <a:rPr lang="en-US">
                <a:solidFill>
                  <a:prstClr val="black"/>
                </a:solidFill>
                <a:latin typeface="Arial" charset="0"/>
              </a:rPr>
              <a:pPr/>
              <a:t>53</a:t>
            </a:fld>
            <a:endParaRPr lang="en-US">
              <a:solidFill>
                <a:prstClr val="black"/>
              </a:solidFill>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latin typeface="Arial" charset="0"/>
            </a:endParaRPr>
          </a:p>
          <a:p>
            <a:pPr eaLnBrk="1" hangingPunct="1"/>
            <a:endParaRPr lang="en-US" dirty="0" smtClean="0">
              <a:latin typeface="Arial" charset="0"/>
            </a:endParaRPr>
          </a:p>
        </p:txBody>
      </p:sp>
    </p:spTree>
    <p:extLst>
      <p:ext uri="{BB962C8B-B14F-4D97-AF65-F5344CB8AC3E}">
        <p14:creationId xmlns:p14="http://schemas.microsoft.com/office/powerpoint/2010/main" val="1804828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Winter Severity Index (WSI), relevant for white-tailed deer, based on frequency of days with 18"+ snow depth on ground and minimum temperature less than 0F.</a:t>
            </a:r>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935003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FIGURE CAPTION: </a:t>
            </a:r>
            <a:r>
              <a:rPr lang="en-US" sz="1200" kern="1200" dirty="0" smtClean="0">
                <a:solidFill>
                  <a:schemeClr val="tx1"/>
                </a:solidFill>
                <a:effectLst/>
                <a:latin typeface="+mn-lt"/>
                <a:ea typeface="+mn-ea"/>
                <a:cs typeface="+mn-cs"/>
              </a:rPr>
              <a:t>Impacts of projected changes to vapor pressure deficit (VPD) on the drying effect of air on plants and soils. (A) Cooler air can hold less moisture than (B) warmer air. At the same relative humidity (e.g., 50% air saturation), warmer air has more demand on leaf water from the greater deficit in water vapor in air. (C) Change in the moisture deficit of the air based on projected maximum five-day VPD by the late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for low and high emissions. </a:t>
            </a:r>
            <a:endParaRPr lang="en-US" dirty="0" smtClean="0"/>
          </a:p>
          <a:p>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839934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720">
              <a:defRPr/>
            </a:pPr>
            <a:r>
              <a:rPr lang="en-US" dirty="0" smtClean="0"/>
              <a:t>These are samples</a:t>
            </a:r>
            <a:r>
              <a:rPr lang="en-US" baseline="0" dirty="0" smtClean="0"/>
              <a:t> – much more in </a:t>
            </a:r>
            <a:r>
              <a:rPr lang="en-US" baseline="0" dirty="0" err="1" smtClean="0"/>
              <a:t>Ch</a:t>
            </a:r>
            <a:r>
              <a:rPr lang="en-US" baseline="0" dirty="0" smtClean="0"/>
              <a:t> 5 of vulnerability assessment</a:t>
            </a:r>
            <a:endParaRPr lang="en-US" dirty="0" smtClean="0"/>
          </a:p>
          <a:p>
            <a:endParaRPr lang="en-US" dirty="0" smtClean="0"/>
          </a:p>
          <a:p>
            <a:endParaRPr lang="en-US" dirty="0" smtClean="0"/>
          </a:p>
          <a:p>
            <a:r>
              <a:rPr lang="en-US" dirty="0"/>
              <a:t>Paper </a:t>
            </a:r>
            <a:r>
              <a:rPr lang="en-US"/>
              <a:t>birch</a:t>
            </a:r>
            <a:r>
              <a:rPr lang="en-US" smtClean="0"/>
              <a:t> </a:t>
            </a:r>
            <a:r>
              <a:rPr lang="en-US"/>
              <a:t>0.87 to </a:t>
            </a:r>
            <a:r>
              <a:rPr lang="en-US" smtClean="0"/>
              <a:t> </a:t>
            </a:r>
            <a:r>
              <a:rPr lang="en-US" dirty="0"/>
              <a:t>0.23</a:t>
            </a:r>
            <a:r>
              <a:rPr lang="en-US" dirty="0" smtClean="0"/>
              <a:t> </a:t>
            </a:r>
            <a:r>
              <a:rPr lang="en-US" dirty="0"/>
              <a:t>Lg. Dec.</a:t>
            </a:r>
            <a:r>
              <a:rPr lang="en-US" dirty="0" smtClean="0"/>
              <a:t> </a:t>
            </a:r>
            <a:endParaRPr lang="en-US" dirty="0"/>
          </a:p>
        </p:txBody>
      </p:sp>
      <p:sp>
        <p:nvSpPr>
          <p:cNvPr id="4" name="Slide Number Placeholder 3"/>
          <p:cNvSpPr>
            <a:spLocks noGrp="1"/>
          </p:cNvSpPr>
          <p:nvPr>
            <p:ph type="sldNum" sz="quarter" idx="10"/>
          </p:nvPr>
        </p:nvSpPr>
        <p:spPr/>
        <p:txBody>
          <a:bodyPr/>
          <a:lstStyle/>
          <a:p>
            <a:fld id="{8853F6CA-CCB6-4D6F-AB83-60D56C5A2B77}"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4971967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720">
              <a:defRPr/>
            </a:pPr>
            <a:r>
              <a:rPr lang="en-US" dirty="0" smtClean="0"/>
              <a:t>These are samples</a:t>
            </a:r>
            <a:r>
              <a:rPr lang="en-US" baseline="0" dirty="0" smtClean="0"/>
              <a:t> – much more in </a:t>
            </a:r>
            <a:r>
              <a:rPr lang="en-US" baseline="0" dirty="0" err="1" smtClean="0"/>
              <a:t>Ch</a:t>
            </a:r>
            <a:r>
              <a:rPr lang="en-US" baseline="0" dirty="0" smtClean="0"/>
              <a:t> 5 of vulnerability assessment</a:t>
            </a:r>
            <a:endParaRPr lang="en-US" dirty="0" smtClean="0"/>
          </a:p>
          <a:p>
            <a:endParaRPr lang="en-US" dirty="0" smtClean="0"/>
          </a:p>
          <a:p>
            <a:endParaRPr lang="en-US" dirty="0" smtClean="0"/>
          </a:p>
          <a:p>
            <a:r>
              <a:rPr lang="en-US" dirty="0"/>
              <a:t>Paper </a:t>
            </a:r>
            <a:r>
              <a:rPr lang="en-US"/>
              <a:t>birch</a:t>
            </a:r>
            <a:r>
              <a:rPr lang="en-US" smtClean="0"/>
              <a:t> </a:t>
            </a:r>
            <a:r>
              <a:rPr lang="en-US"/>
              <a:t>0.87 to </a:t>
            </a:r>
            <a:r>
              <a:rPr lang="en-US" smtClean="0"/>
              <a:t> </a:t>
            </a:r>
            <a:r>
              <a:rPr lang="en-US" dirty="0"/>
              <a:t>0.23</a:t>
            </a:r>
            <a:r>
              <a:rPr lang="en-US" dirty="0" smtClean="0"/>
              <a:t> </a:t>
            </a:r>
            <a:r>
              <a:rPr lang="en-US" dirty="0"/>
              <a:t>Lg. Dec.</a:t>
            </a:r>
            <a:r>
              <a:rPr lang="en-US" dirty="0" smtClean="0"/>
              <a:t> </a:t>
            </a:r>
            <a:endParaRPr lang="en-US" dirty="0"/>
          </a:p>
        </p:txBody>
      </p:sp>
      <p:sp>
        <p:nvSpPr>
          <p:cNvPr id="4" name="Slide Number Placeholder 3"/>
          <p:cNvSpPr>
            <a:spLocks noGrp="1"/>
          </p:cNvSpPr>
          <p:nvPr>
            <p:ph type="sldNum" sz="quarter" idx="10"/>
          </p:nvPr>
        </p:nvSpPr>
        <p:spPr/>
        <p:txBody>
          <a:bodyPr/>
          <a:lstStyle/>
          <a:p>
            <a:fld id="{8853F6CA-CCB6-4D6F-AB83-60D56C5A2B77}"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408345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720">
              <a:defRPr/>
            </a:pPr>
            <a:r>
              <a:rPr lang="en-US" dirty="0" smtClean="0"/>
              <a:t>These are samples</a:t>
            </a:r>
            <a:r>
              <a:rPr lang="en-US" baseline="0" dirty="0" smtClean="0"/>
              <a:t> – much more in </a:t>
            </a:r>
            <a:r>
              <a:rPr lang="en-US" baseline="0" dirty="0" err="1" smtClean="0"/>
              <a:t>Ch</a:t>
            </a:r>
            <a:r>
              <a:rPr lang="en-US" baseline="0" dirty="0" smtClean="0"/>
              <a:t> 5 of vulnerability assessment</a:t>
            </a:r>
            <a:endParaRPr lang="en-US" dirty="0" smtClean="0"/>
          </a:p>
          <a:p>
            <a:endParaRPr lang="en-US" dirty="0" smtClean="0"/>
          </a:p>
          <a:p>
            <a:endParaRPr lang="en-US" dirty="0" smtClean="0"/>
          </a:p>
          <a:p>
            <a:r>
              <a:rPr lang="en-US" dirty="0"/>
              <a:t>Paper </a:t>
            </a:r>
            <a:r>
              <a:rPr lang="en-US"/>
              <a:t>birch</a:t>
            </a:r>
            <a:r>
              <a:rPr lang="en-US" smtClean="0"/>
              <a:t> </a:t>
            </a:r>
            <a:r>
              <a:rPr lang="en-US"/>
              <a:t>0.87 to </a:t>
            </a:r>
            <a:r>
              <a:rPr lang="en-US" smtClean="0"/>
              <a:t> </a:t>
            </a:r>
            <a:r>
              <a:rPr lang="en-US" dirty="0"/>
              <a:t>0.23</a:t>
            </a:r>
            <a:r>
              <a:rPr lang="en-US" dirty="0" smtClean="0"/>
              <a:t> </a:t>
            </a:r>
            <a:r>
              <a:rPr lang="en-US" dirty="0"/>
              <a:t>Lg. Dec.</a:t>
            </a:r>
            <a:r>
              <a:rPr lang="en-US" dirty="0" smtClean="0"/>
              <a:t> </a:t>
            </a:r>
            <a:endParaRPr lang="en-US" dirty="0"/>
          </a:p>
        </p:txBody>
      </p:sp>
      <p:sp>
        <p:nvSpPr>
          <p:cNvPr id="4" name="Slide Number Placeholder 3"/>
          <p:cNvSpPr>
            <a:spLocks noGrp="1"/>
          </p:cNvSpPr>
          <p:nvPr>
            <p:ph type="sldNum" sz="quarter" idx="10"/>
          </p:nvPr>
        </p:nvSpPr>
        <p:spPr/>
        <p:txBody>
          <a:bodyPr/>
          <a:lstStyle/>
          <a:p>
            <a:fld id="{8853F6CA-CCB6-4D6F-AB83-60D56C5A2B77}"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037813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409455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97472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Adaptation</a:t>
            </a:r>
            <a:r>
              <a:rPr lang="en-US" baseline="0" dirty="0" smtClean="0"/>
              <a:t> Workbook is described in another document here. </a:t>
            </a:r>
          </a:p>
          <a:p>
            <a:r>
              <a:rPr lang="en-US" baseline="0" dirty="0" smtClean="0"/>
              <a:t>Again, this is not a set of recommendations about how everyone should respond.  </a:t>
            </a:r>
          </a:p>
          <a:p>
            <a:endParaRPr lang="en-US" baseline="0" dirty="0" smtClean="0"/>
          </a:p>
          <a:p>
            <a:r>
              <a:rPr lang="en-US" baseline="0" dirty="0" smtClean="0"/>
              <a:t>It’s more like a set of key questions and a thought process that can lead to totally flexible, customized actions for climate adaptation. </a:t>
            </a:r>
            <a:endParaRPr lang="en-US" dirty="0" smtClean="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7003741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50-120% more runoff in winter compared to baseline conditions! </a:t>
            </a:r>
          </a:p>
          <a:p>
            <a:r>
              <a:rPr lang="en-US" dirty="0" smtClean="0"/>
              <a:t>Christiansen – Jan and Feb</a:t>
            </a:r>
            <a:r>
              <a:rPr lang="en-US" baseline="0" dirty="0" smtClean="0"/>
              <a:t> and March flows higher than baseline,  (combined flow into lake Michigan)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Christiansen - April May June July flows lower than baseline</a:t>
            </a:r>
            <a:endParaRPr lang="en-US" dirty="0" smtClean="0"/>
          </a:p>
          <a:p>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965833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1 – change</a:t>
            </a:r>
            <a:r>
              <a:rPr lang="en-US" baseline="0" dirty="0" smtClean="0"/>
              <a:t> in probability of occurrence for rainbow trout by middle of this century</a:t>
            </a:r>
          </a:p>
          <a:p>
            <a:r>
              <a:rPr lang="en-US" baseline="0" dirty="0" smtClean="0"/>
              <a:t>Map 2 - </a:t>
            </a:r>
            <a:r>
              <a:rPr lang="en-US" dirty="0" smtClean="0"/>
              <a:t> change in thermal</a:t>
            </a:r>
            <a:r>
              <a:rPr lang="en-US" baseline="0" dirty="0" smtClean="0"/>
              <a:t> class by mid-century</a:t>
            </a:r>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775126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253035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gases are called greenhouse gases because they are part of the natural greenhouse gas effect.  The greenhouse effect is a natural process that involved the interaction of sunlight and certain gases, those greenhouse gases like carbon dioxide, methane, and water vapor, and some others too.  Energy from the sun comes to Earth as high-energy shortwave radiation.  Most of the energy from the sun is absorbed by the Earth, but about 30% is reflected back into space by the atmosphere, clouds, and surface of the Earth.  The Earth emits long-wave infrared radiation into the atmosphere.  Some of this radiation passes out into space, but most of it is absorbed by greenhouse gases in the atmosphere.  The greenhouse gases then re-emit this energy in all directions, and this causes warming on the Earth’s surface and in the lower atmosphere.  Like I said before, the greenhouse effect is a natural process, and it’s actually a good thing.   Without the effect, the average temperature of the Earth would be about zero degrees Fahrenheit.  However, increasing the concentration of greenhouse gases in the atmosphere, which is happening from human activities, actually amplifies this natural effect by absorbing and re-emitting more energy, causing global temperatures to increase.</a:t>
            </a:r>
          </a:p>
        </p:txBody>
      </p:sp>
      <p:sp>
        <p:nvSpPr>
          <p:cNvPr id="4" name="Slide Number Placeholder 3"/>
          <p:cNvSpPr>
            <a:spLocks noGrp="1"/>
          </p:cNvSpPr>
          <p:nvPr>
            <p:ph type="sldNum" sz="quarter" idx="10"/>
          </p:nvPr>
        </p:nvSpPr>
        <p:spPr/>
        <p:txBody>
          <a:bodyPr/>
          <a:lstStyle/>
          <a:p>
            <a:fld id="{4EEE19E1-6346-48A5-9D17-04B550562E5C}"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4070605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gases are called greenhouse gases because they are part of the natural greenhouse gas effect.  The greenhouse effect is a natural process that involved the interaction of sunlight and certain gases, those greenhouse gases like carbon dioxide, methane, and water vapor, and some others too.  Energy from the sun comes to Earth as high-energy shortwave radiation.  Most of the energy from the sun is absorbed by the Earth, but about 30% is reflected back into space by the atmosphere, clouds, and surface of the Earth.  The Earth emits long-wave infrared radiation into the atmosphere.  Some of this radiation passes out into space, but most of it is absorbed by greenhouse gases in the atmosphere.  The greenhouse gases then re-emit this energy in all directions, and this causes warming on the Earth’s surface and in the lower atmosphere.  Like I said before, the greenhouse effect is a natural process, and it’s actually a good thing.   Without the effect, the average temperature of the Earth would be about zero degrees Fahrenheit.  However, increasing the concentration of greenhouse gases in the atmosphere, which is happening from human activities, actually amplifies this natural effect by absorbing and re-emitting more energy, causing global temperatures to increase.</a:t>
            </a:r>
          </a:p>
        </p:txBody>
      </p:sp>
      <p:sp>
        <p:nvSpPr>
          <p:cNvPr id="4" name="Slide Number Placeholder 3"/>
          <p:cNvSpPr>
            <a:spLocks noGrp="1"/>
          </p:cNvSpPr>
          <p:nvPr>
            <p:ph type="sldNum" sz="quarter" idx="10"/>
          </p:nvPr>
        </p:nvSpPr>
        <p:spPr/>
        <p:txBody>
          <a:bodyPr/>
          <a:lstStyle/>
          <a:p>
            <a:fld id="{4EEE19E1-6346-48A5-9D17-04B550562E5C}"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212592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gases are called greenhouse gases because they are part of the natural greenhouse gas effect.  The greenhouse effect is a natural process that involved the interaction of sunlight and certain gases, those greenhouse gases like carbon dioxide, methane, and water vapor, and some others too.  Energy from the sun comes to Earth as high-energy shortwave radiation.  Most of the energy from the sun is absorbed by the Earth, but about 30% is reflected back into space by the atmosphere, clouds, and surface of the Earth.  The Earth emits long-wave infrared radiation into the atmosphere.  Some of this radiation passes out into space, but most of it is absorbed by greenhouse gases in the atmosphere.  The greenhouse gases then re-emit this energy in all directions, and this causes warming on the Earth’s surface and in the lower atmosphere.  Like I said before, the greenhouse effect is a natural process, and it’s actually a good thing.   Without the effect, the average temperature of the Earth would be about zero degrees Fahrenheit.  However, increasing the concentration of greenhouse gases in the atmosphere, which is happening from human activities, actually amplifies this natural effect by absorbing and re-emitting more energy, causing global temperatures to increase.</a:t>
            </a:r>
          </a:p>
        </p:txBody>
      </p:sp>
      <p:sp>
        <p:nvSpPr>
          <p:cNvPr id="4" name="Slide Number Placeholder 3"/>
          <p:cNvSpPr>
            <a:spLocks noGrp="1"/>
          </p:cNvSpPr>
          <p:nvPr>
            <p:ph type="sldNum" sz="quarter" idx="10"/>
          </p:nvPr>
        </p:nvSpPr>
        <p:spPr/>
        <p:txBody>
          <a:bodyPr/>
          <a:lstStyle/>
          <a:p>
            <a:fld id="{4EEE19E1-6346-48A5-9D17-04B550562E5C}"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450435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smtClean="0"/>
              <a:t>One of the benefits – putting the whole thought process together. Documentation AND opportunities to be creative, identify win-win opportunities</a:t>
            </a:r>
            <a:r>
              <a:rPr lang="en-US" baseline="0" dirty="0" smtClean="0"/>
              <a:t> as well as new ideas on adaptation. </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12694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26949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a:t>
            </a:r>
            <a:r>
              <a:rPr lang="en-US" baseline="0" dirty="0" smtClean="0"/>
              <a:t> your own adventure! </a:t>
            </a:r>
            <a:endParaRPr lang="en-US" dirty="0"/>
          </a:p>
        </p:txBody>
      </p:sp>
      <p:sp>
        <p:nvSpPr>
          <p:cNvPr id="4" name="Slide Number Placeholder 3"/>
          <p:cNvSpPr>
            <a:spLocks noGrp="1"/>
          </p:cNvSpPr>
          <p:nvPr>
            <p:ph type="sldNum" sz="quarter" idx="10"/>
          </p:nvPr>
        </p:nvSpPr>
        <p:spPr/>
        <p:txBody>
          <a:bodyPr/>
          <a:lstStyle/>
          <a:p>
            <a:fld id="{8853F6CA-CCB6-4D6F-AB83-60D56C5A2B77}" type="slidenum">
              <a:rPr lang="en-US" smtClean="0"/>
              <a:t>9</a:t>
            </a:fld>
            <a:endParaRPr lang="en-US"/>
          </a:p>
        </p:txBody>
      </p:sp>
    </p:spTree>
    <p:extLst>
      <p:ext uri="{BB962C8B-B14F-4D97-AF65-F5344CB8AC3E}">
        <p14:creationId xmlns:p14="http://schemas.microsoft.com/office/powerpoint/2010/main" val="349981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a:t>
            </a:r>
            <a:r>
              <a:rPr lang="en-US" baseline="0" dirty="0" smtClean="0"/>
              <a:t> your own adventure! </a:t>
            </a:r>
            <a:endParaRPr lang="en-US" dirty="0"/>
          </a:p>
        </p:txBody>
      </p:sp>
      <p:sp>
        <p:nvSpPr>
          <p:cNvPr id="4" name="Slide Number Placeholder 3"/>
          <p:cNvSpPr>
            <a:spLocks noGrp="1"/>
          </p:cNvSpPr>
          <p:nvPr>
            <p:ph type="sldNum" sz="quarter" idx="10"/>
          </p:nvPr>
        </p:nvSpPr>
        <p:spPr/>
        <p:txBody>
          <a:bodyPr/>
          <a:lstStyle/>
          <a:p>
            <a:fld id="{8853F6CA-CCB6-4D6F-AB83-60D56C5A2B77}" type="slidenum">
              <a:rPr lang="en-US" smtClean="0"/>
              <a:t>10</a:t>
            </a:fld>
            <a:endParaRPr lang="en-US"/>
          </a:p>
        </p:txBody>
      </p:sp>
    </p:spTree>
    <p:extLst>
      <p:ext uri="{BB962C8B-B14F-4D97-AF65-F5344CB8AC3E}">
        <p14:creationId xmlns:p14="http://schemas.microsoft.com/office/powerpoint/2010/main" val="1269118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t>7/13/2020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t>‹#›</a:t>
            </a:fld>
            <a:endParaRPr lang="en-US"/>
          </a:p>
        </p:txBody>
      </p:sp>
    </p:spTree>
    <p:extLst>
      <p:ext uri="{BB962C8B-B14F-4D97-AF65-F5344CB8AC3E}">
        <p14:creationId xmlns:p14="http://schemas.microsoft.com/office/powerpoint/2010/main" val="3352042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t>7/13/2020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t>‹#›</a:t>
            </a:fld>
            <a:endParaRPr lang="en-US"/>
          </a:p>
        </p:txBody>
      </p:sp>
    </p:spTree>
    <p:extLst>
      <p:ext uri="{BB962C8B-B14F-4D97-AF65-F5344CB8AC3E}">
        <p14:creationId xmlns:p14="http://schemas.microsoft.com/office/powerpoint/2010/main" val="76789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t>7/13/2020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t>‹#›</a:t>
            </a:fld>
            <a:endParaRPr lang="en-US"/>
          </a:p>
        </p:txBody>
      </p:sp>
    </p:spTree>
    <p:extLst>
      <p:ext uri="{BB962C8B-B14F-4D97-AF65-F5344CB8AC3E}">
        <p14:creationId xmlns:p14="http://schemas.microsoft.com/office/powerpoint/2010/main" val="321990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solidFill>
                  <a:srgbClr val="2F2B20"/>
                </a:solidFill>
              </a:rPr>
              <a:pPr/>
              <a:t>7/13/2020</a:t>
            </a:fld>
            <a:endParaRPr lang="en-US">
              <a:solidFill>
                <a:srgbClr val="2F2B2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4228999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solidFill>
                  <a:srgbClr val="2F2B20"/>
                </a:solidFill>
              </a:rPr>
              <a:pPr/>
              <a:t>7/13/2020</a:t>
            </a:fld>
            <a:endParaRPr lang="en-US">
              <a:solidFill>
                <a:srgbClr val="2F2B2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
        <p:nvSpPr>
          <p:cNvPr id="7" name="Rectangle 6"/>
          <p:cNvSpPr/>
          <p:nvPr userDrawn="1"/>
        </p:nvSpPr>
        <p:spPr>
          <a:xfrm>
            <a:off x="0" y="6492240"/>
            <a:ext cx="9144000" cy="365760"/>
          </a:xfrm>
          <a:prstGeom prst="rect">
            <a:avLst/>
          </a:prstGeom>
          <a:solidFill>
            <a:srgbClr val="302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024385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solidFill>
                  <a:srgbClr val="2F2B20"/>
                </a:solidFill>
              </a:rPr>
              <a:pPr/>
              <a:t>7/13/2020</a:t>
            </a:fld>
            <a:endParaRPr lang="en-US">
              <a:solidFill>
                <a:srgbClr val="2F2B2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2060562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solidFill>
                  <a:srgbClr val="2F2B20"/>
                </a:solidFill>
              </a:rPr>
              <a:pPr/>
              <a:t>7/13/2020</a:t>
            </a:fld>
            <a:endParaRPr lang="en-US">
              <a:solidFill>
                <a:srgbClr val="2F2B2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2F2B2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
        <p:nvSpPr>
          <p:cNvPr id="8" name="Rectangle 7"/>
          <p:cNvSpPr/>
          <p:nvPr userDrawn="1"/>
        </p:nvSpPr>
        <p:spPr>
          <a:xfrm>
            <a:off x="0" y="6492240"/>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51333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solidFill>
                  <a:srgbClr val="2F2B20"/>
                </a:solidFill>
              </a:rPr>
              <a:pPr/>
              <a:t>7/13/2020</a:t>
            </a:fld>
            <a:endParaRPr lang="en-US">
              <a:solidFill>
                <a:srgbClr val="2F2B20"/>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srgbClr val="2F2B20"/>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3068197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solidFill>
                  <a:srgbClr val="2F2B20"/>
                </a:solidFill>
              </a:rPr>
              <a:pPr/>
              <a:t>7/13/2020</a:t>
            </a:fld>
            <a:endParaRPr lang="en-US">
              <a:solidFill>
                <a:srgbClr val="2F2B20"/>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srgbClr val="2F2B20"/>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
        <p:nvSpPr>
          <p:cNvPr id="6" name="Rectangle 5"/>
          <p:cNvSpPr/>
          <p:nvPr userDrawn="1"/>
        </p:nvSpPr>
        <p:spPr>
          <a:xfrm>
            <a:off x="0" y="6492240"/>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312179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solidFill>
                  <a:srgbClr val="2F2B20"/>
                </a:solidFill>
              </a:rPr>
              <a:pPr/>
              <a:t>7/13/2020</a:t>
            </a:fld>
            <a:endParaRPr lang="en-US">
              <a:solidFill>
                <a:srgbClr val="2F2B20"/>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2F2B20"/>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504780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solidFill>
                  <a:srgbClr val="2F2B20"/>
                </a:solidFill>
              </a:rPr>
              <a:pPr/>
              <a:t>7/13/2020</a:t>
            </a:fld>
            <a:endParaRPr lang="en-US">
              <a:solidFill>
                <a:srgbClr val="2F2B2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2F2B2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1719288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t>7/13/2020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t>‹#›</a:t>
            </a:fld>
            <a:endParaRPr lang="en-US"/>
          </a:p>
        </p:txBody>
      </p:sp>
      <p:sp>
        <p:nvSpPr>
          <p:cNvPr id="7" name="Rectangle 6"/>
          <p:cNvSpPr/>
          <p:nvPr userDrawn="1"/>
        </p:nvSpPr>
        <p:spPr>
          <a:xfrm>
            <a:off x="0" y="6492240"/>
            <a:ext cx="9144000" cy="365760"/>
          </a:xfrm>
          <a:prstGeom prst="rect">
            <a:avLst/>
          </a:prstGeom>
          <a:solidFill>
            <a:srgbClr val="302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518475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solidFill>
                  <a:srgbClr val="2F2B20"/>
                </a:solidFill>
              </a:rPr>
              <a:pPr/>
              <a:t>7/13/2020</a:t>
            </a:fld>
            <a:endParaRPr lang="en-US">
              <a:solidFill>
                <a:srgbClr val="2F2B2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2F2B2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2265960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solidFill>
                  <a:srgbClr val="2F2B20"/>
                </a:solidFill>
              </a:rPr>
              <a:pPr/>
              <a:t>7/13/2020</a:t>
            </a:fld>
            <a:endParaRPr lang="en-US">
              <a:solidFill>
                <a:srgbClr val="2F2B2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1696920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solidFill>
                  <a:srgbClr val="2F2B20"/>
                </a:solidFill>
              </a:rPr>
              <a:pPr/>
              <a:t>7/13/2020</a:t>
            </a:fld>
            <a:endParaRPr lang="en-US">
              <a:solidFill>
                <a:srgbClr val="2F2B2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2699676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noFill/>
        </p:spPr>
        <p:txBody>
          <a:bodyPr/>
          <a:lstStyle/>
          <a:p>
            <a:r>
              <a:rPr lang="en-US" smtClean="0"/>
              <a:t>Click to edit Master title style</a:t>
            </a:r>
            <a:endParaRPr lang="en-US"/>
          </a:p>
        </p:txBody>
      </p:sp>
      <p:sp>
        <p:nvSpPr>
          <p:cNvPr id="3" name="Subtitle 2"/>
          <p:cNvSpPr>
            <a:spLocks noGrp="1"/>
          </p:cNvSpPr>
          <p:nvPr>
            <p:ph type="subTitle" idx="1"/>
          </p:nvPr>
        </p:nvSpPr>
        <p:spPr>
          <a:xfrm>
            <a:off x="3962400" y="3962400"/>
            <a:ext cx="4495800" cy="1752600"/>
          </a:xfrm>
        </p:spPr>
        <p:txBody>
          <a:bodyPr/>
          <a:lstStyle>
            <a:lvl1pPr marL="0" indent="0" algn="l">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AFDD596-DB70-4FAC-9D4B-758EB615F239}" type="datetimeFigureOut">
              <a:rPr lang="en-US">
                <a:solidFill>
                  <a:srgbClr val="000000">
                    <a:tint val="75000"/>
                  </a:srgbClr>
                </a:solidFill>
              </a:rPr>
              <a:pPr>
                <a:defRPr/>
              </a:pPr>
              <a:t>7/13/2020</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67B39FF-8797-4751-9C98-2AEAA8103B5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57354136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0" y="1066800"/>
            <a:ext cx="9144000" cy="0"/>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0" y="1162050"/>
            <a:ext cx="9144000" cy="0"/>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457200"/>
            <a:ext cx="8839200" cy="762000"/>
          </a:xfrm>
        </p:spPr>
        <p:txBody>
          <a:bodyPr>
            <a:normAutofit/>
          </a:bodyPr>
          <a:lstStyle>
            <a:lvl1pPr>
              <a:defRPr sz="3400" b="1"/>
            </a:lvl1pPr>
          </a:lstStyle>
          <a:p>
            <a:r>
              <a:rPr lang="en-US" dirty="0" smtClean="0"/>
              <a:t>Click to edit Master title style</a:t>
            </a:r>
            <a:endParaRPr lang="en-US" dirty="0"/>
          </a:p>
        </p:txBody>
      </p:sp>
      <p:sp>
        <p:nvSpPr>
          <p:cNvPr id="3" name="Content Placeholder 2"/>
          <p:cNvSpPr>
            <a:spLocks noGrp="1"/>
          </p:cNvSpPr>
          <p:nvPr>
            <p:ph idx="1"/>
          </p:nvPr>
        </p:nvSpPr>
        <p:spPr>
          <a:xfrm>
            <a:off x="152400" y="1219200"/>
            <a:ext cx="8839200" cy="4754563"/>
          </a:xfrm>
        </p:spPr>
        <p:txBody>
          <a:bodyPr>
            <a:normAutofit/>
          </a:bodyPr>
          <a:lstStyle>
            <a:lvl1pPr marL="342900" indent="-285750">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448449D0-84F9-4D60-90FB-ED9772116AA0}" type="datetimeFigureOut">
              <a:rPr lang="en-US">
                <a:solidFill>
                  <a:srgbClr val="000000">
                    <a:tint val="75000"/>
                  </a:srgbClr>
                </a:solidFill>
              </a:rPr>
              <a:pPr>
                <a:defRPr/>
              </a:pPr>
              <a:t>7/13/2020</a:t>
            </a:fld>
            <a:endParaRPr lang="en-US">
              <a:solidFill>
                <a:srgbClr val="000000">
                  <a:tint val="75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E588FF3C-F955-446B-B522-7E9708193FC8}"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80270090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3B47CC3-5D6C-496F-AFDD-934C40325F6C}" type="datetimeFigureOut">
              <a:rPr lang="en-US">
                <a:solidFill>
                  <a:srgbClr val="000000">
                    <a:tint val="75000"/>
                  </a:srgbClr>
                </a:solidFill>
              </a:rPr>
              <a:pPr>
                <a:defRPr/>
              </a:pPr>
              <a:t>7/13/2020</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7F7B23-EC96-4DFF-AC57-A13878118B0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72379281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C2891DD-7CC6-41A3-8895-D27CF5FAB57E}" type="datetimeFigureOut">
              <a:rPr lang="en-US">
                <a:solidFill>
                  <a:srgbClr val="000000">
                    <a:tint val="75000"/>
                  </a:srgbClr>
                </a:solidFill>
              </a:rPr>
              <a:pPr>
                <a:defRPr/>
              </a:pPr>
              <a:t>7/13/2020</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09E4231D-E657-4B86-A467-8E0E897AEB23}"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13888666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1C4CC55-DEAD-499C-881B-102AAF63B0D0}" type="datetimeFigureOut">
              <a:rPr lang="en-US">
                <a:solidFill>
                  <a:srgbClr val="000000">
                    <a:tint val="75000"/>
                  </a:srgbClr>
                </a:solidFill>
              </a:rPr>
              <a:pPr>
                <a:defRPr/>
              </a:pPr>
              <a:t>7/13/2020</a:t>
            </a:fld>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4056DA1E-DAE7-4413-9AE9-5F266B6B3B11}"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19323131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C54C42F-E92B-4334-ABEB-DE8906207B5A}" type="datetimeFigureOut">
              <a:rPr lang="en-US">
                <a:solidFill>
                  <a:srgbClr val="000000">
                    <a:tint val="75000"/>
                  </a:srgbClr>
                </a:solidFill>
              </a:rPr>
              <a:pPr>
                <a:defRPr/>
              </a:pPr>
              <a:t>7/13/2020</a:t>
            </a:fld>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C8084A6E-0D70-421D-8EF7-64BCEA68CA7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35228799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8262139-6E50-4ABA-B3C8-CB4F7FC53514}" type="datetimeFigureOut">
              <a:rPr lang="en-US">
                <a:solidFill>
                  <a:srgbClr val="000000">
                    <a:tint val="75000"/>
                  </a:srgbClr>
                </a:solidFill>
              </a:rPr>
              <a:pPr>
                <a:defRPr/>
              </a:pPr>
              <a:t>7/13/2020</a:t>
            </a:fld>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DC4ED97F-8E22-4346-86B6-270A327904B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28629540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t>7/13/2020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t>‹#›</a:t>
            </a:fld>
            <a:endParaRPr lang="en-US"/>
          </a:p>
        </p:txBody>
      </p:sp>
    </p:spTree>
    <p:extLst>
      <p:ext uri="{BB962C8B-B14F-4D97-AF65-F5344CB8AC3E}">
        <p14:creationId xmlns:p14="http://schemas.microsoft.com/office/powerpoint/2010/main" val="2570615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70598FF-88D8-46B7-804C-51AD75FECAAE}" type="datetimeFigureOut">
              <a:rPr lang="en-US">
                <a:solidFill>
                  <a:srgbClr val="000000">
                    <a:tint val="75000"/>
                  </a:srgbClr>
                </a:solidFill>
              </a:rPr>
              <a:pPr>
                <a:defRPr/>
              </a:pPr>
              <a:t>7/13/2020</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BBA36AE-61F1-4840-A4D3-97504A5173AE}"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20774653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020118-2F9A-4EA5-8288-BB1261F0851E}" type="datetimeFigureOut">
              <a:rPr lang="en-US">
                <a:solidFill>
                  <a:srgbClr val="000000">
                    <a:tint val="75000"/>
                  </a:srgbClr>
                </a:solidFill>
              </a:rPr>
              <a:pPr>
                <a:defRPr/>
              </a:pPr>
              <a:t>7/13/2020</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CD07CD6B-E3B2-4257-9D83-A70CCDDCE88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35149582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E7CB91-02DB-41A6-9B95-239A8DAF89EC}" type="datetimeFigureOut">
              <a:rPr lang="en-US">
                <a:solidFill>
                  <a:srgbClr val="000000">
                    <a:tint val="75000"/>
                  </a:srgbClr>
                </a:solidFill>
              </a:rPr>
              <a:pPr>
                <a:defRPr/>
              </a:pPr>
              <a:t>7/13/2020</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7BCBCDA-EF38-4F3A-A675-0B1AA96DAA0E}"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40736186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C9DDF9-54EB-4ED6-9BCA-BEF6B4F0B79D}" type="datetimeFigureOut">
              <a:rPr lang="en-US">
                <a:solidFill>
                  <a:srgbClr val="000000">
                    <a:tint val="75000"/>
                  </a:srgbClr>
                </a:solidFill>
              </a:rPr>
              <a:pPr>
                <a:defRPr/>
              </a:pPr>
              <a:t>7/13/2020</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691F037-797B-447B-AD65-16DE069686AA}"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1577863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76C8FE-925D-418B-A078-AD53003C5329}" type="slidenum">
              <a:rPr lang="en-US" altLang="en-US"/>
              <a:pPr>
                <a:defRPr/>
              </a:pPr>
              <a:t>‹#›</a:t>
            </a:fld>
            <a:endParaRPr lang="en-US" altLang="en-US"/>
          </a:p>
        </p:txBody>
      </p:sp>
    </p:spTree>
    <p:extLst>
      <p:ext uri="{BB962C8B-B14F-4D97-AF65-F5344CB8AC3E}">
        <p14:creationId xmlns:p14="http://schemas.microsoft.com/office/powerpoint/2010/main" val="4085461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32891-A37B-4B93-8ABF-F8455BD10C69}" type="slidenum">
              <a:rPr lang="en-US" altLang="en-US"/>
              <a:pPr>
                <a:defRPr/>
              </a:pPr>
              <a:t>‹#›</a:t>
            </a:fld>
            <a:endParaRPr lang="en-US" altLang="en-US"/>
          </a:p>
        </p:txBody>
      </p:sp>
    </p:spTree>
    <p:extLst>
      <p:ext uri="{BB962C8B-B14F-4D97-AF65-F5344CB8AC3E}">
        <p14:creationId xmlns:p14="http://schemas.microsoft.com/office/powerpoint/2010/main" val="3596385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0F97A-E61C-48F2-B7CE-D085CB32656F}" type="slidenum">
              <a:rPr lang="en-US" altLang="en-US"/>
              <a:pPr>
                <a:defRPr/>
              </a:pPr>
              <a:t>‹#›</a:t>
            </a:fld>
            <a:endParaRPr lang="en-US" altLang="en-US"/>
          </a:p>
        </p:txBody>
      </p:sp>
    </p:spTree>
    <p:extLst>
      <p:ext uri="{BB962C8B-B14F-4D97-AF65-F5344CB8AC3E}">
        <p14:creationId xmlns:p14="http://schemas.microsoft.com/office/powerpoint/2010/main" val="1426935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B9A707-2C20-4D91-9F1F-D5FF2F18892F}" type="slidenum">
              <a:rPr lang="en-US" altLang="en-US"/>
              <a:pPr>
                <a:defRPr/>
              </a:pPr>
              <a:t>‹#›</a:t>
            </a:fld>
            <a:endParaRPr lang="en-US" altLang="en-US"/>
          </a:p>
        </p:txBody>
      </p:sp>
    </p:spTree>
    <p:extLst>
      <p:ext uri="{BB962C8B-B14F-4D97-AF65-F5344CB8AC3E}">
        <p14:creationId xmlns:p14="http://schemas.microsoft.com/office/powerpoint/2010/main" val="2718771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410556-8771-40BC-AD3E-D91329BB5263}" type="slidenum">
              <a:rPr lang="en-US" altLang="en-US"/>
              <a:pPr>
                <a:defRPr/>
              </a:pPr>
              <a:t>‹#›</a:t>
            </a:fld>
            <a:endParaRPr lang="en-US" altLang="en-US"/>
          </a:p>
        </p:txBody>
      </p:sp>
    </p:spTree>
    <p:extLst>
      <p:ext uri="{BB962C8B-B14F-4D97-AF65-F5344CB8AC3E}">
        <p14:creationId xmlns:p14="http://schemas.microsoft.com/office/powerpoint/2010/main" val="2518380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DAF7B0-9C77-4093-B558-B400162F75F2}" type="slidenum">
              <a:rPr lang="en-US" altLang="en-US"/>
              <a:pPr>
                <a:defRPr/>
              </a:pPr>
              <a:t>‹#›</a:t>
            </a:fld>
            <a:endParaRPr lang="en-US" altLang="en-US"/>
          </a:p>
        </p:txBody>
      </p:sp>
    </p:spTree>
    <p:extLst>
      <p:ext uri="{BB962C8B-B14F-4D97-AF65-F5344CB8AC3E}">
        <p14:creationId xmlns:p14="http://schemas.microsoft.com/office/powerpoint/2010/main" val="440617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t>7/13/2020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t>‹#›</a:t>
            </a:fld>
            <a:endParaRPr lang="en-US"/>
          </a:p>
        </p:txBody>
      </p:sp>
      <p:sp>
        <p:nvSpPr>
          <p:cNvPr id="8" name="Rectangle 7"/>
          <p:cNvSpPr/>
          <p:nvPr userDrawn="1"/>
        </p:nvSpPr>
        <p:spPr>
          <a:xfrm>
            <a:off x="0" y="6492240"/>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190492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E3C6E2-C362-4CDA-8662-D99C1BE865A7}" type="slidenum">
              <a:rPr lang="en-US" altLang="en-US"/>
              <a:pPr>
                <a:defRPr/>
              </a:pPr>
              <a:t>‹#›</a:t>
            </a:fld>
            <a:endParaRPr lang="en-US" altLang="en-US"/>
          </a:p>
        </p:txBody>
      </p:sp>
    </p:spTree>
    <p:extLst>
      <p:ext uri="{BB962C8B-B14F-4D97-AF65-F5344CB8AC3E}">
        <p14:creationId xmlns:p14="http://schemas.microsoft.com/office/powerpoint/2010/main" val="568837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A5CD21-8036-4F4F-8F7D-FDE6EBF38133}" type="slidenum">
              <a:rPr lang="en-US" altLang="en-US"/>
              <a:pPr>
                <a:defRPr/>
              </a:pPr>
              <a:t>‹#›</a:t>
            </a:fld>
            <a:endParaRPr lang="en-US" altLang="en-US"/>
          </a:p>
        </p:txBody>
      </p:sp>
    </p:spTree>
    <p:extLst>
      <p:ext uri="{BB962C8B-B14F-4D97-AF65-F5344CB8AC3E}">
        <p14:creationId xmlns:p14="http://schemas.microsoft.com/office/powerpoint/2010/main" val="1180867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3DEF39-9FE0-4D5E-AE72-92171C99C022}" type="slidenum">
              <a:rPr lang="en-US" altLang="en-US"/>
              <a:pPr>
                <a:defRPr/>
              </a:pPr>
              <a:t>‹#›</a:t>
            </a:fld>
            <a:endParaRPr lang="en-US" altLang="en-US"/>
          </a:p>
        </p:txBody>
      </p:sp>
    </p:spTree>
    <p:extLst>
      <p:ext uri="{BB962C8B-B14F-4D97-AF65-F5344CB8AC3E}">
        <p14:creationId xmlns:p14="http://schemas.microsoft.com/office/powerpoint/2010/main" val="1649448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A8E49-6A67-4B7C-8D38-1CB4D4F268CE}" type="slidenum">
              <a:rPr lang="en-US" altLang="en-US"/>
              <a:pPr>
                <a:defRPr/>
              </a:pPr>
              <a:t>‹#›</a:t>
            </a:fld>
            <a:endParaRPr lang="en-US" altLang="en-US"/>
          </a:p>
        </p:txBody>
      </p:sp>
    </p:spTree>
    <p:extLst>
      <p:ext uri="{BB962C8B-B14F-4D97-AF65-F5344CB8AC3E}">
        <p14:creationId xmlns:p14="http://schemas.microsoft.com/office/powerpoint/2010/main" val="918908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7AA491-53D8-4CD2-891F-599E484F49A7}" type="slidenum">
              <a:rPr lang="en-US" altLang="en-US"/>
              <a:pPr>
                <a:defRPr/>
              </a:pPr>
              <a:t>‹#›</a:t>
            </a:fld>
            <a:endParaRPr lang="en-US" altLang="en-US"/>
          </a:p>
        </p:txBody>
      </p:sp>
    </p:spTree>
    <p:extLst>
      <p:ext uri="{BB962C8B-B14F-4D97-AF65-F5344CB8AC3E}">
        <p14:creationId xmlns:p14="http://schemas.microsoft.com/office/powerpoint/2010/main" val="564378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4FE1DF-B320-42F3-9CF8-16298B3A058E}" type="slidenum">
              <a:rPr lang="en-US" altLang="en-US"/>
              <a:pPr>
                <a:defRPr/>
              </a:pPr>
              <a:t>‹#›</a:t>
            </a:fld>
            <a:endParaRPr lang="en-US" altLang="en-US"/>
          </a:p>
        </p:txBody>
      </p:sp>
    </p:spTree>
    <p:extLst>
      <p:ext uri="{BB962C8B-B14F-4D97-AF65-F5344CB8AC3E}">
        <p14:creationId xmlns:p14="http://schemas.microsoft.com/office/powerpoint/2010/main" val="36061509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3AE660-F0C5-4169-845F-F5BA41633E09}" type="slidenum">
              <a:rPr lang="en-US" altLang="en-US"/>
              <a:pPr>
                <a:defRPr/>
              </a:pPr>
              <a:t>‹#›</a:t>
            </a:fld>
            <a:endParaRPr lang="en-US" altLang="en-US"/>
          </a:p>
        </p:txBody>
      </p:sp>
    </p:spTree>
    <p:extLst>
      <p:ext uri="{BB962C8B-B14F-4D97-AF65-F5344CB8AC3E}">
        <p14:creationId xmlns:p14="http://schemas.microsoft.com/office/powerpoint/2010/main" val="3391388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19FD75-D944-40A7-9874-325811908DC0}"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1C8646-A411-4F33-AE2D-C250BB78FF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941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9FD75-D944-40A7-9874-325811908DC0}"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1C8646-A411-4F33-AE2D-C250BB78FF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371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19FD75-D944-40A7-9874-325811908DC0}"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1C8646-A411-4F33-AE2D-C250BB78FF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598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t>7/13/2020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t>‹#›</a:t>
            </a:fld>
            <a:endParaRPr lang="en-US"/>
          </a:p>
        </p:txBody>
      </p:sp>
    </p:spTree>
    <p:extLst>
      <p:ext uri="{BB962C8B-B14F-4D97-AF65-F5344CB8AC3E}">
        <p14:creationId xmlns:p14="http://schemas.microsoft.com/office/powerpoint/2010/main" val="2189294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19FD75-D944-40A7-9874-325811908DC0}"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1C8646-A411-4F33-AE2D-C250BB78FF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828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19FD75-D944-40A7-9874-325811908DC0}" type="datetimeFigureOut">
              <a:rPr lang="en-US" smtClean="0">
                <a:solidFill>
                  <a:prstClr val="black">
                    <a:tint val="75000"/>
                  </a:prstClr>
                </a:solidFill>
              </a:rPr>
              <a:pPr/>
              <a:t>7/13/2020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1C8646-A411-4F33-AE2D-C250BB78FF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465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19FD75-D944-40A7-9874-325811908DC0}" type="datetimeFigureOut">
              <a:rPr lang="en-US" smtClean="0">
                <a:solidFill>
                  <a:prstClr val="black">
                    <a:tint val="75000"/>
                  </a:prstClr>
                </a:solidFill>
              </a:rPr>
              <a:pPr/>
              <a:t>7/13/2020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1C8646-A411-4F33-AE2D-C250BB78FF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718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9FD75-D944-40A7-9874-325811908DC0}" type="datetimeFigureOut">
              <a:rPr lang="en-US" smtClean="0">
                <a:solidFill>
                  <a:prstClr val="black">
                    <a:tint val="75000"/>
                  </a:prstClr>
                </a:solidFill>
              </a:rPr>
              <a:pPr/>
              <a:t>7/13/2020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1C8646-A411-4F33-AE2D-C250BB78FF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296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9FD75-D944-40A7-9874-325811908DC0}"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1C8646-A411-4F33-AE2D-C250BB78FF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518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9FD75-D944-40A7-9874-325811908DC0}"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1C8646-A411-4F33-AE2D-C250BB78FF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665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9FD75-D944-40A7-9874-325811908DC0}"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1C8646-A411-4F33-AE2D-C250BB78FF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0971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9FD75-D944-40A7-9874-325811908DC0}"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1C8646-A411-4F33-AE2D-C250BB78FF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293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t>7/13/2020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t>‹#›</a:t>
            </a:fld>
            <a:endParaRPr lang="en-US"/>
          </a:p>
        </p:txBody>
      </p:sp>
      <p:sp>
        <p:nvSpPr>
          <p:cNvPr id="6" name="Rectangle 5"/>
          <p:cNvSpPr/>
          <p:nvPr userDrawn="1"/>
        </p:nvSpPr>
        <p:spPr>
          <a:xfrm>
            <a:off x="0" y="6492240"/>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5915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t>7/13/2020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t>‹#›</a:t>
            </a:fld>
            <a:endParaRPr lang="en-US"/>
          </a:p>
        </p:txBody>
      </p:sp>
    </p:spTree>
    <p:extLst>
      <p:ext uri="{BB962C8B-B14F-4D97-AF65-F5344CB8AC3E}">
        <p14:creationId xmlns:p14="http://schemas.microsoft.com/office/powerpoint/2010/main" val="1289338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t>7/13/2020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t>‹#›</a:t>
            </a:fld>
            <a:endParaRPr lang="en-US"/>
          </a:p>
        </p:txBody>
      </p:sp>
    </p:spTree>
    <p:extLst>
      <p:ext uri="{BB962C8B-B14F-4D97-AF65-F5344CB8AC3E}">
        <p14:creationId xmlns:p14="http://schemas.microsoft.com/office/powerpoint/2010/main" val="345946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1B6986-2CB8-4CD2-B866-99A047CE3E77}" type="datetimeFigureOut">
              <a:rPr lang="en-US" smtClean="0"/>
              <a:t>7/13/2020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6DCA43-75A2-4F21-A534-9A0A34A8BB0E}" type="slidenum">
              <a:rPr lang="en-US" smtClean="0"/>
              <a:t>‹#›</a:t>
            </a:fld>
            <a:endParaRPr lang="en-US"/>
          </a:p>
        </p:txBody>
      </p:sp>
    </p:spTree>
    <p:extLst>
      <p:ext uri="{BB962C8B-B14F-4D97-AF65-F5344CB8AC3E}">
        <p14:creationId xmlns:p14="http://schemas.microsoft.com/office/powerpoint/2010/main" val="2354574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0"/>
            <a:ext cx="82296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95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accent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0"/>
            <a:ext cx="82296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34610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accent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810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1027" name="Text Placeholder 2"/>
          <p:cNvSpPr>
            <a:spLocks noGrp="1"/>
          </p:cNvSpPr>
          <p:nvPr>
            <p:ph type="body" idx="1"/>
          </p:nvPr>
        </p:nvSpPr>
        <p:spPr bwMode="auto">
          <a:xfrm>
            <a:off x="381000" y="1447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3951E0D-6F7D-468B-81CD-3614EE8D1CAD}" type="datetimeFigureOut">
              <a:rPr lang="en-US">
                <a:solidFill>
                  <a:srgbClr val="000000">
                    <a:tint val="75000"/>
                  </a:srgbClr>
                </a:solidFill>
              </a:rPr>
              <a:pPr>
                <a:defRPr/>
              </a:pPr>
              <a:t>7/13/2020</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B8187A5-4B75-4A2F-BF72-67F9ED755C1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1602648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txStyles>
    <p:titleStyle>
      <a:lvl1pPr algn="l" rtl="0" eaLnBrk="0" fontAlgn="base" hangingPunct="0">
        <a:spcBef>
          <a:spcPct val="0"/>
        </a:spcBef>
        <a:spcAft>
          <a:spcPct val="0"/>
        </a:spcAft>
        <a:defRPr sz="4400" b="1" kern="1200">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Calibri" pitchFamily="34" charset="0"/>
        </a:defRPr>
      </a:lvl2pPr>
      <a:lvl3pPr algn="l" rtl="0" eaLnBrk="0" fontAlgn="base" hangingPunct="0">
        <a:spcBef>
          <a:spcPct val="0"/>
        </a:spcBef>
        <a:spcAft>
          <a:spcPct val="0"/>
        </a:spcAft>
        <a:defRPr sz="4400" b="1">
          <a:solidFill>
            <a:schemeClr val="tx1"/>
          </a:solidFill>
          <a:latin typeface="Calibri" pitchFamily="34" charset="0"/>
        </a:defRPr>
      </a:lvl3pPr>
      <a:lvl4pPr algn="l" rtl="0" eaLnBrk="0" fontAlgn="base" hangingPunct="0">
        <a:spcBef>
          <a:spcPct val="0"/>
        </a:spcBef>
        <a:spcAft>
          <a:spcPct val="0"/>
        </a:spcAft>
        <a:defRPr sz="4400" b="1">
          <a:solidFill>
            <a:schemeClr val="tx1"/>
          </a:solidFill>
          <a:latin typeface="Calibri" pitchFamily="34" charset="0"/>
        </a:defRPr>
      </a:lvl4pPr>
      <a:lvl5pPr algn="l" rtl="0" eaLnBrk="0" fontAlgn="base" hangingPunct="0">
        <a:spcBef>
          <a:spcPct val="0"/>
        </a:spcBef>
        <a:spcAft>
          <a:spcPct val="0"/>
        </a:spcAft>
        <a:defRPr sz="4400" b="1">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3E613E"/>
        </a:buClr>
        <a:buSzPct val="100000"/>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273C29"/>
        </a:buClr>
        <a:buSzPct val="100000"/>
        <a:buFont typeface="Wingdings 3" pitchFamily="18"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EE520E83-A7F1-4DDA-A01E-1F4220548038}" type="slidenum">
              <a:rPr lang="en-US" altLang="en-US">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27829613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9FD75-D944-40A7-9874-325811908DC0}"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C8646-A411-4F33-AE2D-C250BB78FF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17159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2.emf"/><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5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5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5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slide" Target="slide30.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slide" Target="slide30.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76.jpe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slide" Target="slide30.xml"/><Relationship Id="rId4" Type="http://schemas.openxmlformats.org/officeDocument/2006/relationships/image" Target="../media/image81.emf"/></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slide" Target="slide30.xml"/><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65.xml.rels><?xml version="1.0" encoding="UTF-8" standalone="yes"?>
<Relationships xmlns="http://schemas.openxmlformats.org/package/2006/relationships"><Relationship Id="rId3" Type="http://schemas.openxmlformats.org/officeDocument/2006/relationships/hyperlink" Target="http://ccviewer.wim.usgs.gov/FishVi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slide" Target="slide30.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gif"/><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5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53.xml"/><Relationship Id="rId5" Type="http://schemas.openxmlformats.org/officeDocument/2006/relationships/tags" Target="../tags/tag5.xml"/><Relationship Id="rId4" Type="http://schemas.openxmlformats.org/officeDocument/2006/relationships/tags" Target="../tags/tag4.xml"/></Relationships>
</file>

<file path=ppt/slides/_rels/slide7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gif"/><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slide" Target="slide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1496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152400" y="152400"/>
            <a:ext cx="8839200" cy="6553200"/>
          </a:xfrm>
          <a:prstGeom prst="rect">
            <a:avLst/>
          </a:prstGeom>
          <a:solidFill>
            <a:schemeClr val="bg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r>
              <a:rPr lang="en-US" i="1" dirty="0">
                <a:solidFill>
                  <a:srgbClr val="FFFFFF"/>
                </a:solidFill>
              </a:rPr>
              <a:t>Stephen </a:t>
            </a:r>
            <a:r>
              <a:rPr lang="en-US" i="1" dirty="0" smtClean="0">
                <a:solidFill>
                  <a:srgbClr val="FFFFFF"/>
                </a:solidFill>
              </a:rPr>
              <a:t>Handler</a:t>
            </a:r>
            <a:endParaRPr lang="en-US" i="1" dirty="0">
              <a:solidFill>
                <a:srgbClr val="FFFFFF"/>
              </a:solidFill>
            </a:endParaRPr>
          </a:p>
        </p:txBody>
      </p:sp>
      <p:sp>
        <p:nvSpPr>
          <p:cNvPr id="3" name="Subtitle 2"/>
          <p:cNvSpPr>
            <a:spLocks noGrp="1"/>
          </p:cNvSpPr>
          <p:nvPr>
            <p:ph type="subTitle" idx="1"/>
          </p:nvPr>
        </p:nvSpPr>
        <p:spPr>
          <a:xfrm>
            <a:off x="304800" y="6210300"/>
            <a:ext cx="1873956" cy="351476"/>
          </a:xfrm>
        </p:spPr>
        <p:txBody>
          <a:bodyPr>
            <a:normAutofit fontScale="92500" lnSpcReduction="20000"/>
          </a:bodyPr>
          <a:lstStyle/>
          <a:p>
            <a:r>
              <a:rPr lang="en-US" sz="2000" i="1" dirty="0" smtClean="0"/>
              <a:t>July 2020</a:t>
            </a:r>
            <a:endParaRPr lang="en-US" sz="2000" i="1" dirty="0"/>
          </a:p>
        </p:txBody>
      </p:sp>
      <p:pic>
        <p:nvPicPr>
          <p:cNvPr id="4" name="Picture 5" descr="C:\Documents and Settings\janowiak\My Documents\NIACS\New NIACS Logos - USE #6\png\NIACS_logo_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366" y="5791200"/>
            <a:ext cx="1012076" cy="809894"/>
          </a:xfrm>
          <a:prstGeom prst="rect">
            <a:avLst/>
          </a:prstGeom>
          <a:noFill/>
        </p:spPr>
      </p:pic>
      <p:sp>
        <p:nvSpPr>
          <p:cNvPr id="11" name="Title 1"/>
          <p:cNvSpPr>
            <a:spLocks noGrp="1"/>
          </p:cNvSpPr>
          <p:nvPr>
            <p:ph type="ctrTitle"/>
          </p:nvPr>
        </p:nvSpPr>
        <p:spPr>
          <a:xfrm>
            <a:off x="152400" y="2123642"/>
            <a:ext cx="8839200" cy="1696316"/>
          </a:xfrm>
        </p:spPr>
        <p:txBody>
          <a:bodyPr>
            <a:noAutofit/>
          </a:bodyPr>
          <a:lstStyle/>
          <a:p>
            <a:pPr algn="ctr"/>
            <a:r>
              <a:rPr lang="en-US" sz="3600" i="1" dirty="0"/>
              <a:t>Climate </a:t>
            </a:r>
            <a:r>
              <a:rPr lang="en-US" sz="3600" i="1" dirty="0" smtClean="0"/>
              <a:t>Change </a:t>
            </a:r>
            <a:r>
              <a:rPr lang="en-US" sz="3600" i="1" dirty="0"/>
              <a:t>and </a:t>
            </a:r>
            <a:r>
              <a:rPr lang="en-US" sz="3600" i="1" dirty="0" smtClean="0"/>
              <a:t>the </a:t>
            </a:r>
            <a:br>
              <a:rPr lang="en-US" sz="3600" i="1" dirty="0" smtClean="0"/>
            </a:br>
            <a:r>
              <a:rPr lang="en-US" sz="3600" i="1" dirty="0" err="1" smtClean="0"/>
              <a:t>Chequamegon</a:t>
            </a:r>
            <a:r>
              <a:rPr lang="en-US" sz="3600" i="1" dirty="0" smtClean="0"/>
              <a:t>-Nicolet National Forest </a:t>
            </a:r>
            <a:br>
              <a:rPr lang="en-US" sz="3600" i="1" dirty="0" smtClean="0"/>
            </a:br>
            <a:r>
              <a:rPr lang="en-US" sz="3600" i="1" dirty="0" err="1" smtClean="0"/>
              <a:t>Kidrick</a:t>
            </a:r>
            <a:r>
              <a:rPr lang="en-US" sz="3600" i="1" dirty="0" smtClean="0"/>
              <a:t> Project</a:t>
            </a:r>
            <a:endParaRPr lang="en-US" sz="5400" b="1" i="1" dirty="0" smtClean="0"/>
          </a:p>
        </p:txBody>
      </p:sp>
      <p:pic>
        <p:nvPicPr>
          <p:cNvPr id="12"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29843" y="5791200"/>
            <a:ext cx="80935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9502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a:t>
            </a:r>
            <a:endParaRPr lang="en-US" dirty="0"/>
          </a:p>
        </p:txBody>
      </p:sp>
      <p:pic>
        <p:nvPicPr>
          <p:cNvPr id="1026" name="Picture 2" descr="http://farm5.staticflickr.com/4054/4478454735_8d6c4d4196_z.jpg"/>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2743200" y="990600"/>
            <a:ext cx="3583966"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488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An Uncertain Future</a:t>
            </a:r>
            <a:endParaRPr lang="en-US" sz="5400" dirty="0"/>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7" name="AutoShape 4"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8" name="AutoShape 6"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pic>
        <p:nvPicPr>
          <p:cNvPr id="10" name="Picture 2" descr="http://www.engineering.com/Portals/0/BlogFiles/Digital%20Marketing/crystal%20bal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17487" y="1745342"/>
            <a:ext cx="5500914" cy="473165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8"/>
          <p:cNvSpPr>
            <a:spLocks noGrp="1"/>
          </p:cNvSpPr>
          <p:nvPr>
            <p:ph idx="1"/>
          </p:nvPr>
        </p:nvSpPr>
        <p:spPr>
          <a:xfrm>
            <a:off x="457200" y="1143000"/>
            <a:ext cx="8229600" cy="5181600"/>
          </a:xfrm>
        </p:spPr>
        <p:txBody>
          <a:bodyPr/>
          <a:lstStyle/>
          <a:p>
            <a:r>
              <a:rPr lang="en-US" dirty="0" smtClean="0"/>
              <a:t>Don’t wait for a crystal ball</a:t>
            </a:r>
            <a:endParaRPr lang="en-US" dirty="0"/>
          </a:p>
        </p:txBody>
      </p:sp>
    </p:spTree>
    <p:extLst>
      <p:ext uri="{BB962C8B-B14F-4D97-AF65-F5344CB8AC3E}">
        <p14:creationId xmlns:p14="http://schemas.microsoft.com/office/powerpoint/2010/main" val="545334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We Don’t Need Certainty</a:t>
            </a:r>
            <a:endParaRPr lang="en-US" sz="5400" dirty="0"/>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7" name="AutoShape 4"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8" name="AutoShape 6"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pic>
        <p:nvPicPr>
          <p:cNvPr id="9" name="Picture 8" descr="Hurricane Sandy was a minimal Category 1 Storm (75 mph winds) at 100 pm CDT on 10/26/201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8854"/>
          <a:stretch/>
        </p:blipFill>
        <p:spPr bwMode="auto">
          <a:xfrm>
            <a:off x="2115457" y="1866688"/>
            <a:ext cx="5047343" cy="456363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8"/>
          <p:cNvSpPr>
            <a:spLocks noGrp="1"/>
          </p:cNvSpPr>
          <p:nvPr>
            <p:ph idx="1"/>
          </p:nvPr>
        </p:nvSpPr>
        <p:spPr>
          <a:xfrm>
            <a:off x="457200" y="1143000"/>
            <a:ext cx="8229600" cy="5181600"/>
          </a:xfrm>
        </p:spPr>
        <p:txBody>
          <a:bodyPr/>
          <a:lstStyle/>
          <a:p>
            <a:r>
              <a:rPr lang="en-US" dirty="0" smtClean="0"/>
              <a:t>Instead: think about risk management!</a:t>
            </a:r>
            <a:endParaRPr lang="en-US" dirty="0"/>
          </a:p>
        </p:txBody>
      </p:sp>
    </p:spTree>
    <p:extLst>
      <p:ext uri="{BB962C8B-B14F-4D97-AF65-F5344CB8AC3E}">
        <p14:creationId xmlns:p14="http://schemas.microsoft.com/office/powerpoint/2010/main" val="3748342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200" y="0"/>
            <a:ext cx="9067800" cy="1066800"/>
          </a:xfrm>
        </p:spPr>
        <p:txBody>
          <a:bodyPr>
            <a:noAutofit/>
          </a:bodyPr>
          <a:lstStyle/>
          <a:p>
            <a:pPr>
              <a:defRPr/>
            </a:pPr>
            <a:r>
              <a:rPr lang="en-US" dirty="0" smtClean="0"/>
              <a:t>Adaptation</a:t>
            </a:r>
            <a:endParaRPr lang="en-US" dirty="0"/>
          </a:p>
        </p:txBody>
      </p:sp>
      <p:sp>
        <p:nvSpPr>
          <p:cNvPr id="9225" name="Rectangle 3"/>
          <p:cNvSpPr txBox="1">
            <a:spLocks/>
          </p:cNvSpPr>
          <p:nvPr/>
        </p:nvSpPr>
        <p:spPr bwMode="auto">
          <a:xfrm>
            <a:off x="381000" y="990600"/>
            <a:ext cx="8610600" cy="958850"/>
          </a:xfrm>
          <a:prstGeom prst="rect">
            <a:avLst/>
          </a:prstGeom>
          <a:noFill/>
          <a:ln w="9525">
            <a:noFill/>
            <a:miter lim="800000"/>
            <a:headEnd/>
            <a:tailEnd/>
          </a:ln>
        </p:spPr>
        <p:txBody>
          <a:bodyPr/>
          <a:lstStyle/>
          <a:p>
            <a:pPr marL="342900" lvl="0" indent="-342900">
              <a:spcBef>
                <a:spcPct val="20000"/>
              </a:spcBef>
              <a:buFont typeface="Arial" panose="020B0604020202020204" pitchFamily="34" charset="0"/>
              <a:buChar char="•"/>
            </a:pPr>
            <a:r>
              <a:rPr lang="en-US" sz="3200" dirty="0" smtClean="0">
                <a:solidFill>
                  <a:srgbClr val="2F2B20"/>
                </a:solidFill>
                <a:cs typeface="Calibri" pitchFamily="34" charset="0"/>
              </a:rPr>
              <a:t>Adaptation actions </a:t>
            </a:r>
            <a:r>
              <a:rPr lang="en-US" sz="3200" dirty="0" smtClean="0">
                <a:solidFill>
                  <a:srgbClr val="2F2B20"/>
                </a:solidFill>
              </a:rPr>
              <a:t>may not look that different from current management actions, especially in the near term.</a:t>
            </a:r>
          </a:p>
          <a:p>
            <a:pPr defTabSz="114300" eaLnBrk="0" hangingPunct="0">
              <a:spcBef>
                <a:spcPts val="600"/>
              </a:spcBef>
              <a:buClr>
                <a:srgbClr val="595959"/>
              </a:buClr>
              <a:buSzPct val="70000"/>
            </a:pPr>
            <a:endParaRPr lang="en-US" sz="3600" dirty="0">
              <a:solidFill>
                <a:srgbClr val="2F2B20"/>
              </a:solidFill>
              <a:cs typeface="Calibri" pitchFamily="34" charset="0"/>
            </a:endParaRPr>
          </a:p>
        </p:txBody>
      </p:sp>
      <p:graphicFrame>
        <p:nvGraphicFramePr>
          <p:cNvPr id="11" name="Chart 10"/>
          <p:cNvGraphicFramePr/>
          <p:nvPr>
            <p:extLst/>
          </p:nvPr>
        </p:nvGraphicFramePr>
        <p:xfrm>
          <a:off x="693050" y="2323647"/>
          <a:ext cx="6879999" cy="429260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2"/>
          <p:cNvSpPr txBox="1"/>
          <p:nvPr/>
        </p:nvSpPr>
        <p:spPr>
          <a:xfrm>
            <a:off x="50563" y="3069582"/>
            <a:ext cx="2286228" cy="24929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600" b="1" i="1" dirty="0" smtClean="0">
                <a:solidFill>
                  <a:srgbClr val="2F2B20"/>
                </a:solidFill>
                <a:latin typeface="Candara" panose="020E0502030303020204" pitchFamily="34" charset="0"/>
              </a:rPr>
              <a:t>Same actions– </a:t>
            </a:r>
            <a:r>
              <a:rPr lang="en-US" sz="2600" i="1" dirty="0" smtClean="0">
                <a:solidFill>
                  <a:srgbClr val="2F2B20"/>
                </a:solidFill>
                <a:latin typeface="Candara" panose="020E0502030303020204" pitchFamily="34" charset="0"/>
              </a:rPr>
              <a:t>climate change just makes them that much more important</a:t>
            </a:r>
            <a:endParaRPr lang="en-US" sz="2600" i="1" dirty="0">
              <a:solidFill>
                <a:srgbClr val="2F2B20"/>
              </a:solidFill>
              <a:latin typeface="Candara" panose="020E0502030303020204" pitchFamily="34" charset="0"/>
            </a:endParaRPr>
          </a:p>
        </p:txBody>
      </p:sp>
      <p:sp>
        <p:nvSpPr>
          <p:cNvPr id="13" name="TextBox 16"/>
          <p:cNvSpPr txBox="1"/>
          <p:nvPr/>
        </p:nvSpPr>
        <p:spPr>
          <a:xfrm>
            <a:off x="5899119" y="2555358"/>
            <a:ext cx="312079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1" dirty="0" smtClean="0">
                <a:solidFill>
                  <a:srgbClr val="2F2B20"/>
                </a:solidFill>
                <a:latin typeface="Candara" panose="020E0502030303020204" pitchFamily="34" charset="0"/>
              </a:rPr>
              <a:t>Small “tweaks” </a:t>
            </a:r>
            <a:r>
              <a:rPr lang="en-US" sz="2400" i="1" dirty="0" smtClean="0">
                <a:solidFill>
                  <a:srgbClr val="2F2B20"/>
                </a:solidFill>
                <a:latin typeface="Candara" panose="020E0502030303020204" pitchFamily="34" charset="0"/>
              </a:rPr>
              <a:t>that improve effectiveness</a:t>
            </a:r>
            <a:endParaRPr lang="en-US" sz="2400" i="1" dirty="0">
              <a:solidFill>
                <a:srgbClr val="2F2B20"/>
              </a:solidFill>
              <a:latin typeface="Candara" panose="020E0502030303020204" pitchFamily="34" charset="0"/>
            </a:endParaRPr>
          </a:p>
        </p:txBody>
      </p:sp>
      <p:sp>
        <p:nvSpPr>
          <p:cNvPr id="14" name="TextBox 19"/>
          <p:cNvSpPr txBox="1"/>
          <p:nvPr/>
        </p:nvSpPr>
        <p:spPr>
          <a:xfrm>
            <a:off x="6324600" y="4524757"/>
            <a:ext cx="2960915"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1" dirty="0" smtClean="0">
                <a:solidFill>
                  <a:srgbClr val="2F2B20"/>
                </a:solidFill>
                <a:latin typeface="Candara" panose="020E0502030303020204" pitchFamily="34" charset="0"/>
              </a:rPr>
              <a:t>New &amp; different </a:t>
            </a:r>
            <a:r>
              <a:rPr lang="en-US" sz="2400" i="1" dirty="0" smtClean="0">
                <a:solidFill>
                  <a:srgbClr val="2F2B20"/>
                </a:solidFill>
                <a:latin typeface="Candara" panose="020E0502030303020204" pitchFamily="34" charset="0"/>
              </a:rPr>
              <a:t>actions, even some that seem </a:t>
            </a:r>
            <a:r>
              <a:rPr lang="en-US" sz="2400" b="1" i="1" dirty="0" smtClean="0">
                <a:solidFill>
                  <a:srgbClr val="2F2B20"/>
                </a:solidFill>
                <a:latin typeface="Candara" panose="020E0502030303020204" pitchFamily="34" charset="0"/>
              </a:rPr>
              <a:t>wild &amp; crazy</a:t>
            </a:r>
            <a:endParaRPr lang="en-US" sz="2400" i="1" dirty="0">
              <a:solidFill>
                <a:srgbClr val="2F2B20"/>
              </a:solidFill>
              <a:latin typeface="Candara" panose="020E0502030303020204" pitchFamily="34" charset="0"/>
            </a:endParaRPr>
          </a:p>
        </p:txBody>
      </p:sp>
      <p:cxnSp>
        <p:nvCxnSpPr>
          <p:cNvPr id="15" name="Straight Connector 14"/>
          <p:cNvCxnSpPr/>
          <p:nvPr/>
        </p:nvCxnSpPr>
        <p:spPr>
          <a:xfrm>
            <a:off x="2362428" y="3516881"/>
            <a:ext cx="870850" cy="490908"/>
          </a:xfrm>
          <a:prstGeom prst="line">
            <a:avLst/>
          </a:prstGeom>
          <a:ln>
            <a:solidFill>
              <a:schemeClr val="tx1"/>
            </a:solidFill>
            <a:prstDash val="sysDot"/>
          </a:ln>
        </p:spPr>
        <p:style>
          <a:lnRef idx="2">
            <a:schemeClr val="accent3"/>
          </a:lnRef>
          <a:fillRef idx="0">
            <a:schemeClr val="accent3"/>
          </a:fillRef>
          <a:effectRef idx="1">
            <a:schemeClr val="accent3"/>
          </a:effectRef>
          <a:fontRef idx="minor">
            <a:schemeClr val="tx1"/>
          </a:fontRef>
        </p:style>
      </p:cxnSp>
      <p:cxnSp>
        <p:nvCxnSpPr>
          <p:cNvPr id="16" name="Straight Connector 15"/>
          <p:cNvCxnSpPr/>
          <p:nvPr/>
        </p:nvCxnSpPr>
        <p:spPr>
          <a:xfrm flipV="1">
            <a:off x="5181600" y="2821606"/>
            <a:ext cx="838200" cy="180057"/>
          </a:xfrm>
          <a:prstGeom prst="line">
            <a:avLst/>
          </a:prstGeom>
          <a:ln>
            <a:solidFill>
              <a:schemeClr val="tx1"/>
            </a:solidFill>
            <a:prstDash val="sysDot"/>
          </a:ln>
        </p:spPr>
        <p:style>
          <a:lnRef idx="2">
            <a:schemeClr val="accent3"/>
          </a:lnRef>
          <a:fillRef idx="0">
            <a:schemeClr val="accent3"/>
          </a:fillRef>
          <a:effectRef idx="1">
            <a:schemeClr val="accent3"/>
          </a:effectRef>
          <a:fontRef idx="minor">
            <a:schemeClr val="tx1"/>
          </a:fontRef>
        </p:style>
      </p:cxnSp>
      <p:cxnSp>
        <p:nvCxnSpPr>
          <p:cNvPr id="17" name="Straight Connector 16"/>
          <p:cNvCxnSpPr/>
          <p:nvPr/>
        </p:nvCxnSpPr>
        <p:spPr>
          <a:xfrm>
            <a:off x="5899119" y="4140065"/>
            <a:ext cx="730281" cy="586288"/>
          </a:xfrm>
          <a:prstGeom prst="line">
            <a:avLst/>
          </a:prstGeom>
          <a:ln>
            <a:solidFill>
              <a:schemeClr val="tx1"/>
            </a:solidFill>
            <a:prstDash val="sysDot"/>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074857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118813" y="2223567"/>
            <a:ext cx="5567985" cy="1384995"/>
          </a:xfrm>
          <a:prstGeom prst="rect">
            <a:avLst/>
          </a:prstGeom>
          <a:noFill/>
        </p:spPr>
        <p:txBody>
          <a:bodyPr wrap="square" rtlCol="0">
            <a:spAutoFit/>
          </a:bodyPr>
          <a:lstStyle/>
          <a:p>
            <a:r>
              <a:rPr lang="en-US" sz="2800" b="1" dirty="0">
                <a:solidFill>
                  <a:srgbClr val="2F2B20"/>
                </a:solidFill>
                <a:latin typeface="Candara"/>
                <a:cs typeface="Candara"/>
              </a:rPr>
              <a:t>Manage for Persistence:</a:t>
            </a:r>
          </a:p>
          <a:p>
            <a:r>
              <a:rPr lang="en-US" sz="2800" dirty="0">
                <a:solidFill>
                  <a:srgbClr val="2F2B20"/>
                </a:solidFill>
                <a:latin typeface="Candara"/>
                <a:cs typeface="Candara"/>
              </a:rPr>
              <a:t>Ecosystems are still recognizable as being the same system (character)</a:t>
            </a:r>
          </a:p>
        </p:txBody>
      </p:sp>
      <p:sp>
        <p:nvSpPr>
          <p:cNvPr id="15" name="Rounded Rectangle 14"/>
          <p:cNvSpPr/>
          <p:nvPr/>
        </p:nvSpPr>
        <p:spPr>
          <a:xfrm>
            <a:off x="469900" y="1544465"/>
            <a:ext cx="2103120" cy="1371600"/>
          </a:xfrm>
          <a:prstGeom prst="roundRect">
            <a:avLst/>
          </a:prstGeom>
          <a:solidFill>
            <a:srgbClr val="4584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latin typeface="Kalinga" panose="020B0502040204020203" pitchFamily="34" charset="0"/>
                <a:cs typeface="Kalinga" panose="020B0502040204020203" pitchFamily="34" charset="0"/>
              </a:rPr>
              <a:t>Resistance</a:t>
            </a:r>
          </a:p>
        </p:txBody>
      </p:sp>
      <p:sp>
        <p:nvSpPr>
          <p:cNvPr id="16" name="Rounded Rectangle 15"/>
          <p:cNvSpPr/>
          <p:nvPr/>
        </p:nvSpPr>
        <p:spPr>
          <a:xfrm>
            <a:off x="472440" y="4490486"/>
            <a:ext cx="2103120" cy="1371600"/>
          </a:xfrm>
          <a:prstGeom prst="roundRect">
            <a:avLst/>
          </a:prstGeom>
          <a:solidFill>
            <a:srgbClr val="F2B0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FFFF"/>
                </a:solidFill>
                <a:latin typeface="Kalinga" panose="020B0502040204020203" pitchFamily="34" charset="0"/>
                <a:cs typeface="Kalinga" panose="020B0502040204020203" pitchFamily="34" charset="0"/>
              </a:rPr>
              <a:t>Transition</a:t>
            </a:r>
            <a:endParaRPr lang="en-US" sz="2400" b="1" dirty="0">
              <a:solidFill>
                <a:srgbClr val="FFFFFF"/>
              </a:solidFill>
              <a:latin typeface="Kalinga" panose="020B0502040204020203" pitchFamily="34" charset="0"/>
              <a:cs typeface="Kalinga" panose="020B0502040204020203" pitchFamily="34" charset="0"/>
            </a:endParaRPr>
          </a:p>
        </p:txBody>
      </p:sp>
      <p:sp>
        <p:nvSpPr>
          <p:cNvPr id="17" name="Rounded Rectangle 16"/>
          <p:cNvSpPr/>
          <p:nvPr/>
        </p:nvSpPr>
        <p:spPr>
          <a:xfrm>
            <a:off x="457200" y="3004519"/>
            <a:ext cx="2103120" cy="1371600"/>
          </a:xfrm>
          <a:prstGeom prst="roundRect">
            <a:avLst/>
          </a:prstGeom>
          <a:solidFill>
            <a:srgbClr val="5BD0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latin typeface="Kalinga" panose="020B0502040204020203" pitchFamily="34" charset="0"/>
                <a:cs typeface="Kalinga" panose="020B0502040204020203" pitchFamily="34" charset="0"/>
              </a:rPr>
              <a:t>Resilience</a:t>
            </a:r>
          </a:p>
        </p:txBody>
      </p:sp>
      <p:cxnSp>
        <p:nvCxnSpPr>
          <p:cNvPr id="18" name="Straight Arrow Connector 17"/>
          <p:cNvCxnSpPr>
            <a:cxnSpLocks/>
          </p:cNvCxnSpPr>
          <p:nvPr/>
        </p:nvCxnSpPr>
        <p:spPr>
          <a:xfrm>
            <a:off x="2879678" y="1424790"/>
            <a:ext cx="0" cy="482361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18814" y="4490486"/>
            <a:ext cx="5567986" cy="1384995"/>
          </a:xfrm>
          <a:prstGeom prst="rect">
            <a:avLst/>
          </a:prstGeom>
          <a:noFill/>
        </p:spPr>
        <p:txBody>
          <a:bodyPr wrap="square" rtlCol="0">
            <a:spAutoFit/>
          </a:bodyPr>
          <a:lstStyle/>
          <a:p>
            <a:r>
              <a:rPr lang="en-US" sz="2800" b="1" dirty="0">
                <a:solidFill>
                  <a:srgbClr val="2F2B20"/>
                </a:solidFill>
                <a:latin typeface="Candara"/>
                <a:cs typeface="Candara"/>
              </a:rPr>
              <a:t>Manage for Change:</a:t>
            </a:r>
          </a:p>
          <a:p>
            <a:r>
              <a:rPr lang="en-US" sz="2800" dirty="0">
                <a:solidFill>
                  <a:srgbClr val="2F2B20"/>
                </a:solidFill>
                <a:latin typeface="Candara"/>
                <a:cs typeface="Candara"/>
              </a:rPr>
              <a:t>Ecosystems have fundamentally changed to something different</a:t>
            </a:r>
          </a:p>
        </p:txBody>
      </p:sp>
      <p:sp>
        <p:nvSpPr>
          <p:cNvPr id="11" name="Rectangle 4"/>
          <p:cNvSpPr>
            <a:spLocks noGrp="1" noChangeArrowheads="1"/>
          </p:cNvSpPr>
          <p:nvPr>
            <p:ph type="title"/>
          </p:nvPr>
        </p:nvSpPr>
        <p:spPr>
          <a:xfrm>
            <a:off x="628650" y="8506"/>
            <a:ext cx="7886700" cy="1325563"/>
          </a:xfrm>
        </p:spPr>
        <p:txBody>
          <a:bodyPr>
            <a:normAutofit/>
          </a:bodyPr>
          <a:lstStyle/>
          <a:p>
            <a:pPr marL="342900" indent="-342900" defTabSz="-13873163">
              <a:defRPr/>
            </a:pPr>
            <a:r>
              <a:rPr lang="en-US" dirty="0">
                <a:cs typeface="Arial" pitchFamily="34" charset="0"/>
              </a:rPr>
              <a:t>Adaptation </a:t>
            </a:r>
            <a:r>
              <a:rPr lang="en-US" dirty="0" smtClean="0">
                <a:cs typeface="Arial" pitchFamily="34" charset="0"/>
              </a:rPr>
              <a:t>Options</a:t>
            </a:r>
            <a:endParaRPr lang="fr-CA" dirty="0">
              <a:cs typeface="Arial" pitchFamily="34" charset="0"/>
            </a:endParaRPr>
          </a:p>
        </p:txBody>
      </p:sp>
      <p:sp>
        <p:nvSpPr>
          <p:cNvPr id="2" name="TextBox 1"/>
          <p:cNvSpPr txBox="1"/>
          <p:nvPr/>
        </p:nvSpPr>
        <p:spPr>
          <a:xfrm>
            <a:off x="3118813" y="1424790"/>
            <a:ext cx="5132558" cy="369332"/>
          </a:xfrm>
          <a:prstGeom prst="rect">
            <a:avLst/>
          </a:prstGeom>
          <a:noFill/>
        </p:spPr>
        <p:txBody>
          <a:bodyPr wrap="square" rtlCol="0">
            <a:spAutoFit/>
          </a:bodyPr>
          <a:lstStyle/>
          <a:p>
            <a:r>
              <a:rPr lang="en-US" i="1" dirty="0">
                <a:solidFill>
                  <a:srgbClr val="2F2B20"/>
                </a:solidFill>
              </a:rPr>
              <a:t>Reduce impacts / Maintain current conditions</a:t>
            </a:r>
          </a:p>
        </p:txBody>
      </p:sp>
      <p:sp>
        <p:nvSpPr>
          <p:cNvPr id="10" name="TextBox 9"/>
          <p:cNvSpPr txBox="1"/>
          <p:nvPr/>
        </p:nvSpPr>
        <p:spPr>
          <a:xfrm>
            <a:off x="3118813" y="6063734"/>
            <a:ext cx="5132558" cy="369332"/>
          </a:xfrm>
          <a:prstGeom prst="rect">
            <a:avLst/>
          </a:prstGeom>
          <a:noFill/>
        </p:spPr>
        <p:txBody>
          <a:bodyPr wrap="square" rtlCol="0">
            <a:spAutoFit/>
          </a:bodyPr>
          <a:lstStyle/>
          <a:p>
            <a:r>
              <a:rPr lang="en-US" i="1" dirty="0">
                <a:solidFill>
                  <a:srgbClr val="2F2B20"/>
                </a:solidFill>
              </a:rPr>
              <a:t>Forward-looking/Promote change</a:t>
            </a:r>
          </a:p>
        </p:txBody>
      </p:sp>
    </p:spTree>
    <p:extLst>
      <p:ext uri="{BB962C8B-B14F-4D97-AF65-F5344CB8AC3E}">
        <p14:creationId xmlns:p14="http://schemas.microsoft.com/office/powerpoint/2010/main" val="2792166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p:cNvSpPr>
            <a:spLocks noGrp="1"/>
          </p:cNvSpPr>
          <p:nvPr>
            <p:ph idx="1"/>
          </p:nvPr>
        </p:nvSpPr>
        <p:spPr>
          <a:xfrm>
            <a:off x="439757" y="1317367"/>
            <a:ext cx="7835312" cy="4985266"/>
          </a:xfrm>
        </p:spPr>
        <p:txBody>
          <a:bodyPr>
            <a:normAutofit/>
          </a:bodyPr>
          <a:lstStyle/>
          <a:p>
            <a:pPr marL="0" indent="0">
              <a:spcBef>
                <a:spcPts val="600"/>
              </a:spcBef>
              <a:spcAft>
                <a:spcPts val="1200"/>
              </a:spcAft>
              <a:buNone/>
            </a:pPr>
            <a:r>
              <a:rPr lang="en-US" sz="2600" b="1" i="1" dirty="0" smtClean="0">
                <a:solidFill>
                  <a:srgbClr val="0070C0"/>
                </a:solidFill>
              </a:rPr>
              <a:t>A workbook process provides “structured flexibility”</a:t>
            </a:r>
          </a:p>
          <a:p>
            <a:pPr marL="0" indent="0">
              <a:buNone/>
            </a:pPr>
            <a:endParaRPr lang="en-US" dirty="0" smtClean="0"/>
          </a:p>
          <a:p>
            <a:endParaRPr lang="en-US" dirty="0"/>
          </a:p>
        </p:txBody>
      </p:sp>
      <p:sp>
        <p:nvSpPr>
          <p:cNvPr id="2" name="Title 1"/>
          <p:cNvSpPr>
            <a:spLocks noGrp="1"/>
          </p:cNvSpPr>
          <p:nvPr>
            <p:ph type="title"/>
          </p:nvPr>
        </p:nvSpPr>
        <p:spPr/>
        <p:txBody>
          <a:bodyPr/>
          <a:lstStyle/>
          <a:p>
            <a:r>
              <a:rPr lang="en-US" dirty="0" smtClean="0"/>
              <a:t>Adaptation Workbook</a:t>
            </a:r>
            <a:endParaRPr lang="en-US" dirty="0"/>
          </a:p>
        </p:txBody>
      </p:sp>
      <p:sp>
        <p:nvSpPr>
          <p:cNvPr id="26" name="Rectangle 25"/>
          <p:cNvSpPr/>
          <p:nvPr/>
        </p:nvSpPr>
        <p:spPr>
          <a:xfrm>
            <a:off x="2017437" y="6470668"/>
            <a:ext cx="7136954" cy="400110"/>
          </a:xfrm>
          <a:prstGeom prst="rect">
            <a:avLst/>
          </a:prstGeom>
        </p:spPr>
        <p:txBody>
          <a:bodyPr wrap="none">
            <a:spAutoFit/>
          </a:bodyPr>
          <a:lstStyle/>
          <a:p>
            <a:r>
              <a:rPr lang="en-US" sz="2000" dirty="0" smtClean="0">
                <a:solidFill>
                  <a:srgbClr val="FFFFFF"/>
                </a:solidFill>
                <a:cs typeface="Arial" charset="0"/>
              </a:rPr>
              <a:t>www.nrs.fs.fed.us/pubs/40543 and www.AdaptationWorkbook.org</a:t>
            </a:r>
            <a:endParaRPr lang="en-US" sz="2000" dirty="0">
              <a:solidFill>
                <a:srgbClr val="FFFFFF"/>
              </a:solidFill>
            </a:endParaRPr>
          </a:p>
        </p:txBody>
      </p:sp>
      <p:sp>
        <p:nvSpPr>
          <p:cNvPr id="27" name="TextBox 26"/>
          <p:cNvSpPr txBox="1"/>
          <p:nvPr/>
        </p:nvSpPr>
        <p:spPr>
          <a:xfrm>
            <a:off x="256641" y="5726668"/>
            <a:ext cx="901316" cy="369332"/>
          </a:xfrm>
          <a:prstGeom prst="rect">
            <a:avLst/>
          </a:prstGeom>
          <a:noFill/>
        </p:spPr>
        <p:txBody>
          <a:bodyPr wrap="square" rtlCol="0">
            <a:spAutoFit/>
          </a:bodyPr>
          <a:lstStyle/>
          <a:p>
            <a:r>
              <a:rPr lang="en-US" b="1" dirty="0" smtClean="0">
                <a:solidFill>
                  <a:srgbClr val="2F2B20"/>
                </a:solidFill>
                <a:latin typeface="Candara" panose="020E0502030303020204" pitchFamily="34" charset="0"/>
              </a:rPr>
              <a:t> Menu</a:t>
            </a:r>
            <a:endParaRPr lang="en-US" dirty="0">
              <a:solidFill>
                <a:srgbClr val="2F2B20"/>
              </a:solidFill>
              <a:latin typeface="Candara" panose="020E0502030303020204" pitchFamily="34" charset="0"/>
            </a:endParaRPr>
          </a:p>
        </p:txBody>
      </p:sp>
      <p:pic>
        <p:nvPicPr>
          <p:cNvPr id="28" name="Picture 8" descr="https://cdn3.iconfinder.com/data/icons/interaction-design/512/menu-512.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1071" y="4784822"/>
            <a:ext cx="963878" cy="963878"/>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165888" y="4693915"/>
            <a:ext cx="1009061" cy="1402085"/>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Right Arrow 29"/>
          <p:cNvSpPr/>
          <p:nvPr/>
        </p:nvSpPr>
        <p:spPr>
          <a:xfrm>
            <a:off x="1210138" y="5442091"/>
            <a:ext cx="331614" cy="306609"/>
          </a:xfrm>
          <a:prstGeom prst="rightArrow">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p:nvPicPr>
        <p:blipFill>
          <a:blip r:embed="rId4"/>
          <a:stretch>
            <a:fillRect/>
          </a:stretch>
        </p:blipFill>
        <p:spPr>
          <a:xfrm>
            <a:off x="1262333" y="1828799"/>
            <a:ext cx="6738667" cy="4557851"/>
          </a:xfrm>
          <a:prstGeom prst="rect">
            <a:avLst/>
          </a:prstGeom>
        </p:spPr>
      </p:pic>
    </p:spTree>
    <p:extLst>
      <p:ext uri="{BB962C8B-B14F-4D97-AF65-F5344CB8AC3E}">
        <p14:creationId xmlns:p14="http://schemas.microsoft.com/office/powerpoint/2010/main" val="1348912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228600" y="152400"/>
            <a:ext cx="8763000" cy="1066800"/>
          </a:xfrm>
        </p:spPr>
        <p:txBody>
          <a:bodyPr>
            <a:noAutofit/>
          </a:bodyPr>
          <a:lstStyle/>
          <a:p>
            <a:r>
              <a:rPr lang="en-US" dirty="0" smtClean="0"/>
              <a:t>Adaptation Menus</a:t>
            </a:r>
            <a:endParaRPr lang="en-US" sz="8800" dirty="0" smtClean="0"/>
          </a:p>
        </p:txBody>
      </p:sp>
      <p:sp>
        <p:nvSpPr>
          <p:cNvPr id="2" name="Rectangle 1"/>
          <p:cNvSpPr/>
          <p:nvPr/>
        </p:nvSpPr>
        <p:spPr>
          <a:xfrm>
            <a:off x="2017437" y="6470668"/>
            <a:ext cx="7136954" cy="400110"/>
          </a:xfrm>
          <a:prstGeom prst="rect">
            <a:avLst/>
          </a:prstGeom>
        </p:spPr>
        <p:txBody>
          <a:bodyPr wrap="none">
            <a:spAutoFit/>
          </a:bodyPr>
          <a:lstStyle/>
          <a:p>
            <a:r>
              <a:rPr lang="en-US" sz="2000" dirty="0" smtClean="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439757" y="1317367"/>
            <a:ext cx="4513243" cy="4985266"/>
          </a:xfrm>
        </p:spPr>
        <p:txBody>
          <a:bodyPr>
            <a:normAutofit/>
          </a:bodyPr>
          <a:lstStyle/>
          <a:p>
            <a:pPr marL="0" indent="0">
              <a:spcBef>
                <a:spcPts val="600"/>
              </a:spcBef>
              <a:spcAft>
                <a:spcPts val="1200"/>
              </a:spcAft>
              <a:buNone/>
            </a:pPr>
            <a:r>
              <a:rPr lang="en-US" sz="2600" b="1" i="1" dirty="0" smtClean="0">
                <a:solidFill>
                  <a:srgbClr val="0070C0"/>
                </a:solidFill>
              </a:rPr>
              <a:t>A collection of plausible adaptation actions that is: </a:t>
            </a:r>
          </a:p>
          <a:p>
            <a:pPr marL="577850" indent="-457200">
              <a:spcBef>
                <a:spcPts val="600"/>
              </a:spcBef>
              <a:spcAft>
                <a:spcPts val="1200"/>
              </a:spcAft>
            </a:pPr>
            <a:r>
              <a:rPr lang="en-US" sz="2800" dirty="0" smtClean="0">
                <a:latin typeface="Calibri" panose="020F0502020204030204" pitchFamily="34" charset="0"/>
              </a:rPr>
              <a:t>Specific to a discipline</a:t>
            </a:r>
          </a:p>
          <a:p>
            <a:pPr marL="577850" indent="-457200">
              <a:spcBef>
                <a:spcPts val="600"/>
              </a:spcBef>
              <a:spcAft>
                <a:spcPts val="1200"/>
              </a:spcAft>
            </a:pPr>
            <a:r>
              <a:rPr lang="en-US" sz="2800" dirty="0" smtClean="0">
                <a:latin typeface="Calibri" panose="020F0502020204030204" pitchFamily="34" charset="0"/>
              </a:rPr>
              <a:t>Organized into a tiered hierarchy </a:t>
            </a:r>
          </a:p>
          <a:p>
            <a:pPr marL="577850" indent="-457200">
              <a:spcBef>
                <a:spcPts val="600"/>
              </a:spcBef>
              <a:spcAft>
                <a:spcPts val="1200"/>
              </a:spcAft>
            </a:pPr>
            <a:r>
              <a:rPr lang="en-US" sz="2800" dirty="0" smtClean="0">
                <a:latin typeface="Calibri" panose="020F0502020204030204" pitchFamily="34" charset="0"/>
              </a:rPr>
              <a:t>Thorough and comprehensive (including opposing ideas!)</a:t>
            </a:r>
          </a:p>
          <a:p>
            <a:pPr marL="0" indent="0">
              <a:buNone/>
            </a:pPr>
            <a:endParaRPr lang="en-US" dirty="0" smtClean="0"/>
          </a:p>
          <a:p>
            <a:endParaRPr lang="en-US" dirty="0"/>
          </a:p>
        </p:txBody>
      </p:sp>
      <p:pic>
        <p:nvPicPr>
          <p:cNvPr id="1026" name="Picture 2" descr="Image result for menu"/>
          <p:cNvPicPr>
            <a:picLocks noChangeAspect="1" noChangeArrowheads="1"/>
          </p:cNvPicPr>
          <p:nvPr/>
        </p:nvPicPr>
        <p:blipFill rotWithShape="1">
          <a:blip r:embed="rId3">
            <a:extLst>
              <a:ext uri="{28A0092B-C50C-407E-A947-70E740481C1C}">
                <a14:useLocalDpi xmlns:a14="http://schemas.microsoft.com/office/drawing/2010/main" val="0"/>
              </a:ext>
            </a:extLst>
          </a:blip>
          <a:srcRect b="16667"/>
          <a:stretch/>
        </p:blipFill>
        <p:spPr bwMode="auto">
          <a:xfrm>
            <a:off x="5105400" y="1219200"/>
            <a:ext cx="3746183" cy="5257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stretch>
            <a:fillRect/>
          </a:stretch>
        </p:blipFill>
        <p:spPr>
          <a:xfrm>
            <a:off x="5099166" y="1468086"/>
            <a:ext cx="3395766" cy="4834547"/>
          </a:xfrm>
          <a:prstGeom prst="rect">
            <a:avLst/>
          </a:prstGeom>
        </p:spPr>
      </p:pic>
      <p:pic>
        <p:nvPicPr>
          <p:cNvPr id="18" name="Picture 2" descr="Image result for menu"/>
          <p:cNvPicPr>
            <a:picLocks noChangeAspect="1" noChangeArrowheads="1"/>
          </p:cNvPicPr>
          <p:nvPr/>
        </p:nvPicPr>
        <p:blipFill rotWithShape="1">
          <a:blip r:embed="rId3">
            <a:extLst>
              <a:ext uri="{28A0092B-C50C-407E-A947-70E740481C1C}">
                <a14:useLocalDpi xmlns:a14="http://schemas.microsoft.com/office/drawing/2010/main" val="0"/>
              </a:ext>
            </a:extLst>
          </a:blip>
          <a:srcRect b="16667"/>
          <a:stretch/>
        </p:blipFill>
        <p:spPr bwMode="auto">
          <a:xfrm>
            <a:off x="5105400" y="1181100"/>
            <a:ext cx="3746183"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817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228600" y="152400"/>
            <a:ext cx="8763000" cy="1066800"/>
          </a:xfrm>
        </p:spPr>
        <p:txBody>
          <a:bodyPr>
            <a:noAutofit/>
          </a:bodyPr>
          <a:lstStyle/>
          <a:p>
            <a:r>
              <a:rPr lang="en-US" dirty="0" smtClean="0"/>
              <a:t>Adaptation Menu Benefits</a:t>
            </a:r>
            <a:endParaRPr lang="en-US" sz="8800" dirty="0" smtClean="0"/>
          </a:p>
        </p:txBody>
      </p:sp>
      <p:sp>
        <p:nvSpPr>
          <p:cNvPr id="2" name="Rectangle 1"/>
          <p:cNvSpPr/>
          <p:nvPr/>
        </p:nvSpPr>
        <p:spPr>
          <a:xfrm>
            <a:off x="2017437" y="6470668"/>
            <a:ext cx="7136954" cy="400110"/>
          </a:xfrm>
          <a:prstGeom prst="rect">
            <a:avLst/>
          </a:prstGeom>
        </p:spPr>
        <p:txBody>
          <a:bodyPr wrap="none">
            <a:spAutoFit/>
          </a:bodyPr>
          <a:lstStyle/>
          <a:p>
            <a:r>
              <a:rPr lang="en-US" sz="2000" dirty="0" smtClean="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439757" y="1317367"/>
            <a:ext cx="5105400" cy="4985266"/>
          </a:xfrm>
        </p:spPr>
        <p:txBody>
          <a:bodyPr>
            <a:normAutofit/>
          </a:bodyPr>
          <a:lstStyle/>
          <a:p>
            <a:pPr marL="0" indent="0">
              <a:spcBef>
                <a:spcPts val="600"/>
              </a:spcBef>
              <a:spcAft>
                <a:spcPts val="1200"/>
              </a:spcAft>
              <a:buNone/>
            </a:pPr>
            <a:r>
              <a:rPr lang="en-US" sz="2600" b="1" i="1" dirty="0" smtClean="0">
                <a:solidFill>
                  <a:srgbClr val="0070C0"/>
                </a:solidFill>
              </a:rPr>
              <a:t>Address challenges in implementing adaptation:</a:t>
            </a:r>
          </a:p>
          <a:p>
            <a:pPr marL="635000" indent="-514350">
              <a:spcBef>
                <a:spcPts val="600"/>
              </a:spcBef>
              <a:spcAft>
                <a:spcPts val="1200"/>
              </a:spcAft>
              <a:buFont typeface="+mj-lt"/>
              <a:buAutoNum type="arabicPeriod"/>
            </a:pPr>
            <a:r>
              <a:rPr lang="en-US" sz="2800" dirty="0">
                <a:latin typeface="Calibri" panose="020F0502020204030204" pitchFamily="34" charset="0"/>
              </a:rPr>
              <a:t>Connecting broad ideas to specific actions</a:t>
            </a:r>
          </a:p>
          <a:p>
            <a:pPr marL="635000" indent="-514350">
              <a:spcAft>
                <a:spcPts val="1200"/>
              </a:spcAft>
              <a:buFont typeface="+mj-lt"/>
              <a:buAutoNum type="arabicPeriod"/>
            </a:pPr>
            <a:r>
              <a:rPr lang="en-US" sz="2800" dirty="0">
                <a:latin typeface="Calibri" panose="020F0502020204030204" pitchFamily="34" charset="0"/>
              </a:rPr>
              <a:t>Making actions intentional</a:t>
            </a:r>
          </a:p>
          <a:p>
            <a:pPr marL="635000" indent="-514350">
              <a:spcAft>
                <a:spcPts val="1200"/>
              </a:spcAft>
              <a:buFont typeface="+mj-lt"/>
              <a:buAutoNum type="arabicPeriod"/>
            </a:pPr>
            <a:r>
              <a:rPr lang="en-US" sz="2800" dirty="0" smtClean="0">
                <a:latin typeface="Calibri" panose="020F0502020204030204" pitchFamily="34" charset="0"/>
              </a:rPr>
              <a:t>Communicating your ideas</a:t>
            </a:r>
          </a:p>
          <a:p>
            <a:pPr marL="635000" indent="-514350">
              <a:spcAft>
                <a:spcPts val="1200"/>
              </a:spcAft>
              <a:buFont typeface="+mj-lt"/>
              <a:buAutoNum type="arabicPeriod"/>
            </a:pPr>
            <a:r>
              <a:rPr lang="en-US" sz="2800" dirty="0" smtClean="0">
                <a:latin typeface="Calibri" panose="020F0502020204030204" pitchFamily="34" charset="0"/>
              </a:rPr>
              <a:t>Boosting creativity</a:t>
            </a:r>
          </a:p>
          <a:p>
            <a:pPr marL="577850" indent="-457200">
              <a:spcAft>
                <a:spcPts val="1200"/>
              </a:spcAft>
            </a:pPr>
            <a:endParaRPr lang="en-US" sz="2800" dirty="0">
              <a:latin typeface="Calibri" panose="020F0502020204030204" pitchFamily="34" charset="0"/>
            </a:endParaRPr>
          </a:p>
          <a:p>
            <a:pPr marL="0" indent="0">
              <a:buNone/>
            </a:pPr>
            <a:endParaRPr lang="en-US" dirty="0" smtClean="0"/>
          </a:p>
          <a:p>
            <a:endParaRPr lang="en-US" dirty="0"/>
          </a:p>
        </p:txBody>
      </p:sp>
    </p:spTree>
    <p:extLst>
      <p:ext uri="{BB962C8B-B14F-4D97-AF65-F5344CB8AC3E}">
        <p14:creationId xmlns:p14="http://schemas.microsoft.com/office/powerpoint/2010/main" val="639446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228600" y="152400"/>
            <a:ext cx="8763000" cy="1066800"/>
          </a:xfrm>
        </p:spPr>
        <p:txBody>
          <a:bodyPr>
            <a:noAutofit/>
          </a:bodyPr>
          <a:lstStyle/>
          <a:p>
            <a:r>
              <a:rPr lang="en-US" dirty="0" smtClean="0"/>
              <a:t>Adaptation Menus</a:t>
            </a:r>
            <a:endParaRPr lang="en-US" sz="8800" dirty="0" smtClean="0"/>
          </a:p>
        </p:txBody>
      </p:sp>
      <p:sp>
        <p:nvSpPr>
          <p:cNvPr id="2" name="Rectangle 1"/>
          <p:cNvSpPr/>
          <p:nvPr/>
        </p:nvSpPr>
        <p:spPr>
          <a:xfrm>
            <a:off x="2017437" y="6470668"/>
            <a:ext cx="7136954" cy="400110"/>
          </a:xfrm>
          <a:prstGeom prst="rect">
            <a:avLst/>
          </a:prstGeom>
        </p:spPr>
        <p:txBody>
          <a:bodyPr wrap="none">
            <a:spAutoFit/>
          </a:bodyPr>
          <a:lstStyle/>
          <a:p>
            <a:r>
              <a:rPr lang="en-US" sz="2000" dirty="0" smtClean="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439756" y="1317367"/>
            <a:ext cx="6418244" cy="4985266"/>
          </a:xfrm>
        </p:spPr>
        <p:txBody>
          <a:bodyPr>
            <a:normAutofit/>
          </a:bodyPr>
          <a:lstStyle/>
          <a:p>
            <a:pPr marL="0" indent="0">
              <a:spcBef>
                <a:spcPts val="600"/>
              </a:spcBef>
              <a:spcAft>
                <a:spcPts val="1200"/>
              </a:spcAft>
              <a:buNone/>
            </a:pPr>
            <a:r>
              <a:rPr lang="en-US" sz="2600" b="1" i="1" dirty="0" smtClean="0">
                <a:solidFill>
                  <a:srgbClr val="0070C0"/>
                </a:solidFill>
              </a:rPr>
              <a:t>1. Connecting Broad Ideas to Specific Actions </a:t>
            </a:r>
          </a:p>
          <a:p>
            <a:pPr marL="0" indent="0">
              <a:buNone/>
            </a:pPr>
            <a:endParaRPr lang="en-US" dirty="0" smtClean="0"/>
          </a:p>
          <a:p>
            <a:endParaRPr lang="en-US" dirty="0"/>
          </a:p>
        </p:txBody>
      </p:sp>
      <p:pic>
        <p:nvPicPr>
          <p:cNvPr id="4" name="Picture 3"/>
          <p:cNvPicPr>
            <a:picLocks noChangeAspect="1"/>
          </p:cNvPicPr>
          <p:nvPr/>
        </p:nvPicPr>
        <p:blipFill>
          <a:blip r:embed="rId3"/>
          <a:stretch>
            <a:fillRect/>
          </a:stretch>
        </p:blipFill>
        <p:spPr>
          <a:xfrm>
            <a:off x="1052909" y="1874379"/>
            <a:ext cx="7103035" cy="4754880"/>
          </a:xfrm>
          <a:prstGeom prst="rect">
            <a:avLst/>
          </a:prstGeom>
        </p:spPr>
      </p:pic>
    </p:spTree>
    <p:extLst>
      <p:ext uri="{BB962C8B-B14F-4D97-AF65-F5344CB8AC3E}">
        <p14:creationId xmlns:p14="http://schemas.microsoft.com/office/powerpoint/2010/main" val="2651746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228600" y="152400"/>
            <a:ext cx="8763000" cy="1066800"/>
          </a:xfrm>
        </p:spPr>
        <p:txBody>
          <a:bodyPr>
            <a:noAutofit/>
          </a:bodyPr>
          <a:lstStyle/>
          <a:p>
            <a:r>
              <a:rPr lang="en-US" dirty="0" smtClean="0"/>
              <a:t>Adaptation Menus</a:t>
            </a:r>
            <a:endParaRPr lang="en-US" sz="8800" dirty="0" smtClean="0"/>
          </a:p>
        </p:txBody>
      </p:sp>
      <p:sp>
        <p:nvSpPr>
          <p:cNvPr id="2" name="Rectangle 1"/>
          <p:cNvSpPr/>
          <p:nvPr/>
        </p:nvSpPr>
        <p:spPr>
          <a:xfrm>
            <a:off x="2017437" y="6470668"/>
            <a:ext cx="7136954" cy="400110"/>
          </a:xfrm>
          <a:prstGeom prst="rect">
            <a:avLst/>
          </a:prstGeom>
        </p:spPr>
        <p:txBody>
          <a:bodyPr wrap="none">
            <a:spAutoFit/>
          </a:bodyPr>
          <a:lstStyle/>
          <a:p>
            <a:r>
              <a:rPr lang="en-US" sz="2000" dirty="0" smtClean="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439756" y="1317367"/>
            <a:ext cx="6875444" cy="4985266"/>
          </a:xfrm>
        </p:spPr>
        <p:txBody>
          <a:bodyPr>
            <a:normAutofit/>
          </a:bodyPr>
          <a:lstStyle/>
          <a:p>
            <a:pPr marL="0" indent="0">
              <a:spcBef>
                <a:spcPts val="600"/>
              </a:spcBef>
              <a:spcAft>
                <a:spcPts val="1200"/>
              </a:spcAft>
              <a:buNone/>
            </a:pPr>
            <a:r>
              <a:rPr lang="en-US" sz="2600" b="1" i="1" dirty="0">
                <a:solidFill>
                  <a:srgbClr val="0070C0"/>
                </a:solidFill>
              </a:rPr>
              <a:t>1. Connecting Broad Ideas to Specific Actions </a:t>
            </a:r>
          </a:p>
          <a:p>
            <a:pPr marL="0" indent="0">
              <a:buNone/>
            </a:pPr>
            <a:endParaRPr lang="en-US" dirty="0" smtClean="0"/>
          </a:p>
          <a:p>
            <a:endParaRPr lang="en-US" dirty="0"/>
          </a:p>
        </p:txBody>
      </p:sp>
      <p:pic>
        <p:nvPicPr>
          <p:cNvPr id="5" name="Picture 4"/>
          <p:cNvPicPr>
            <a:picLocks noChangeAspect="1"/>
          </p:cNvPicPr>
          <p:nvPr/>
        </p:nvPicPr>
        <p:blipFill>
          <a:blip r:embed="rId3"/>
          <a:stretch>
            <a:fillRect/>
          </a:stretch>
        </p:blipFill>
        <p:spPr>
          <a:xfrm>
            <a:off x="1034600" y="1881976"/>
            <a:ext cx="7150999" cy="4754880"/>
          </a:xfrm>
          <a:prstGeom prst="rect">
            <a:avLst/>
          </a:prstGeom>
        </p:spPr>
      </p:pic>
    </p:spTree>
    <p:extLst>
      <p:ext uri="{BB962C8B-B14F-4D97-AF65-F5344CB8AC3E}">
        <p14:creationId xmlns:p14="http://schemas.microsoft.com/office/powerpoint/2010/main" val="3379502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0" y="3487054"/>
            <a:ext cx="3962400" cy="30006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00" name="Title 1"/>
          <p:cNvSpPr>
            <a:spLocks noGrp="1"/>
          </p:cNvSpPr>
          <p:nvPr>
            <p:ph type="title"/>
          </p:nvPr>
        </p:nvSpPr>
        <p:spPr>
          <a:xfrm>
            <a:off x="30480" y="420576"/>
            <a:ext cx="9089173" cy="834184"/>
          </a:xfrm>
        </p:spPr>
        <p:txBody>
          <a:bodyPr>
            <a:noAutofit/>
          </a:bodyPr>
          <a:lstStyle/>
          <a:p>
            <a:pPr algn="ctr"/>
            <a:r>
              <a:rPr lang="en-US" sz="4800" dirty="0" smtClean="0">
                <a:cs typeface="Calibri" pitchFamily="34" charset="0"/>
              </a:rPr>
              <a:t>Northern Institute of Applied Climate Science</a:t>
            </a:r>
          </a:p>
        </p:txBody>
      </p:sp>
      <p:sp>
        <p:nvSpPr>
          <p:cNvPr id="10" name="Rectangle 9"/>
          <p:cNvSpPr/>
          <p:nvPr/>
        </p:nvSpPr>
        <p:spPr>
          <a:xfrm>
            <a:off x="5792701" y="6424786"/>
            <a:ext cx="3503699"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spcBef>
                <a:spcPct val="0"/>
              </a:spcBef>
              <a:spcAft>
                <a:spcPct val="0"/>
              </a:spcAft>
              <a:defRPr/>
            </a:pPr>
            <a:r>
              <a:rPr lang="en-US" sz="2400" dirty="0" smtClean="0">
                <a:solidFill>
                  <a:srgbClr val="FFFFFF"/>
                </a:solidFill>
                <a:cs typeface="Arial" charset="0"/>
              </a:rPr>
              <a:t>www.NIACS.org</a:t>
            </a:r>
            <a:endParaRPr lang="en-US" sz="2400" dirty="0">
              <a:solidFill>
                <a:srgbClr val="FFFFFF"/>
              </a:solidFill>
              <a:cs typeface="Arial"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4179" b="17136"/>
          <a:stretch/>
        </p:blipFill>
        <p:spPr>
          <a:xfrm>
            <a:off x="0" y="1600200"/>
            <a:ext cx="9144000" cy="1905000"/>
          </a:xfrm>
          <a:prstGeom prst="rect">
            <a:avLst/>
          </a:prstGeom>
        </p:spPr>
      </p:pic>
      <p:sp>
        <p:nvSpPr>
          <p:cNvPr id="15" name="Content Placeholder 2"/>
          <p:cNvSpPr>
            <a:spLocks noGrp="1"/>
          </p:cNvSpPr>
          <p:nvPr>
            <p:ph idx="1"/>
          </p:nvPr>
        </p:nvSpPr>
        <p:spPr>
          <a:xfrm>
            <a:off x="0" y="3716231"/>
            <a:ext cx="4197928" cy="1506612"/>
          </a:xfrm>
        </p:spPr>
        <p:txBody>
          <a:bodyPr>
            <a:noAutofit/>
          </a:bodyPr>
          <a:lstStyle/>
          <a:p>
            <a:pPr>
              <a:lnSpc>
                <a:spcPct val="120000"/>
              </a:lnSpc>
              <a:spcBef>
                <a:spcPts val="0"/>
              </a:spcBef>
            </a:pPr>
            <a:r>
              <a:rPr lang="en-US" sz="2400" dirty="0" smtClean="0"/>
              <a:t>Practical information on </a:t>
            </a:r>
            <a:r>
              <a:rPr lang="en-US" sz="2400" b="1" dirty="0" smtClean="0">
                <a:solidFill>
                  <a:schemeClr val="accent2">
                    <a:lumMod val="75000"/>
                  </a:schemeClr>
                </a:solidFill>
              </a:rPr>
              <a:t>climate adaptation</a:t>
            </a:r>
            <a:r>
              <a:rPr lang="en-US" sz="2400" dirty="0" smtClean="0">
                <a:solidFill>
                  <a:schemeClr val="accent2">
                    <a:lumMod val="75000"/>
                  </a:schemeClr>
                </a:solidFill>
              </a:rPr>
              <a:t> </a:t>
            </a:r>
            <a:r>
              <a:rPr lang="en-US" sz="2400" dirty="0" smtClean="0"/>
              <a:t>and </a:t>
            </a:r>
            <a:r>
              <a:rPr lang="en-US" sz="2400" b="1" dirty="0" smtClean="0">
                <a:solidFill>
                  <a:schemeClr val="accent2">
                    <a:lumMod val="75000"/>
                  </a:schemeClr>
                </a:solidFill>
              </a:rPr>
              <a:t>carbon management</a:t>
            </a:r>
          </a:p>
          <a:p>
            <a:pPr>
              <a:lnSpc>
                <a:spcPct val="120000"/>
              </a:lnSpc>
              <a:spcBef>
                <a:spcPts val="0"/>
              </a:spcBef>
            </a:pPr>
            <a:r>
              <a:rPr lang="en-US" sz="2400" dirty="0" smtClean="0"/>
              <a:t>Adaptation resources</a:t>
            </a:r>
          </a:p>
          <a:p>
            <a:pPr>
              <a:lnSpc>
                <a:spcPct val="120000"/>
              </a:lnSpc>
              <a:spcBef>
                <a:spcPts val="0"/>
              </a:spcBef>
            </a:pPr>
            <a:r>
              <a:rPr lang="en-US" sz="2400" dirty="0" smtClean="0"/>
              <a:t>Technical assistance</a:t>
            </a:r>
          </a:p>
        </p:txBody>
      </p:sp>
      <p:sp>
        <p:nvSpPr>
          <p:cNvPr id="17" name="Rectangle 16"/>
          <p:cNvSpPr/>
          <p:nvPr/>
        </p:nvSpPr>
        <p:spPr>
          <a:xfrm>
            <a:off x="4038600" y="3487054"/>
            <a:ext cx="5105400" cy="707886"/>
          </a:xfrm>
          <a:prstGeom prst="rect">
            <a:avLst/>
          </a:prstGeom>
        </p:spPr>
        <p:txBody>
          <a:bodyPr wrap="square">
            <a:spAutoFit/>
          </a:bodyPr>
          <a:lstStyle/>
          <a:p>
            <a:pPr algn="ctr"/>
            <a:r>
              <a:rPr lang="en-US" sz="2000" dirty="0">
                <a:solidFill>
                  <a:srgbClr val="2F2B20"/>
                </a:solidFill>
              </a:rPr>
              <a:t>Chartered by </a:t>
            </a:r>
            <a:r>
              <a:rPr lang="en-US" sz="2000" dirty="0" smtClean="0">
                <a:solidFill>
                  <a:srgbClr val="2F2B20"/>
                </a:solidFill>
              </a:rPr>
              <a:t>USDA Forest Service, </a:t>
            </a:r>
            <a:r>
              <a:rPr lang="en-US" sz="2000" dirty="0">
                <a:solidFill>
                  <a:srgbClr val="2F2B20"/>
                </a:solidFill>
              </a:rPr>
              <a:t>universities, </a:t>
            </a:r>
            <a:r>
              <a:rPr lang="en-US" sz="2000" dirty="0" smtClean="0">
                <a:solidFill>
                  <a:srgbClr val="2F2B20"/>
                </a:solidFill>
              </a:rPr>
              <a:t>non-profits, </a:t>
            </a:r>
            <a:r>
              <a:rPr lang="en-US" sz="2000" dirty="0">
                <a:solidFill>
                  <a:srgbClr val="2F2B20"/>
                </a:solidFill>
              </a:rPr>
              <a:t>and tribal </a:t>
            </a:r>
            <a:r>
              <a:rPr lang="en-US" sz="2000" dirty="0" smtClean="0">
                <a:solidFill>
                  <a:srgbClr val="2F2B20"/>
                </a:solidFill>
              </a:rPr>
              <a:t>organizations:</a:t>
            </a:r>
            <a:endParaRPr lang="en-US" sz="2000" dirty="0">
              <a:solidFill>
                <a:srgbClr val="2F2B20"/>
              </a:solidFill>
            </a:endParaRPr>
          </a:p>
        </p:txBody>
      </p:sp>
      <p:pic>
        <p:nvPicPr>
          <p:cNvPr id="20" name="Picture 19"/>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32299" y="5390368"/>
            <a:ext cx="1029433" cy="106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https://www.physicaltherapist.com/app/uploads/2015/03/29363_vermon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4533" y="4365991"/>
            <a:ext cx="1584287" cy="685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stretch>
            <a:fillRect/>
          </a:stretch>
        </p:blipFill>
        <p:spPr>
          <a:xfrm>
            <a:off x="6729188" y="5276988"/>
            <a:ext cx="1104262" cy="1104262"/>
          </a:xfrm>
          <a:prstGeom prst="rect">
            <a:avLst/>
          </a:prstGeom>
        </p:spPr>
      </p:pic>
      <p:pic>
        <p:nvPicPr>
          <p:cNvPr id="23" name="Picture 4" descr="Image result for michigan tech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3998" y="5186406"/>
            <a:ext cx="1657302" cy="548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955074" y="4343131"/>
            <a:ext cx="1106658"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american forests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06226" y="4334709"/>
            <a:ext cx="1380190" cy="71708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wroc.cfans.umn.edu/prod/groups/cfans/@pub/@cfans/@swroc/documents/asset/cfans_asset_224482.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195008" y="5942533"/>
            <a:ext cx="2002445" cy="395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012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228600" y="152400"/>
            <a:ext cx="8763000" cy="1066800"/>
          </a:xfrm>
        </p:spPr>
        <p:txBody>
          <a:bodyPr>
            <a:noAutofit/>
          </a:bodyPr>
          <a:lstStyle/>
          <a:p>
            <a:r>
              <a:rPr lang="en-US" dirty="0" smtClean="0"/>
              <a:t>Adaptation Menus</a:t>
            </a:r>
            <a:endParaRPr lang="en-US" sz="8800" dirty="0" smtClean="0"/>
          </a:p>
        </p:txBody>
      </p:sp>
      <p:sp>
        <p:nvSpPr>
          <p:cNvPr id="2" name="Rectangle 1"/>
          <p:cNvSpPr/>
          <p:nvPr/>
        </p:nvSpPr>
        <p:spPr>
          <a:xfrm>
            <a:off x="2017437" y="6470668"/>
            <a:ext cx="7136954" cy="400110"/>
          </a:xfrm>
          <a:prstGeom prst="rect">
            <a:avLst/>
          </a:prstGeom>
        </p:spPr>
        <p:txBody>
          <a:bodyPr wrap="none">
            <a:spAutoFit/>
          </a:bodyPr>
          <a:lstStyle/>
          <a:p>
            <a:r>
              <a:rPr lang="en-US" sz="2000" dirty="0" smtClean="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439756" y="1317367"/>
            <a:ext cx="6875444" cy="4985266"/>
          </a:xfrm>
        </p:spPr>
        <p:txBody>
          <a:bodyPr>
            <a:normAutofit/>
          </a:bodyPr>
          <a:lstStyle/>
          <a:p>
            <a:pPr marL="0" indent="0">
              <a:spcBef>
                <a:spcPts val="600"/>
              </a:spcBef>
              <a:spcAft>
                <a:spcPts val="1200"/>
              </a:spcAft>
              <a:buNone/>
            </a:pPr>
            <a:r>
              <a:rPr lang="en-US" sz="2600" b="1" i="1" dirty="0">
                <a:solidFill>
                  <a:srgbClr val="0070C0"/>
                </a:solidFill>
              </a:rPr>
              <a:t>1. Connecting Broad Ideas to Specific Actions </a:t>
            </a:r>
          </a:p>
          <a:p>
            <a:pPr marL="0" indent="0">
              <a:buNone/>
            </a:pPr>
            <a:endParaRPr lang="en-US" dirty="0" smtClean="0"/>
          </a:p>
          <a:p>
            <a:endParaRPr lang="en-US" dirty="0"/>
          </a:p>
        </p:txBody>
      </p:sp>
      <p:pic>
        <p:nvPicPr>
          <p:cNvPr id="3" name="Picture 2"/>
          <p:cNvPicPr>
            <a:picLocks noChangeAspect="1"/>
          </p:cNvPicPr>
          <p:nvPr/>
        </p:nvPicPr>
        <p:blipFill>
          <a:blip r:embed="rId3"/>
          <a:stretch>
            <a:fillRect/>
          </a:stretch>
        </p:blipFill>
        <p:spPr>
          <a:xfrm>
            <a:off x="1066800" y="1915843"/>
            <a:ext cx="7022921" cy="4754880"/>
          </a:xfrm>
          <a:prstGeom prst="rect">
            <a:avLst/>
          </a:prstGeom>
        </p:spPr>
      </p:pic>
    </p:spTree>
    <p:extLst>
      <p:ext uri="{BB962C8B-B14F-4D97-AF65-F5344CB8AC3E}">
        <p14:creationId xmlns:p14="http://schemas.microsoft.com/office/powerpoint/2010/main" val="4126401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228600" y="152400"/>
            <a:ext cx="8763000" cy="1066800"/>
          </a:xfrm>
        </p:spPr>
        <p:txBody>
          <a:bodyPr>
            <a:noAutofit/>
          </a:bodyPr>
          <a:lstStyle/>
          <a:p>
            <a:r>
              <a:rPr lang="en-US" dirty="0" smtClean="0"/>
              <a:t>Adaptation Menus</a:t>
            </a:r>
            <a:endParaRPr lang="en-US" sz="8800" dirty="0" smtClean="0"/>
          </a:p>
        </p:txBody>
      </p:sp>
      <p:sp>
        <p:nvSpPr>
          <p:cNvPr id="2" name="Rectangle 1"/>
          <p:cNvSpPr/>
          <p:nvPr/>
        </p:nvSpPr>
        <p:spPr>
          <a:xfrm>
            <a:off x="2017437" y="6470668"/>
            <a:ext cx="7136954" cy="400110"/>
          </a:xfrm>
          <a:prstGeom prst="rect">
            <a:avLst/>
          </a:prstGeom>
        </p:spPr>
        <p:txBody>
          <a:bodyPr wrap="none">
            <a:spAutoFit/>
          </a:bodyPr>
          <a:lstStyle/>
          <a:p>
            <a:r>
              <a:rPr lang="en-US" sz="2000" dirty="0" smtClean="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439756" y="1317367"/>
            <a:ext cx="7104044" cy="4985266"/>
          </a:xfrm>
        </p:spPr>
        <p:txBody>
          <a:bodyPr>
            <a:normAutofit/>
          </a:bodyPr>
          <a:lstStyle/>
          <a:p>
            <a:pPr marL="0" indent="0">
              <a:spcBef>
                <a:spcPts val="600"/>
              </a:spcBef>
              <a:spcAft>
                <a:spcPts val="1200"/>
              </a:spcAft>
              <a:buNone/>
            </a:pPr>
            <a:r>
              <a:rPr lang="en-US" sz="2600" b="1" i="1" dirty="0">
                <a:solidFill>
                  <a:srgbClr val="0070C0"/>
                </a:solidFill>
              </a:rPr>
              <a:t>1. Connecting Broad Ideas to Specific Actions </a:t>
            </a:r>
          </a:p>
          <a:p>
            <a:pPr marL="0" indent="0">
              <a:buNone/>
            </a:pPr>
            <a:endParaRPr lang="en-US" dirty="0" smtClean="0"/>
          </a:p>
          <a:p>
            <a:endParaRPr lang="en-US" dirty="0"/>
          </a:p>
        </p:txBody>
      </p:sp>
      <p:pic>
        <p:nvPicPr>
          <p:cNvPr id="4" name="Picture 3"/>
          <p:cNvPicPr>
            <a:picLocks noChangeAspect="1"/>
          </p:cNvPicPr>
          <p:nvPr/>
        </p:nvPicPr>
        <p:blipFill>
          <a:blip r:embed="rId3"/>
          <a:stretch>
            <a:fillRect/>
          </a:stretch>
        </p:blipFill>
        <p:spPr>
          <a:xfrm>
            <a:off x="1031933" y="1898910"/>
            <a:ext cx="7156333" cy="4754880"/>
          </a:xfrm>
          <a:prstGeom prst="rect">
            <a:avLst/>
          </a:prstGeom>
        </p:spPr>
      </p:pic>
    </p:spTree>
    <p:extLst>
      <p:ext uri="{BB962C8B-B14F-4D97-AF65-F5344CB8AC3E}">
        <p14:creationId xmlns:p14="http://schemas.microsoft.com/office/powerpoint/2010/main" val="2975664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228600" y="152400"/>
            <a:ext cx="8763000" cy="1066800"/>
          </a:xfrm>
        </p:spPr>
        <p:txBody>
          <a:bodyPr>
            <a:noAutofit/>
          </a:bodyPr>
          <a:lstStyle/>
          <a:p>
            <a:r>
              <a:rPr lang="en-US" dirty="0" smtClean="0"/>
              <a:t>Adaptation Menus</a:t>
            </a:r>
            <a:endParaRPr lang="en-US" sz="8800" dirty="0" smtClean="0"/>
          </a:p>
        </p:txBody>
      </p:sp>
      <p:sp>
        <p:nvSpPr>
          <p:cNvPr id="2" name="Rectangle 1"/>
          <p:cNvSpPr/>
          <p:nvPr/>
        </p:nvSpPr>
        <p:spPr>
          <a:xfrm>
            <a:off x="2017437" y="6470668"/>
            <a:ext cx="7136954" cy="400110"/>
          </a:xfrm>
          <a:prstGeom prst="rect">
            <a:avLst/>
          </a:prstGeom>
        </p:spPr>
        <p:txBody>
          <a:bodyPr wrap="none">
            <a:spAutoFit/>
          </a:bodyPr>
          <a:lstStyle/>
          <a:p>
            <a:r>
              <a:rPr lang="en-US" sz="2000" dirty="0" smtClean="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439756" y="1317367"/>
            <a:ext cx="6189643" cy="4985266"/>
          </a:xfrm>
        </p:spPr>
        <p:txBody>
          <a:bodyPr>
            <a:normAutofit/>
          </a:bodyPr>
          <a:lstStyle/>
          <a:p>
            <a:pPr marL="0" indent="0">
              <a:spcBef>
                <a:spcPts val="600"/>
              </a:spcBef>
              <a:spcAft>
                <a:spcPts val="1200"/>
              </a:spcAft>
              <a:buNone/>
            </a:pPr>
            <a:r>
              <a:rPr lang="en-US" sz="2600" b="1" i="1" dirty="0" smtClean="0">
                <a:solidFill>
                  <a:srgbClr val="0070C0"/>
                </a:solidFill>
              </a:rPr>
              <a:t>2. Making Actions Intentional</a:t>
            </a:r>
          </a:p>
          <a:p>
            <a:pPr marL="0" indent="0">
              <a:buNone/>
            </a:pPr>
            <a:endParaRPr lang="en-US" dirty="0" smtClean="0"/>
          </a:p>
          <a:p>
            <a:endParaRPr lang="en-US" dirty="0"/>
          </a:p>
        </p:txBody>
      </p:sp>
      <p:sp>
        <p:nvSpPr>
          <p:cNvPr id="3" name="TextBox 2"/>
          <p:cNvSpPr txBox="1"/>
          <p:nvPr/>
        </p:nvSpPr>
        <p:spPr>
          <a:xfrm>
            <a:off x="303121" y="3034444"/>
            <a:ext cx="3811679" cy="1938992"/>
          </a:xfrm>
          <a:prstGeom prst="rect">
            <a:avLst/>
          </a:prstGeom>
          <a:noFill/>
        </p:spPr>
        <p:txBody>
          <a:bodyPr wrap="square" rtlCol="0">
            <a:spAutoFit/>
          </a:bodyPr>
          <a:lstStyle/>
          <a:p>
            <a:r>
              <a:rPr lang="en-US" sz="4000" b="1" dirty="0" smtClean="0">
                <a:solidFill>
                  <a:srgbClr val="2F2B20"/>
                </a:solidFill>
              </a:rPr>
              <a:t>My goal is to ….</a:t>
            </a:r>
          </a:p>
          <a:p>
            <a:r>
              <a:rPr lang="en-US" sz="4000" dirty="0" smtClean="0">
                <a:solidFill>
                  <a:srgbClr val="2F2B20"/>
                </a:solidFill>
              </a:rPr>
              <a:t>(Options and Strategies)</a:t>
            </a:r>
            <a:endParaRPr lang="en-US" sz="4000" dirty="0">
              <a:solidFill>
                <a:srgbClr val="2F2B20"/>
              </a:solidFill>
            </a:endParaRPr>
          </a:p>
        </p:txBody>
      </p:sp>
      <p:sp>
        <p:nvSpPr>
          <p:cNvPr id="7" name="TextBox 6"/>
          <p:cNvSpPr txBox="1"/>
          <p:nvPr/>
        </p:nvSpPr>
        <p:spPr>
          <a:xfrm>
            <a:off x="5673219" y="3003238"/>
            <a:ext cx="2937381" cy="1938992"/>
          </a:xfrm>
          <a:prstGeom prst="rect">
            <a:avLst/>
          </a:prstGeom>
          <a:noFill/>
        </p:spPr>
        <p:txBody>
          <a:bodyPr wrap="square" rtlCol="0">
            <a:spAutoFit/>
          </a:bodyPr>
          <a:lstStyle/>
          <a:p>
            <a:r>
              <a:rPr lang="en-US" sz="4000" b="1" dirty="0" smtClean="0">
                <a:solidFill>
                  <a:srgbClr val="2F2B20"/>
                </a:solidFill>
              </a:rPr>
              <a:t>So I will ….</a:t>
            </a:r>
          </a:p>
          <a:p>
            <a:r>
              <a:rPr lang="en-US" sz="4000" dirty="0" smtClean="0">
                <a:solidFill>
                  <a:srgbClr val="2F2B20"/>
                </a:solidFill>
              </a:rPr>
              <a:t>(Approaches and Tactics)</a:t>
            </a:r>
            <a:endParaRPr lang="en-US" sz="4000" dirty="0">
              <a:solidFill>
                <a:srgbClr val="2F2B20"/>
              </a:solidFill>
            </a:endParaRPr>
          </a:p>
        </p:txBody>
      </p:sp>
      <p:sp>
        <p:nvSpPr>
          <p:cNvPr id="5" name="Rounded Rectangle 4"/>
          <p:cNvSpPr/>
          <p:nvPr/>
        </p:nvSpPr>
        <p:spPr>
          <a:xfrm>
            <a:off x="272040" y="3003238"/>
            <a:ext cx="3690360" cy="2102162"/>
          </a:xfrm>
          <a:prstGeom prst="roundRect">
            <a:avLst/>
          </a:prstGeom>
          <a:noFill/>
          <a:ln>
            <a:solidFill>
              <a:srgbClr val="368D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ounded Rectangle 8"/>
          <p:cNvSpPr/>
          <p:nvPr/>
        </p:nvSpPr>
        <p:spPr>
          <a:xfrm>
            <a:off x="5562599" y="2985006"/>
            <a:ext cx="3048001" cy="2120394"/>
          </a:xfrm>
          <a:prstGeom prst="roundRect">
            <a:avLst/>
          </a:prstGeom>
          <a:noFill/>
          <a:ln>
            <a:solidFill>
              <a:srgbClr val="368D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Curved Down Arrow 9"/>
          <p:cNvSpPr/>
          <p:nvPr/>
        </p:nvSpPr>
        <p:spPr>
          <a:xfrm>
            <a:off x="3276600" y="1952009"/>
            <a:ext cx="3124200" cy="914400"/>
          </a:xfrm>
          <a:prstGeom prst="curvedDownArrow">
            <a:avLst/>
          </a:prstGeom>
          <a:solidFill>
            <a:srgbClr val="368D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2B20"/>
              </a:solidFill>
            </a:endParaRPr>
          </a:p>
        </p:txBody>
      </p:sp>
      <p:sp>
        <p:nvSpPr>
          <p:cNvPr id="12" name="Curved Down Arrow 11"/>
          <p:cNvSpPr/>
          <p:nvPr/>
        </p:nvSpPr>
        <p:spPr>
          <a:xfrm rot="10800000">
            <a:off x="3245224" y="5268144"/>
            <a:ext cx="3124200" cy="914400"/>
          </a:xfrm>
          <a:prstGeom prst="curvedDownArrow">
            <a:avLst/>
          </a:prstGeom>
          <a:solidFill>
            <a:srgbClr val="368D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1883573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228600" y="152400"/>
            <a:ext cx="8763000" cy="1066800"/>
          </a:xfrm>
        </p:spPr>
        <p:txBody>
          <a:bodyPr>
            <a:noAutofit/>
          </a:bodyPr>
          <a:lstStyle/>
          <a:p>
            <a:r>
              <a:rPr lang="en-US" dirty="0" smtClean="0"/>
              <a:t>Adaptation Menus</a:t>
            </a:r>
            <a:endParaRPr lang="en-US" sz="8800" dirty="0" smtClean="0"/>
          </a:p>
        </p:txBody>
      </p:sp>
      <p:sp>
        <p:nvSpPr>
          <p:cNvPr id="2" name="Rectangle 1"/>
          <p:cNvSpPr/>
          <p:nvPr/>
        </p:nvSpPr>
        <p:spPr>
          <a:xfrm>
            <a:off x="6038726" y="6457890"/>
            <a:ext cx="3105274" cy="400110"/>
          </a:xfrm>
          <a:prstGeom prst="rect">
            <a:avLst/>
          </a:prstGeom>
        </p:spPr>
        <p:txBody>
          <a:bodyPr wrap="none">
            <a:spAutoFit/>
          </a:bodyPr>
          <a:lstStyle/>
          <a:p>
            <a:r>
              <a:rPr lang="en-US" sz="2000" dirty="0" smtClean="0">
                <a:solidFill>
                  <a:srgbClr val="FFFFFF"/>
                </a:solidFill>
                <a:cs typeface="Arial" charset="0"/>
              </a:rPr>
              <a:t>wwww.forestadaptation.org</a:t>
            </a:r>
            <a:endParaRPr lang="en-US" sz="2000" dirty="0">
              <a:solidFill>
                <a:srgbClr val="FFFFFF"/>
              </a:solidFill>
            </a:endParaRPr>
          </a:p>
        </p:txBody>
      </p:sp>
      <p:sp>
        <p:nvSpPr>
          <p:cNvPr id="6" name="Content Placeholder 2"/>
          <p:cNvSpPr>
            <a:spLocks noGrp="1"/>
          </p:cNvSpPr>
          <p:nvPr>
            <p:ph idx="1"/>
          </p:nvPr>
        </p:nvSpPr>
        <p:spPr>
          <a:xfrm>
            <a:off x="439756" y="1317367"/>
            <a:ext cx="6189643" cy="4985266"/>
          </a:xfrm>
        </p:spPr>
        <p:txBody>
          <a:bodyPr>
            <a:normAutofit/>
          </a:bodyPr>
          <a:lstStyle/>
          <a:p>
            <a:pPr marL="0" indent="0">
              <a:spcBef>
                <a:spcPts val="600"/>
              </a:spcBef>
              <a:spcAft>
                <a:spcPts val="1200"/>
              </a:spcAft>
              <a:buNone/>
            </a:pPr>
            <a:r>
              <a:rPr lang="en-US" sz="2600" b="1" i="1" dirty="0" smtClean="0">
                <a:solidFill>
                  <a:srgbClr val="0070C0"/>
                </a:solidFill>
              </a:rPr>
              <a:t>3. Communicating your Ideas</a:t>
            </a:r>
          </a:p>
          <a:p>
            <a:pPr marL="0" indent="0">
              <a:buNone/>
            </a:pPr>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57633"/>
            <a:ext cx="9144000" cy="4445000"/>
          </a:xfrm>
          <a:prstGeom prst="rect">
            <a:avLst/>
          </a:prstGeom>
        </p:spPr>
      </p:pic>
    </p:spTree>
    <p:extLst>
      <p:ext uri="{BB962C8B-B14F-4D97-AF65-F5344CB8AC3E}">
        <p14:creationId xmlns:p14="http://schemas.microsoft.com/office/powerpoint/2010/main" val="1250876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8889"/>
          <a:stretch/>
        </p:blipFill>
        <p:spPr>
          <a:xfrm>
            <a:off x="533400" y="724054"/>
            <a:ext cx="8171329" cy="5752946"/>
          </a:xfrm>
          <a:prstGeom prst="rect">
            <a:avLst/>
          </a:prstGeom>
        </p:spPr>
      </p:pic>
      <p:sp>
        <p:nvSpPr>
          <p:cNvPr id="20483" name="Title 1"/>
          <p:cNvSpPr>
            <a:spLocks noGrp="1"/>
          </p:cNvSpPr>
          <p:nvPr>
            <p:ph type="title"/>
          </p:nvPr>
        </p:nvSpPr>
        <p:spPr>
          <a:xfrm>
            <a:off x="228600" y="152400"/>
            <a:ext cx="8763000" cy="1066800"/>
          </a:xfrm>
        </p:spPr>
        <p:txBody>
          <a:bodyPr>
            <a:noAutofit/>
          </a:bodyPr>
          <a:lstStyle/>
          <a:p>
            <a:r>
              <a:rPr lang="en-US" dirty="0" smtClean="0"/>
              <a:t>Adaptation Menus</a:t>
            </a:r>
            <a:endParaRPr lang="en-US" sz="8800" dirty="0" smtClean="0"/>
          </a:p>
        </p:txBody>
      </p:sp>
      <p:sp>
        <p:nvSpPr>
          <p:cNvPr id="2" name="Rectangle 1"/>
          <p:cNvSpPr/>
          <p:nvPr/>
        </p:nvSpPr>
        <p:spPr>
          <a:xfrm>
            <a:off x="6038726" y="6457890"/>
            <a:ext cx="3105274" cy="400110"/>
          </a:xfrm>
          <a:prstGeom prst="rect">
            <a:avLst/>
          </a:prstGeom>
        </p:spPr>
        <p:txBody>
          <a:bodyPr wrap="none">
            <a:spAutoFit/>
          </a:bodyPr>
          <a:lstStyle/>
          <a:p>
            <a:r>
              <a:rPr lang="en-US" sz="2000" dirty="0" smtClean="0">
                <a:solidFill>
                  <a:srgbClr val="FFFFFF"/>
                </a:solidFill>
                <a:cs typeface="Arial" charset="0"/>
              </a:rPr>
              <a:t>wwww.forestadaptation.org</a:t>
            </a:r>
            <a:endParaRPr lang="en-US" sz="2000" dirty="0">
              <a:solidFill>
                <a:srgbClr val="FFFFFF"/>
              </a:solidFill>
            </a:endParaRPr>
          </a:p>
        </p:txBody>
      </p:sp>
      <p:sp>
        <p:nvSpPr>
          <p:cNvPr id="6" name="Content Placeholder 2"/>
          <p:cNvSpPr>
            <a:spLocks noGrp="1"/>
          </p:cNvSpPr>
          <p:nvPr>
            <p:ph idx="1"/>
          </p:nvPr>
        </p:nvSpPr>
        <p:spPr>
          <a:xfrm>
            <a:off x="439756" y="1317367"/>
            <a:ext cx="6189643" cy="4985266"/>
          </a:xfrm>
        </p:spPr>
        <p:txBody>
          <a:bodyPr>
            <a:normAutofit/>
          </a:bodyPr>
          <a:lstStyle/>
          <a:p>
            <a:pPr marL="0" indent="0">
              <a:spcBef>
                <a:spcPts val="600"/>
              </a:spcBef>
              <a:spcAft>
                <a:spcPts val="1200"/>
              </a:spcAft>
              <a:buNone/>
            </a:pPr>
            <a:r>
              <a:rPr lang="en-US" sz="2600" b="1" i="1" dirty="0" smtClean="0">
                <a:solidFill>
                  <a:srgbClr val="0070C0"/>
                </a:solidFill>
              </a:rPr>
              <a:t>3. Communicating your Ideas</a:t>
            </a:r>
          </a:p>
          <a:p>
            <a:pPr marL="0" indent="0">
              <a:buNone/>
            </a:pPr>
            <a:endParaRPr lang="en-US" dirty="0" smtClean="0"/>
          </a:p>
          <a:p>
            <a:endParaRPr lang="en-US" dirty="0"/>
          </a:p>
        </p:txBody>
      </p:sp>
    </p:spTree>
    <p:extLst>
      <p:ext uri="{BB962C8B-B14F-4D97-AF65-F5344CB8AC3E}">
        <p14:creationId xmlns:p14="http://schemas.microsoft.com/office/powerpoint/2010/main" val="230366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228600" y="152400"/>
            <a:ext cx="8763000" cy="1066800"/>
          </a:xfrm>
        </p:spPr>
        <p:txBody>
          <a:bodyPr>
            <a:noAutofit/>
          </a:bodyPr>
          <a:lstStyle/>
          <a:p>
            <a:r>
              <a:rPr lang="en-US" dirty="0" smtClean="0"/>
              <a:t>Adaptation Menus</a:t>
            </a:r>
            <a:endParaRPr lang="en-US" sz="8800" dirty="0" smtClean="0"/>
          </a:p>
        </p:txBody>
      </p:sp>
      <p:sp>
        <p:nvSpPr>
          <p:cNvPr id="2" name="Rectangle 1"/>
          <p:cNvSpPr/>
          <p:nvPr/>
        </p:nvSpPr>
        <p:spPr>
          <a:xfrm>
            <a:off x="6038726" y="6457890"/>
            <a:ext cx="3105274" cy="400110"/>
          </a:xfrm>
          <a:prstGeom prst="rect">
            <a:avLst/>
          </a:prstGeom>
        </p:spPr>
        <p:txBody>
          <a:bodyPr wrap="none">
            <a:spAutoFit/>
          </a:bodyPr>
          <a:lstStyle/>
          <a:p>
            <a:r>
              <a:rPr lang="en-US" sz="2000" dirty="0" smtClean="0">
                <a:solidFill>
                  <a:srgbClr val="FFFFFF"/>
                </a:solidFill>
                <a:cs typeface="Arial" charset="0"/>
              </a:rPr>
              <a:t>wwww.forestadaptation.org</a:t>
            </a:r>
            <a:endParaRPr lang="en-US" sz="2000" dirty="0">
              <a:solidFill>
                <a:srgbClr val="FFFFFF"/>
              </a:solidFill>
            </a:endParaRPr>
          </a:p>
        </p:txBody>
      </p:sp>
      <p:sp>
        <p:nvSpPr>
          <p:cNvPr id="6" name="Content Placeholder 2"/>
          <p:cNvSpPr>
            <a:spLocks noGrp="1"/>
          </p:cNvSpPr>
          <p:nvPr>
            <p:ph idx="1"/>
          </p:nvPr>
        </p:nvSpPr>
        <p:spPr>
          <a:xfrm>
            <a:off x="439756" y="1317367"/>
            <a:ext cx="6189643" cy="4985266"/>
          </a:xfrm>
        </p:spPr>
        <p:txBody>
          <a:bodyPr>
            <a:normAutofit/>
          </a:bodyPr>
          <a:lstStyle/>
          <a:p>
            <a:pPr marL="0" indent="0">
              <a:spcBef>
                <a:spcPts val="600"/>
              </a:spcBef>
              <a:spcAft>
                <a:spcPts val="1200"/>
              </a:spcAft>
              <a:buNone/>
            </a:pPr>
            <a:r>
              <a:rPr lang="en-US" sz="2600" b="1" i="1" dirty="0" smtClean="0">
                <a:solidFill>
                  <a:srgbClr val="0070C0"/>
                </a:solidFill>
              </a:rPr>
              <a:t>4. Boosting Creativity</a:t>
            </a:r>
          </a:p>
          <a:p>
            <a:pPr marL="0" indent="0">
              <a:buNone/>
            </a:pPr>
            <a:endParaRPr lang="en-US" dirty="0" smtClean="0"/>
          </a:p>
          <a:p>
            <a:endParaRPr lang="en-US" dirty="0"/>
          </a:p>
        </p:txBody>
      </p:sp>
      <p:pic>
        <p:nvPicPr>
          <p:cNvPr id="2052" name="Picture 4" descr="Image result for creat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84551"/>
            <a:ext cx="6237243" cy="433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891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228600" y="152400"/>
            <a:ext cx="8763000" cy="1066800"/>
          </a:xfrm>
        </p:spPr>
        <p:txBody>
          <a:bodyPr>
            <a:noAutofit/>
          </a:bodyPr>
          <a:lstStyle/>
          <a:p>
            <a:r>
              <a:rPr lang="en-US" dirty="0" smtClean="0"/>
              <a:t>A Growing Collection</a:t>
            </a:r>
            <a:endParaRPr lang="en-US" sz="8800" dirty="0" smtClean="0"/>
          </a:p>
        </p:txBody>
      </p:sp>
      <p:sp>
        <p:nvSpPr>
          <p:cNvPr id="2" name="Rectangle 1"/>
          <p:cNvSpPr/>
          <p:nvPr/>
        </p:nvSpPr>
        <p:spPr>
          <a:xfrm>
            <a:off x="3186095" y="6466855"/>
            <a:ext cx="5904117" cy="400110"/>
          </a:xfrm>
          <a:prstGeom prst="rect">
            <a:avLst/>
          </a:prstGeom>
        </p:spPr>
        <p:txBody>
          <a:bodyPr wrap="none">
            <a:spAutoFit/>
          </a:bodyPr>
          <a:lstStyle/>
          <a:p>
            <a:r>
              <a:rPr lang="en-US" sz="2000" dirty="0" smtClean="0">
                <a:solidFill>
                  <a:schemeClr val="bg1"/>
                </a:solidFill>
              </a:rPr>
              <a:t>www.forestadaptation.org/adapt/adaptation-strategies</a:t>
            </a:r>
            <a:endParaRPr lang="en-US" sz="2000" dirty="0">
              <a:solidFill>
                <a:schemeClr val="bg1"/>
              </a:solidFill>
            </a:endParaRPr>
          </a:p>
        </p:txBody>
      </p:sp>
      <p:sp>
        <p:nvSpPr>
          <p:cNvPr id="6" name="Content Placeholder 2"/>
          <p:cNvSpPr>
            <a:spLocks noGrp="1"/>
          </p:cNvSpPr>
          <p:nvPr>
            <p:ph idx="1"/>
          </p:nvPr>
        </p:nvSpPr>
        <p:spPr>
          <a:xfrm>
            <a:off x="457200" y="1567934"/>
            <a:ext cx="8428822" cy="4985266"/>
          </a:xfrm>
        </p:spPr>
        <p:txBody>
          <a:bodyPr numCol="2" spcCol="457200">
            <a:normAutofit fontScale="77500" lnSpcReduction="20000"/>
          </a:bodyPr>
          <a:lstStyle/>
          <a:p>
            <a:pPr marL="0" indent="0">
              <a:spcBef>
                <a:spcPts val="600"/>
              </a:spcBef>
              <a:spcAft>
                <a:spcPts val="1200"/>
              </a:spcAft>
              <a:buNone/>
            </a:pPr>
            <a:r>
              <a:rPr lang="en-US" sz="3500" b="1" dirty="0" smtClean="0"/>
              <a:t>Published: </a:t>
            </a:r>
          </a:p>
          <a:p>
            <a:pPr>
              <a:spcBef>
                <a:spcPts val="600"/>
              </a:spcBef>
              <a:spcAft>
                <a:spcPts val="1200"/>
              </a:spcAft>
            </a:pPr>
            <a:r>
              <a:rPr lang="en-US" sz="3500" dirty="0" smtClean="0"/>
              <a:t>Forestry</a:t>
            </a:r>
          </a:p>
          <a:p>
            <a:pPr>
              <a:spcBef>
                <a:spcPts val="600"/>
              </a:spcBef>
              <a:spcAft>
                <a:spcPts val="1200"/>
              </a:spcAft>
            </a:pPr>
            <a:r>
              <a:rPr lang="en-US" sz="3500" dirty="0" smtClean="0"/>
              <a:t>Urban Forestry</a:t>
            </a:r>
          </a:p>
          <a:p>
            <a:pPr>
              <a:spcBef>
                <a:spcPts val="600"/>
              </a:spcBef>
              <a:spcAft>
                <a:spcPts val="1200"/>
              </a:spcAft>
            </a:pPr>
            <a:r>
              <a:rPr lang="en-US" sz="3500" dirty="0" smtClean="0"/>
              <a:t>Agriculture</a:t>
            </a:r>
          </a:p>
          <a:p>
            <a:pPr>
              <a:spcBef>
                <a:spcPts val="600"/>
              </a:spcBef>
              <a:spcAft>
                <a:spcPts val="1200"/>
              </a:spcAft>
            </a:pPr>
            <a:r>
              <a:rPr lang="en-US" sz="3500" dirty="0" smtClean="0"/>
              <a:t>Forested Watersheds</a:t>
            </a:r>
          </a:p>
          <a:p>
            <a:pPr>
              <a:spcBef>
                <a:spcPts val="600"/>
              </a:spcBef>
              <a:spcAft>
                <a:spcPts val="1200"/>
              </a:spcAft>
            </a:pPr>
            <a:r>
              <a:rPr lang="en-US" sz="3500" dirty="0" smtClean="0"/>
              <a:t>Tribal Perspectives</a:t>
            </a:r>
          </a:p>
          <a:p>
            <a:pPr>
              <a:spcBef>
                <a:spcPts val="600"/>
              </a:spcBef>
              <a:spcAft>
                <a:spcPts val="1200"/>
              </a:spcAft>
            </a:pPr>
            <a:r>
              <a:rPr lang="en-US" sz="3500" dirty="0"/>
              <a:t>Forest Carbon Management</a:t>
            </a:r>
          </a:p>
          <a:p>
            <a:pPr>
              <a:spcBef>
                <a:spcPts val="600"/>
              </a:spcBef>
              <a:spcAft>
                <a:spcPts val="1200"/>
              </a:spcAft>
            </a:pPr>
            <a:r>
              <a:rPr lang="en-US" sz="3500" dirty="0" smtClean="0"/>
              <a:t>Recreation</a:t>
            </a:r>
          </a:p>
          <a:p>
            <a:pPr>
              <a:spcBef>
                <a:spcPts val="600"/>
              </a:spcBef>
              <a:spcAft>
                <a:spcPts val="1200"/>
              </a:spcAft>
            </a:pPr>
            <a:r>
              <a:rPr lang="en-US" sz="3500" dirty="0" smtClean="0"/>
              <a:t>Non-forested Wetlands</a:t>
            </a:r>
            <a:endParaRPr lang="en-US" sz="3500" dirty="0"/>
          </a:p>
          <a:p>
            <a:pPr>
              <a:spcBef>
                <a:spcPts val="600"/>
              </a:spcBef>
              <a:spcAft>
                <a:spcPts val="1200"/>
              </a:spcAft>
            </a:pPr>
            <a:r>
              <a:rPr lang="en-US" sz="3500" dirty="0" smtClean="0"/>
              <a:t>Glacial Lakes Fisheries</a:t>
            </a:r>
            <a:endParaRPr lang="en-US" sz="3500" dirty="0"/>
          </a:p>
          <a:p>
            <a:pPr marL="0" indent="0">
              <a:spcBef>
                <a:spcPts val="600"/>
              </a:spcBef>
              <a:spcAft>
                <a:spcPts val="1200"/>
              </a:spcAft>
              <a:buNone/>
            </a:pPr>
            <a:endParaRPr lang="en-US" sz="3500" dirty="0"/>
          </a:p>
          <a:p>
            <a:pPr marL="0" indent="0">
              <a:spcBef>
                <a:spcPts val="600"/>
              </a:spcBef>
              <a:spcAft>
                <a:spcPts val="1200"/>
              </a:spcAft>
              <a:buNone/>
            </a:pPr>
            <a:r>
              <a:rPr lang="en-US" sz="3500" b="1" dirty="0" smtClean="0"/>
              <a:t>In Preparation: </a:t>
            </a:r>
          </a:p>
          <a:p>
            <a:pPr>
              <a:spcBef>
                <a:spcPts val="600"/>
              </a:spcBef>
              <a:spcAft>
                <a:spcPts val="1200"/>
              </a:spcAft>
            </a:pPr>
            <a:r>
              <a:rPr lang="en-US" sz="3500" dirty="0" smtClean="0"/>
              <a:t>Wildlife Management </a:t>
            </a:r>
          </a:p>
          <a:p>
            <a:pPr>
              <a:spcBef>
                <a:spcPts val="600"/>
              </a:spcBef>
              <a:spcAft>
                <a:spcPts val="1200"/>
              </a:spcAft>
            </a:pPr>
            <a:r>
              <a:rPr lang="en-US" sz="3500" dirty="0" smtClean="0"/>
              <a:t>Coastal Ecosystems</a:t>
            </a:r>
          </a:p>
          <a:p>
            <a:pPr>
              <a:spcBef>
                <a:spcPts val="600"/>
              </a:spcBef>
              <a:spcAft>
                <a:spcPts val="1200"/>
              </a:spcAft>
            </a:pPr>
            <a:r>
              <a:rPr lang="en-US" sz="3500" dirty="0" smtClean="0"/>
              <a:t>Grasslands</a:t>
            </a:r>
          </a:p>
          <a:p>
            <a:pPr>
              <a:spcBef>
                <a:spcPts val="600"/>
              </a:spcBef>
              <a:spcAft>
                <a:spcPts val="1200"/>
              </a:spcAft>
            </a:pPr>
            <a:r>
              <a:rPr lang="en-US" sz="3500" dirty="0" smtClean="0"/>
              <a:t>Fire (western?)</a:t>
            </a:r>
            <a:endParaRPr lang="en-US" dirty="0" smtClean="0"/>
          </a:p>
        </p:txBody>
      </p:sp>
      <p:sp>
        <p:nvSpPr>
          <p:cNvPr id="16" name="TextBox 15"/>
          <p:cNvSpPr txBox="1"/>
          <p:nvPr/>
        </p:nvSpPr>
        <p:spPr>
          <a:xfrm rot="21209786">
            <a:off x="1642855" y="3681349"/>
            <a:ext cx="6765866" cy="1569660"/>
          </a:xfrm>
          <a:prstGeom prst="rect">
            <a:avLst/>
          </a:prstGeom>
          <a:solidFill>
            <a:schemeClr val="bg1"/>
          </a:solidFill>
          <a:ln w="76200">
            <a:solidFill>
              <a:schemeClr val="accent2"/>
            </a:solidFill>
          </a:ln>
        </p:spPr>
        <p:txBody>
          <a:bodyPr wrap="square" rtlCol="0">
            <a:spAutoFit/>
          </a:bodyPr>
          <a:lstStyle/>
          <a:p>
            <a:pPr algn="ctr"/>
            <a:r>
              <a:rPr lang="en-US" sz="3200" i="1" u="sng" dirty="0" smtClean="0">
                <a:solidFill>
                  <a:schemeClr val="accent2"/>
                </a:solidFill>
              </a:rPr>
              <a:t>Mix and Match: </a:t>
            </a:r>
            <a:r>
              <a:rPr lang="en-US" sz="3200" dirty="0" smtClean="0">
                <a:solidFill>
                  <a:schemeClr val="accent2"/>
                </a:solidFill>
              </a:rPr>
              <a:t/>
            </a:r>
            <a:br>
              <a:rPr lang="en-US" sz="3200" dirty="0" smtClean="0">
                <a:solidFill>
                  <a:schemeClr val="accent2"/>
                </a:solidFill>
              </a:rPr>
            </a:br>
            <a:r>
              <a:rPr lang="en-US" sz="3200" dirty="0" smtClean="0">
                <a:solidFill>
                  <a:schemeClr val="accent2"/>
                </a:solidFill>
              </a:rPr>
              <a:t>Menus can be used independently or together in a single project!</a:t>
            </a:r>
            <a:endParaRPr lang="en-US" sz="3200" dirty="0">
              <a:solidFill>
                <a:schemeClr val="accent2"/>
              </a:solidFill>
            </a:endParaRPr>
          </a:p>
        </p:txBody>
      </p:sp>
      <p:sp>
        <p:nvSpPr>
          <p:cNvPr id="17" name="Oval 16"/>
          <p:cNvSpPr/>
          <p:nvPr/>
        </p:nvSpPr>
        <p:spPr>
          <a:xfrm>
            <a:off x="5029200" y="1996440"/>
            <a:ext cx="3505200" cy="5909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025788" y="1425100"/>
            <a:ext cx="2819400" cy="689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3012" y="1947266"/>
            <a:ext cx="2819400" cy="689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rot="792922">
            <a:off x="6621922" y="5117165"/>
            <a:ext cx="1943256" cy="1229909"/>
            <a:chOff x="5772912" y="1609344"/>
            <a:chExt cx="3371088" cy="2133600"/>
          </a:xfrm>
        </p:grpSpPr>
        <p:pic>
          <p:nvPicPr>
            <p:cNvPr id="21" name="Picture 2" descr="http://www.mixdownmag.com.au/sites/default/files/styles/flexslider_h400/public/images/tape1.jpg?itok=tA5JzfGj&amp;c=136f04ef2b45eb00ea8a42e610e0fe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912" y="1609344"/>
              <a:ext cx="3371088" cy="21336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400800" y="1828800"/>
              <a:ext cx="2342388"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6" descr="Ho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752600"/>
              <a:ext cx="2219706" cy="61317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4" name="Straight Connector 23"/>
          <p:cNvCxnSpPr>
            <a:stCxn id="17" idx="2"/>
            <a:endCxn id="18" idx="2"/>
          </p:cNvCxnSpPr>
          <p:nvPr/>
        </p:nvCxnSpPr>
        <p:spPr>
          <a:xfrm flipH="1" flipV="1">
            <a:off x="5025788" y="1769727"/>
            <a:ext cx="3412" cy="5221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7" idx="2"/>
            <a:endCxn id="19" idx="6"/>
          </p:cNvCxnSpPr>
          <p:nvPr/>
        </p:nvCxnSpPr>
        <p:spPr>
          <a:xfrm flipH="1">
            <a:off x="3072412" y="2291893"/>
            <a:ext cx="19567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095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800" dirty="0" err="1" smtClean="0"/>
              <a:t>Gameplan</a:t>
            </a:r>
            <a:r>
              <a:rPr lang="en-US" sz="4800" dirty="0" smtClean="0"/>
              <a:t> for </a:t>
            </a:r>
            <a:r>
              <a:rPr lang="en-US" sz="4800" dirty="0" err="1" smtClean="0"/>
              <a:t>Kidrick</a:t>
            </a:r>
            <a:endParaRPr lang="en-US" sz="4800" dirty="0"/>
          </a:p>
        </p:txBody>
      </p:sp>
    </p:spTree>
    <p:extLst>
      <p:ext uri="{BB962C8B-B14F-4D97-AF65-F5344CB8AC3E}">
        <p14:creationId xmlns:p14="http://schemas.microsoft.com/office/powerpoint/2010/main" val="7446251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52482" y="6438812"/>
            <a:ext cx="6113358" cy="369332"/>
          </a:xfrm>
          <a:prstGeom prst="rect">
            <a:avLst/>
          </a:prstGeom>
          <a:noFill/>
        </p:spPr>
        <p:txBody>
          <a:bodyPr wrap="square" rtlCol="0">
            <a:spAutoFit/>
          </a:bodyPr>
          <a:lstStyle/>
          <a:p>
            <a:r>
              <a:rPr lang="en-US" dirty="0" smtClean="0">
                <a:solidFill>
                  <a:srgbClr val="2F2B20"/>
                </a:solidFill>
                <a:cs typeface="Calibri" pitchFamily="34" charset="0"/>
              </a:rPr>
              <a:t>Swanston </a:t>
            </a:r>
            <a:r>
              <a:rPr lang="en-US" dirty="0">
                <a:solidFill>
                  <a:srgbClr val="2F2B20"/>
                </a:solidFill>
                <a:cs typeface="Calibri" pitchFamily="34" charset="0"/>
              </a:rPr>
              <a:t>and </a:t>
            </a:r>
            <a:r>
              <a:rPr lang="en-US" dirty="0" smtClean="0">
                <a:solidFill>
                  <a:srgbClr val="2F2B20"/>
                </a:solidFill>
                <a:cs typeface="Calibri" pitchFamily="34" charset="0"/>
              </a:rPr>
              <a:t>Janowiak 2012; </a:t>
            </a:r>
            <a:r>
              <a:rPr lang="en-US" dirty="0" smtClean="0">
                <a:solidFill>
                  <a:srgbClr val="2F2B20"/>
                </a:solidFill>
                <a:cs typeface="Calibri" pitchFamily="34" charset="0"/>
                <a:hlinkClick r:id="rId3"/>
              </a:rPr>
              <a:t>www.nrs.fs.fed.us/pubs/40543</a:t>
            </a:r>
            <a:r>
              <a:rPr lang="en-US" dirty="0" smtClean="0">
                <a:solidFill>
                  <a:srgbClr val="2F2B20"/>
                </a:solidFill>
                <a:cs typeface="Calibri" pitchFamily="34" charset="0"/>
              </a:rPr>
              <a:t> </a:t>
            </a:r>
            <a:endParaRPr lang="en-US" dirty="0">
              <a:solidFill>
                <a:srgbClr val="2F2B20"/>
              </a:solidFill>
              <a:cs typeface="Calibri" pitchFamily="34" charset="0"/>
            </a:endParaRPr>
          </a:p>
        </p:txBody>
      </p:sp>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1. </a:t>
              </a:r>
              <a:r>
                <a:rPr lang="en-US" sz="2800" b="1" dirty="0" smtClean="0">
                  <a:solidFill>
                    <a:srgbClr val="2F2B20"/>
                  </a:solidFill>
                  <a:cs typeface="Calibri" pitchFamily="34" charset="0"/>
                </a:rPr>
                <a:t>DEFINE</a:t>
              </a:r>
              <a:r>
                <a:rPr lang="en-US" sz="2800" dirty="0" smtClean="0">
                  <a:solidFill>
                    <a:srgbClr val="2F2B20"/>
                  </a:solidFill>
                  <a:cs typeface="Calibri" pitchFamily="34" charset="0"/>
                </a:rPr>
                <a:t> management objectives.</a:t>
              </a:r>
              <a:endParaRPr lang="en-US" sz="2800" dirty="0">
                <a:solidFill>
                  <a:srgbClr val="2F2B20"/>
                </a:solidFill>
                <a:cs typeface="Calibri" pitchFamily="34" charset="0"/>
              </a:endParaRP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2. </a:t>
              </a:r>
              <a:r>
                <a:rPr lang="en-US" sz="2800" b="1" dirty="0" smtClean="0">
                  <a:solidFill>
                    <a:srgbClr val="2F2B20"/>
                  </a:solidFill>
                  <a:cs typeface="Calibri" pitchFamily="34" charset="0"/>
                </a:rPr>
                <a:t>ASSESS</a:t>
              </a:r>
              <a:r>
                <a:rPr lang="en-US" sz="2800" dirty="0" smtClean="0">
                  <a:solidFill>
                    <a:srgbClr val="2F2B20"/>
                  </a:solidFill>
                  <a:cs typeface="Calibri" pitchFamily="34" charset="0"/>
                </a:rPr>
                <a:t> climate impacts.</a:t>
              </a:r>
              <a:endParaRPr lang="en-US" sz="2800" dirty="0">
                <a:solidFill>
                  <a:srgbClr val="2F2B20"/>
                </a:solidFill>
                <a:cs typeface="Calibri" pitchFamily="34" charset="0"/>
              </a:endParaRP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3. </a:t>
              </a:r>
              <a:r>
                <a:rPr lang="en-US" sz="2800" b="1" dirty="0" smtClean="0">
                  <a:solidFill>
                    <a:srgbClr val="2F2B20"/>
                  </a:solidFill>
                  <a:cs typeface="Calibri" pitchFamily="34" charset="0"/>
                </a:rPr>
                <a:t>EVALUATE</a:t>
              </a:r>
              <a:r>
                <a:rPr lang="en-US" sz="2800" dirty="0" smtClean="0">
                  <a:solidFill>
                    <a:srgbClr val="2F2B20"/>
                  </a:solidFill>
                  <a:cs typeface="Calibri" pitchFamily="34" charset="0"/>
                </a:rPr>
                <a:t> management objectives.</a:t>
              </a:r>
              <a:endParaRPr lang="en-US" sz="2800" dirty="0">
                <a:solidFill>
                  <a:srgbClr val="2F2B20"/>
                </a:solidFill>
                <a:cs typeface="Calibri" pitchFamily="34" charset="0"/>
              </a:endParaRP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4. </a:t>
              </a:r>
              <a:r>
                <a:rPr lang="en-US" sz="2800" b="1" dirty="0" smtClean="0">
                  <a:solidFill>
                    <a:srgbClr val="2F2B20"/>
                  </a:solidFill>
                  <a:cs typeface="Calibri" pitchFamily="34" charset="0"/>
                </a:rPr>
                <a:t>IDENTIFY</a:t>
              </a:r>
              <a:r>
                <a:rPr lang="en-US" sz="2800" dirty="0" smtClean="0">
                  <a:solidFill>
                    <a:srgbClr val="2F2B20"/>
                  </a:solidFill>
                  <a:cs typeface="Calibri" pitchFamily="34" charset="0"/>
                </a:rPr>
                <a:t> adaptation approaches. </a:t>
              </a:r>
              <a:endParaRPr lang="en-US" sz="2800" dirty="0">
                <a:solidFill>
                  <a:srgbClr val="2F2B20"/>
                </a:solidFill>
                <a:cs typeface="Calibri" pitchFamily="34" charset="0"/>
              </a:endParaRP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5. </a:t>
              </a:r>
              <a:r>
                <a:rPr lang="en-US" sz="2800" b="1" dirty="0" smtClean="0">
                  <a:solidFill>
                    <a:srgbClr val="2F2B20"/>
                  </a:solidFill>
                  <a:cs typeface="Calibri" pitchFamily="34" charset="0"/>
                </a:rPr>
                <a:t>MONITOR</a:t>
              </a:r>
              <a:r>
                <a:rPr lang="en-US" sz="2800" dirty="0" smtClean="0">
                  <a:solidFill>
                    <a:srgbClr val="2F2B20"/>
                  </a:solidFill>
                  <a:cs typeface="Calibri" pitchFamily="34" charset="0"/>
                </a:rPr>
                <a:t> and evaluate effectiveness.</a:t>
              </a:r>
              <a:endParaRPr lang="en-US" sz="2800" dirty="0">
                <a:solidFill>
                  <a:srgbClr val="2F2B20"/>
                </a:solidFill>
                <a:cs typeface="Calibri" pitchFamily="34" charset="0"/>
              </a:endParaRPr>
            </a:p>
          </p:txBody>
        </p:sp>
      </p:grpSp>
      <p:sp>
        <p:nvSpPr>
          <p:cNvPr id="2" name="Title 1"/>
          <p:cNvSpPr>
            <a:spLocks noGrp="1"/>
          </p:cNvSpPr>
          <p:nvPr>
            <p:ph type="title"/>
          </p:nvPr>
        </p:nvSpPr>
        <p:spPr/>
        <p:txBody>
          <a:bodyPr/>
          <a:lstStyle/>
          <a:p>
            <a:r>
              <a:rPr lang="en-US" dirty="0" smtClean="0"/>
              <a:t>Adaptation Workbook</a:t>
            </a:r>
            <a:endParaRPr lang="en-US" dirty="0"/>
          </a:p>
        </p:txBody>
      </p:sp>
    </p:spTree>
    <p:extLst>
      <p:ext uri="{BB962C8B-B14F-4D97-AF65-F5344CB8AC3E}">
        <p14:creationId xmlns:p14="http://schemas.microsoft.com/office/powerpoint/2010/main" val="1421488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52482" y="6438812"/>
            <a:ext cx="6113358" cy="369332"/>
          </a:xfrm>
          <a:prstGeom prst="rect">
            <a:avLst/>
          </a:prstGeom>
          <a:noFill/>
        </p:spPr>
        <p:txBody>
          <a:bodyPr wrap="square" rtlCol="0">
            <a:spAutoFit/>
          </a:bodyPr>
          <a:lstStyle/>
          <a:p>
            <a:r>
              <a:rPr lang="en-US" dirty="0" smtClean="0">
                <a:solidFill>
                  <a:srgbClr val="2F2B20"/>
                </a:solidFill>
                <a:cs typeface="Calibri" pitchFamily="34" charset="0"/>
              </a:rPr>
              <a:t>Swanston </a:t>
            </a:r>
            <a:r>
              <a:rPr lang="en-US" dirty="0">
                <a:solidFill>
                  <a:srgbClr val="2F2B20"/>
                </a:solidFill>
                <a:cs typeface="Calibri" pitchFamily="34" charset="0"/>
              </a:rPr>
              <a:t>and </a:t>
            </a:r>
            <a:r>
              <a:rPr lang="en-US" dirty="0" smtClean="0">
                <a:solidFill>
                  <a:srgbClr val="2F2B20"/>
                </a:solidFill>
                <a:cs typeface="Calibri" pitchFamily="34" charset="0"/>
              </a:rPr>
              <a:t>Janowiak 2012; </a:t>
            </a:r>
            <a:r>
              <a:rPr lang="en-US" dirty="0" smtClean="0">
                <a:solidFill>
                  <a:srgbClr val="2F2B20"/>
                </a:solidFill>
                <a:cs typeface="Calibri" pitchFamily="34" charset="0"/>
                <a:hlinkClick r:id="rId3"/>
              </a:rPr>
              <a:t>www.nrs.fs.fed.us/pubs/40543</a:t>
            </a:r>
            <a:r>
              <a:rPr lang="en-US" dirty="0" smtClean="0">
                <a:solidFill>
                  <a:srgbClr val="2F2B20"/>
                </a:solidFill>
                <a:cs typeface="Calibri" pitchFamily="34" charset="0"/>
              </a:rPr>
              <a:t> </a:t>
            </a:r>
            <a:endParaRPr lang="en-US" dirty="0">
              <a:solidFill>
                <a:srgbClr val="2F2B20"/>
              </a:solidFill>
              <a:cs typeface="Calibri" pitchFamily="34" charset="0"/>
            </a:endParaRPr>
          </a:p>
        </p:txBody>
      </p:sp>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solidFill>
              <a:srgbClr val="FFC0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1. </a:t>
              </a:r>
              <a:r>
                <a:rPr lang="en-US" sz="2800" b="1" dirty="0" smtClean="0">
                  <a:solidFill>
                    <a:srgbClr val="2F2B20"/>
                  </a:solidFill>
                  <a:cs typeface="Calibri" pitchFamily="34" charset="0"/>
                </a:rPr>
                <a:t>DEFINE</a:t>
              </a:r>
              <a:r>
                <a:rPr lang="en-US" sz="2800" dirty="0" smtClean="0">
                  <a:solidFill>
                    <a:srgbClr val="2F2B20"/>
                  </a:solidFill>
                  <a:cs typeface="Calibri" pitchFamily="34" charset="0"/>
                </a:rPr>
                <a:t> management objectives.</a:t>
              </a:r>
              <a:endParaRPr lang="en-US" sz="2800" dirty="0">
                <a:solidFill>
                  <a:srgbClr val="2F2B20"/>
                </a:solidFill>
                <a:cs typeface="Calibri" pitchFamily="34" charset="0"/>
              </a:endParaRP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solidFill>
              <a:srgbClr val="FFC0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2. </a:t>
              </a:r>
              <a:r>
                <a:rPr lang="en-US" sz="2800" b="1" dirty="0" smtClean="0">
                  <a:solidFill>
                    <a:srgbClr val="2F2B20"/>
                  </a:solidFill>
                  <a:cs typeface="Calibri" pitchFamily="34" charset="0"/>
                </a:rPr>
                <a:t>ASSESS</a:t>
              </a:r>
              <a:r>
                <a:rPr lang="en-US" sz="2800" dirty="0" smtClean="0">
                  <a:solidFill>
                    <a:srgbClr val="2F2B20"/>
                  </a:solidFill>
                  <a:cs typeface="Calibri" pitchFamily="34" charset="0"/>
                </a:rPr>
                <a:t> climate impacts.</a:t>
              </a:r>
              <a:endParaRPr lang="en-US" sz="2800" dirty="0">
                <a:solidFill>
                  <a:srgbClr val="2F2B20"/>
                </a:solidFill>
                <a:cs typeface="Calibri" pitchFamily="34" charset="0"/>
              </a:endParaRP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solidFill>
              <a:srgbClr val="FFC0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3. </a:t>
              </a:r>
              <a:r>
                <a:rPr lang="en-US" sz="2800" b="1" dirty="0" smtClean="0">
                  <a:solidFill>
                    <a:srgbClr val="2F2B20"/>
                  </a:solidFill>
                  <a:cs typeface="Calibri" pitchFamily="34" charset="0"/>
                </a:rPr>
                <a:t>EVALUATE</a:t>
              </a:r>
              <a:r>
                <a:rPr lang="en-US" sz="2800" dirty="0" smtClean="0">
                  <a:solidFill>
                    <a:srgbClr val="2F2B20"/>
                  </a:solidFill>
                  <a:cs typeface="Calibri" pitchFamily="34" charset="0"/>
                </a:rPr>
                <a:t> management objectives.</a:t>
              </a:r>
              <a:endParaRPr lang="en-US" sz="2800" dirty="0">
                <a:solidFill>
                  <a:srgbClr val="2F2B20"/>
                </a:solidFill>
                <a:cs typeface="Calibri" pitchFamily="34" charset="0"/>
              </a:endParaRP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4. </a:t>
              </a:r>
              <a:r>
                <a:rPr lang="en-US" sz="2800" b="1" dirty="0" smtClean="0">
                  <a:solidFill>
                    <a:srgbClr val="2F2B20"/>
                  </a:solidFill>
                  <a:cs typeface="Calibri" pitchFamily="34" charset="0"/>
                </a:rPr>
                <a:t>IDENTIFY</a:t>
              </a:r>
              <a:r>
                <a:rPr lang="en-US" sz="2800" dirty="0" smtClean="0">
                  <a:solidFill>
                    <a:srgbClr val="2F2B20"/>
                  </a:solidFill>
                  <a:cs typeface="Calibri" pitchFamily="34" charset="0"/>
                </a:rPr>
                <a:t> adaptation approaches. </a:t>
              </a:r>
              <a:endParaRPr lang="en-US" sz="2800" dirty="0">
                <a:solidFill>
                  <a:srgbClr val="2F2B20"/>
                </a:solidFill>
                <a:cs typeface="Calibri" pitchFamily="34" charset="0"/>
              </a:endParaRP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5. </a:t>
              </a:r>
              <a:r>
                <a:rPr lang="en-US" sz="2800" b="1" dirty="0" smtClean="0">
                  <a:solidFill>
                    <a:srgbClr val="2F2B20"/>
                  </a:solidFill>
                  <a:cs typeface="Calibri" pitchFamily="34" charset="0"/>
                </a:rPr>
                <a:t>MONITOR</a:t>
              </a:r>
              <a:r>
                <a:rPr lang="en-US" sz="2800" dirty="0" smtClean="0">
                  <a:solidFill>
                    <a:srgbClr val="2F2B20"/>
                  </a:solidFill>
                  <a:cs typeface="Calibri" pitchFamily="34" charset="0"/>
                </a:rPr>
                <a:t> and evaluate effectiveness.</a:t>
              </a:r>
              <a:endParaRPr lang="en-US" sz="2800" dirty="0">
                <a:solidFill>
                  <a:srgbClr val="2F2B20"/>
                </a:solidFill>
                <a:cs typeface="Calibri" pitchFamily="34" charset="0"/>
              </a:endParaRPr>
            </a:p>
          </p:txBody>
        </p:sp>
      </p:grpSp>
      <p:sp>
        <p:nvSpPr>
          <p:cNvPr id="2" name="Title 1"/>
          <p:cNvSpPr>
            <a:spLocks noGrp="1"/>
          </p:cNvSpPr>
          <p:nvPr>
            <p:ph type="title"/>
          </p:nvPr>
        </p:nvSpPr>
        <p:spPr/>
        <p:txBody>
          <a:bodyPr/>
          <a:lstStyle/>
          <a:p>
            <a:r>
              <a:rPr lang="en-US" dirty="0" smtClean="0"/>
              <a:t>Adaptation Workbook</a:t>
            </a:r>
            <a:endParaRPr lang="en-US" dirty="0"/>
          </a:p>
        </p:txBody>
      </p:sp>
      <p:sp>
        <p:nvSpPr>
          <p:cNvPr id="4" name="TextBox 3"/>
          <p:cNvSpPr txBox="1"/>
          <p:nvPr/>
        </p:nvSpPr>
        <p:spPr>
          <a:xfrm>
            <a:off x="6629400" y="1302311"/>
            <a:ext cx="2514600" cy="1384995"/>
          </a:xfrm>
          <a:prstGeom prst="rect">
            <a:avLst/>
          </a:prstGeom>
          <a:noFill/>
        </p:spPr>
        <p:txBody>
          <a:bodyPr wrap="square" rtlCol="0">
            <a:spAutoFit/>
          </a:bodyPr>
          <a:lstStyle/>
          <a:p>
            <a:r>
              <a:rPr lang="en-US" sz="2800" b="1" dirty="0" smtClean="0">
                <a:solidFill>
                  <a:srgbClr val="EAB200"/>
                </a:solidFill>
              </a:rPr>
              <a:t>On your own (or in resource area groups)</a:t>
            </a:r>
            <a:endParaRPr lang="en-US" sz="2800" b="1" dirty="0">
              <a:solidFill>
                <a:srgbClr val="EAB200"/>
              </a:solidFill>
            </a:endParaRPr>
          </a:p>
        </p:txBody>
      </p:sp>
    </p:spTree>
    <p:extLst>
      <p:ext uri="{BB962C8B-B14F-4D97-AF65-F5344CB8AC3E}">
        <p14:creationId xmlns:p14="http://schemas.microsoft.com/office/powerpoint/2010/main" val="3392694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Two Key Questions</a:t>
            </a:r>
            <a:endParaRPr lang="en-US" sz="5400" dirty="0"/>
          </a:p>
        </p:txBody>
      </p:sp>
      <p:sp>
        <p:nvSpPr>
          <p:cNvPr id="7" name="Content Placeholder 6"/>
          <p:cNvSpPr>
            <a:spLocks noGrp="1"/>
          </p:cNvSpPr>
          <p:nvPr>
            <p:ph idx="1"/>
          </p:nvPr>
        </p:nvSpPr>
        <p:spPr/>
        <p:txBody>
          <a:bodyPr>
            <a:normAutofit/>
          </a:bodyPr>
          <a:lstStyle/>
          <a:p>
            <a:pPr marL="742950" indent="-742950">
              <a:buFont typeface="+mj-lt"/>
              <a:buAutoNum type="arabicPeriod"/>
            </a:pPr>
            <a:r>
              <a:rPr lang="en-US" sz="4000" dirty="0" smtClean="0"/>
              <a:t>How might climate change affect the resources that I manage?</a:t>
            </a:r>
          </a:p>
          <a:p>
            <a:pPr marL="0" indent="0">
              <a:buNone/>
            </a:pPr>
            <a:endParaRPr lang="en-US" sz="4000" dirty="0" smtClean="0"/>
          </a:p>
          <a:p>
            <a:pPr marL="742950" indent="-742950">
              <a:buFont typeface="+mj-lt"/>
              <a:buAutoNum type="arabicPeriod" startAt="2"/>
            </a:pPr>
            <a:r>
              <a:rPr lang="en-US" sz="4000" dirty="0" smtClean="0"/>
              <a:t>What management actions could help prepare for those effects?</a:t>
            </a:r>
          </a:p>
          <a:p>
            <a:endParaRPr lang="en-US" sz="4000" dirty="0" smtClean="0"/>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Tree>
    <p:extLst>
      <p:ext uri="{BB962C8B-B14F-4D97-AF65-F5344CB8AC3E}">
        <p14:creationId xmlns:p14="http://schemas.microsoft.com/office/powerpoint/2010/main" val="869430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52482" y="6438812"/>
            <a:ext cx="6113358" cy="369332"/>
          </a:xfrm>
          <a:prstGeom prst="rect">
            <a:avLst/>
          </a:prstGeom>
          <a:noFill/>
        </p:spPr>
        <p:txBody>
          <a:bodyPr wrap="square" rtlCol="0">
            <a:spAutoFit/>
          </a:bodyPr>
          <a:lstStyle/>
          <a:p>
            <a:r>
              <a:rPr lang="en-US" dirty="0" smtClean="0">
                <a:solidFill>
                  <a:srgbClr val="2F2B20"/>
                </a:solidFill>
                <a:cs typeface="Calibri" pitchFamily="34" charset="0"/>
              </a:rPr>
              <a:t>Swanston </a:t>
            </a:r>
            <a:r>
              <a:rPr lang="en-US" dirty="0">
                <a:solidFill>
                  <a:srgbClr val="2F2B20"/>
                </a:solidFill>
                <a:cs typeface="Calibri" pitchFamily="34" charset="0"/>
              </a:rPr>
              <a:t>and </a:t>
            </a:r>
            <a:r>
              <a:rPr lang="en-US" dirty="0" smtClean="0">
                <a:solidFill>
                  <a:srgbClr val="2F2B20"/>
                </a:solidFill>
                <a:cs typeface="Calibri" pitchFamily="34" charset="0"/>
              </a:rPr>
              <a:t>Janowiak 2012; </a:t>
            </a:r>
            <a:r>
              <a:rPr lang="en-US" dirty="0" smtClean="0">
                <a:solidFill>
                  <a:srgbClr val="2F2B20"/>
                </a:solidFill>
                <a:cs typeface="Calibri" pitchFamily="34" charset="0"/>
                <a:hlinkClick r:id="rId3"/>
              </a:rPr>
              <a:t>www.nrs.fs.fed.us/pubs/40543</a:t>
            </a:r>
            <a:r>
              <a:rPr lang="en-US" dirty="0" smtClean="0">
                <a:solidFill>
                  <a:srgbClr val="2F2B20"/>
                </a:solidFill>
                <a:cs typeface="Calibri" pitchFamily="34" charset="0"/>
              </a:rPr>
              <a:t> </a:t>
            </a:r>
            <a:endParaRPr lang="en-US" dirty="0">
              <a:solidFill>
                <a:srgbClr val="2F2B20"/>
              </a:solidFill>
              <a:cs typeface="Calibri" pitchFamily="34" charset="0"/>
            </a:endParaRPr>
          </a:p>
        </p:txBody>
      </p:sp>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solidFill>
              <a:srgbClr val="FFC0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1. </a:t>
              </a:r>
              <a:r>
                <a:rPr lang="en-US" sz="2800" b="1" dirty="0" smtClean="0">
                  <a:solidFill>
                    <a:srgbClr val="2F2B20"/>
                  </a:solidFill>
                  <a:cs typeface="Calibri" pitchFamily="34" charset="0"/>
                </a:rPr>
                <a:t>DEFINE</a:t>
              </a:r>
              <a:r>
                <a:rPr lang="en-US" sz="2800" dirty="0" smtClean="0">
                  <a:solidFill>
                    <a:srgbClr val="2F2B20"/>
                  </a:solidFill>
                  <a:cs typeface="Calibri" pitchFamily="34" charset="0"/>
                </a:rPr>
                <a:t> management objectives.</a:t>
              </a:r>
              <a:endParaRPr lang="en-US" sz="2800" dirty="0">
                <a:solidFill>
                  <a:srgbClr val="2F2B20"/>
                </a:solidFill>
                <a:cs typeface="Calibri" pitchFamily="34" charset="0"/>
              </a:endParaRP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solidFill>
              <a:srgbClr val="FFC0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2. </a:t>
              </a:r>
              <a:r>
                <a:rPr lang="en-US" sz="2800" b="1" dirty="0" smtClean="0">
                  <a:solidFill>
                    <a:srgbClr val="2F2B20"/>
                  </a:solidFill>
                  <a:cs typeface="Calibri" pitchFamily="34" charset="0"/>
                </a:rPr>
                <a:t>ASSESS</a:t>
              </a:r>
              <a:r>
                <a:rPr lang="en-US" sz="2800" dirty="0" smtClean="0">
                  <a:solidFill>
                    <a:srgbClr val="2F2B20"/>
                  </a:solidFill>
                  <a:cs typeface="Calibri" pitchFamily="34" charset="0"/>
                </a:rPr>
                <a:t> climate impacts.</a:t>
              </a:r>
              <a:endParaRPr lang="en-US" sz="2800" dirty="0">
                <a:solidFill>
                  <a:srgbClr val="2F2B20"/>
                </a:solidFill>
                <a:cs typeface="Calibri" pitchFamily="34" charset="0"/>
              </a:endParaRP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solidFill>
              <a:srgbClr val="FFC0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3. </a:t>
              </a:r>
              <a:r>
                <a:rPr lang="en-US" sz="2800" b="1" dirty="0" smtClean="0">
                  <a:solidFill>
                    <a:srgbClr val="2F2B20"/>
                  </a:solidFill>
                  <a:cs typeface="Calibri" pitchFamily="34" charset="0"/>
                </a:rPr>
                <a:t>EVALUATE</a:t>
              </a:r>
              <a:r>
                <a:rPr lang="en-US" sz="2800" dirty="0" smtClean="0">
                  <a:solidFill>
                    <a:srgbClr val="2F2B20"/>
                  </a:solidFill>
                  <a:cs typeface="Calibri" pitchFamily="34" charset="0"/>
                </a:rPr>
                <a:t> management objectives.</a:t>
              </a:r>
              <a:endParaRPr lang="en-US" sz="2800" dirty="0">
                <a:solidFill>
                  <a:srgbClr val="2F2B20"/>
                </a:solidFill>
                <a:cs typeface="Calibri" pitchFamily="34" charset="0"/>
              </a:endParaRP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solidFill>
              <a:schemeClr val="accent3">
                <a:lumMod val="40000"/>
                <a:lumOff val="6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solidFill>
              <a:schemeClr val="accent3">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4. </a:t>
              </a:r>
              <a:r>
                <a:rPr lang="en-US" sz="2800" b="1" dirty="0" smtClean="0">
                  <a:solidFill>
                    <a:srgbClr val="2F2B20"/>
                  </a:solidFill>
                  <a:cs typeface="Calibri" pitchFamily="34" charset="0"/>
                </a:rPr>
                <a:t>IDENTIFY</a:t>
              </a:r>
              <a:r>
                <a:rPr lang="en-US" sz="2800" dirty="0" smtClean="0">
                  <a:solidFill>
                    <a:srgbClr val="2F2B20"/>
                  </a:solidFill>
                  <a:cs typeface="Calibri" pitchFamily="34" charset="0"/>
                </a:rPr>
                <a:t> adaptation approaches. </a:t>
              </a:r>
              <a:endParaRPr lang="en-US" sz="2800" dirty="0">
                <a:solidFill>
                  <a:srgbClr val="2F2B20"/>
                </a:solidFill>
                <a:cs typeface="Calibri" pitchFamily="34" charset="0"/>
              </a:endParaRPr>
            </a:p>
          </p:txBody>
        </p:sp>
      </p:grpSp>
      <p:grpSp>
        <p:nvGrpSpPr>
          <p:cNvPr id="14" name="Group 13"/>
          <p:cNvGrpSpPr/>
          <p:nvPr/>
        </p:nvGrpSpPr>
        <p:grpSpPr>
          <a:xfrm>
            <a:off x="1100667" y="2911314"/>
            <a:ext cx="2409740" cy="1352055"/>
            <a:chOff x="152395" y="2100038"/>
            <a:chExt cx="2994511" cy="1862359"/>
          </a:xfrm>
          <a:solidFill>
            <a:schemeClr val="accent3">
              <a:lumMod val="40000"/>
              <a:lumOff val="6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5. </a:t>
              </a:r>
              <a:r>
                <a:rPr lang="en-US" sz="2800" b="1" dirty="0" smtClean="0">
                  <a:solidFill>
                    <a:srgbClr val="2F2B20"/>
                  </a:solidFill>
                  <a:cs typeface="Calibri" pitchFamily="34" charset="0"/>
                </a:rPr>
                <a:t>MONITOR</a:t>
              </a:r>
              <a:r>
                <a:rPr lang="en-US" sz="2800" dirty="0" smtClean="0">
                  <a:solidFill>
                    <a:srgbClr val="2F2B20"/>
                  </a:solidFill>
                  <a:cs typeface="Calibri" pitchFamily="34" charset="0"/>
                </a:rPr>
                <a:t> and evaluate effectiveness.</a:t>
              </a:r>
              <a:endParaRPr lang="en-US" sz="2800" dirty="0">
                <a:solidFill>
                  <a:srgbClr val="2F2B20"/>
                </a:solidFill>
                <a:cs typeface="Calibri" pitchFamily="34" charset="0"/>
              </a:endParaRPr>
            </a:p>
          </p:txBody>
        </p:sp>
      </p:grpSp>
      <p:sp>
        <p:nvSpPr>
          <p:cNvPr id="2" name="Title 1"/>
          <p:cNvSpPr>
            <a:spLocks noGrp="1"/>
          </p:cNvSpPr>
          <p:nvPr>
            <p:ph type="title"/>
          </p:nvPr>
        </p:nvSpPr>
        <p:spPr/>
        <p:txBody>
          <a:bodyPr/>
          <a:lstStyle/>
          <a:p>
            <a:r>
              <a:rPr lang="en-US" dirty="0" smtClean="0"/>
              <a:t>Adaptation Workbook</a:t>
            </a:r>
            <a:endParaRPr lang="en-US" dirty="0"/>
          </a:p>
        </p:txBody>
      </p:sp>
      <p:sp>
        <p:nvSpPr>
          <p:cNvPr id="4" name="TextBox 3"/>
          <p:cNvSpPr txBox="1"/>
          <p:nvPr/>
        </p:nvSpPr>
        <p:spPr>
          <a:xfrm>
            <a:off x="6629400" y="1302311"/>
            <a:ext cx="2514600" cy="1384995"/>
          </a:xfrm>
          <a:prstGeom prst="rect">
            <a:avLst/>
          </a:prstGeom>
          <a:noFill/>
        </p:spPr>
        <p:txBody>
          <a:bodyPr wrap="square" rtlCol="0">
            <a:spAutoFit/>
          </a:bodyPr>
          <a:lstStyle/>
          <a:p>
            <a:r>
              <a:rPr lang="en-US" sz="2800" b="1" dirty="0" smtClean="0">
                <a:solidFill>
                  <a:srgbClr val="EAB200"/>
                </a:solidFill>
              </a:rPr>
              <a:t>On your own (or in resource area groups)</a:t>
            </a:r>
            <a:endParaRPr lang="en-US" sz="2800" b="1" dirty="0">
              <a:solidFill>
                <a:srgbClr val="EAB200"/>
              </a:solidFill>
            </a:endParaRPr>
          </a:p>
        </p:txBody>
      </p:sp>
      <p:sp>
        <p:nvSpPr>
          <p:cNvPr id="25" name="TextBox 24"/>
          <p:cNvSpPr txBox="1"/>
          <p:nvPr/>
        </p:nvSpPr>
        <p:spPr>
          <a:xfrm>
            <a:off x="119566" y="1548269"/>
            <a:ext cx="2514600" cy="523220"/>
          </a:xfrm>
          <a:prstGeom prst="rect">
            <a:avLst/>
          </a:prstGeom>
          <a:noFill/>
        </p:spPr>
        <p:txBody>
          <a:bodyPr wrap="square" rtlCol="0">
            <a:spAutoFit/>
          </a:bodyPr>
          <a:lstStyle/>
          <a:p>
            <a:r>
              <a:rPr lang="en-US" sz="2800" b="1" dirty="0" smtClean="0">
                <a:solidFill>
                  <a:srgbClr val="449BEA"/>
                </a:solidFill>
              </a:rPr>
              <a:t>Session 2</a:t>
            </a:r>
            <a:endParaRPr lang="en-US" sz="2800" b="1" dirty="0">
              <a:solidFill>
                <a:srgbClr val="449BEA"/>
              </a:solidFill>
            </a:endParaRPr>
          </a:p>
        </p:txBody>
      </p:sp>
    </p:spTree>
    <p:extLst>
      <p:ext uri="{BB962C8B-B14F-4D97-AF65-F5344CB8AC3E}">
        <p14:creationId xmlns:p14="http://schemas.microsoft.com/office/powerpoint/2010/main" val="1339337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Prep</a:t>
            </a:r>
            <a:endParaRPr lang="en-US" dirty="0"/>
          </a:p>
        </p:txBody>
      </p:sp>
      <p:sp>
        <p:nvSpPr>
          <p:cNvPr id="8" name="Rectangle 7"/>
          <p:cNvSpPr/>
          <p:nvPr/>
        </p:nvSpPr>
        <p:spPr>
          <a:xfrm>
            <a:off x="6496865" y="6479903"/>
            <a:ext cx="2647135" cy="369332"/>
          </a:xfrm>
          <a:prstGeom prst="rect">
            <a:avLst/>
          </a:prstGeom>
        </p:spPr>
        <p:txBody>
          <a:bodyPr wrap="none">
            <a:spAutoFit/>
          </a:bodyPr>
          <a:lstStyle/>
          <a:p>
            <a:pPr algn="r"/>
            <a:r>
              <a:rPr lang="en-US" dirty="0">
                <a:solidFill>
                  <a:srgbClr val="FFFFFF">
                    <a:lumMod val="85000"/>
                  </a:srgbClr>
                </a:solidFill>
              </a:rPr>
              <a:t>www.forestadaptation.org</a:t>
            </a:r>
          </a:p>
        </p:txBody>
      </p:sp>
      <p:sp>
        <p:nvSpPr>
          <p:cNvPr id="5" name="Content Placeholder 4"/>
          <p:cNvSpPr txBox="1">
            <a:spLocks/>
          </p:cNvSpPr>
          <p:nvPr/>
        </p:nvSpPr>
        <p:spPr>
          <a:xfrm>
            <a:off x="495297" y="1066800"/>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600"/>
              </a:spcBef>
              <a:buFont typeface="Arial" panose="020B0604020202020204" pitchFamily="34" charset="0"/>
              <a:buNone/>
            </a:pPr>
            <a:r>
              <a:rPr lang="en-US" sz="2800" dirty="0" smtClean="0">
                <a:solidFill>
                  <a:srgbClr val="2F2B20"/>
                </a:solidFill>
              </a:rPr>
              <a:t>Write down your key management goals and objectives for your resource area! </a:t>
            </a:r>
          </a:p>
          <a:p>
            <a:pPr marL="0" indent="0">
              <a:buFont typeface="Arial" panose="020B0604020202020204" pitchFamily="34" charset="0"/>
              <a:buNone/>
            </a:pPr>
            <a:endParaRPr lang="en-US" dirty="0">
              <a:solidFill>
                <a:srgbClr val="2F2B2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431695385"/>
              </p:ext>
            </p:extLst>
          </p:nvPr>
        </p:nvGraphicFramePr>
        <p:xfrm>
          <a:off x="495297" y="2257334"/>
          <a:ext cx="8115303" cy="3618412"/>
        </p:xfrm>
        <a:graphic>
          <a:graphicData uri="http://schemas.openxmlformats.org/drawingml/2006/table">
            <a:tbl>
              <a:tblPr firstRow="1" bandRow="1">
                <a:tableStyleId>{5C22544A-7EE6-4342-B048-85BDC9FD1C3A}</a:tableStyleId>
              </a:tblPr>
              <a:tblGrid>
                <a:gridCol w="1562103"/>
                <a:gridCol w="4267200"/>
                <a:gridCol w="2286000"/>
              </a:tblGrid>
              <a:tr h="370840">
                <a:tc>
                  <a:txBody>
                    <a:bodyPr/>
                    <a:lstStyle/>
                    <a:p>
                      <a:r>
                        <a:rPr lang="en-US" sz="1600" dirty="0" smtClean="0"/>
                        <a:t>Resource Areas</a:t>
                      </a:r>
                      <a:endParaRPr lang="en-US" sz="1600" dirty="0"/>
                    </a:p>
                  </a:txBody>
                  <a:tcPr/>
                </a:tc>
                <a:tc>
                  <a:txBody>
                    <a:bodyPr/>
                    <a:lstStyle/>
                    <a:p>
                      <a:r>
                        <a:rPr lang="en-US" sz="1600" dirty="0" smtClean="0"/>
                        <a:t>Goals (Made-up</a:t>
                      </a:r>
                      <a:r>
                        <a:rPr lang="en-US" sz="1600" baseline="0" dirty="0" smtClean="0"/>
                        <a:t> examples…)</a:t>
                      </a:r>
                      <a:endParaRPr lang="en-US" sz="1600" dirty="0"/>
                    </a:p>
                  </a:txBody>
                  <a:tcPr/>
                </a:tc>
                <a:tc>
                  <a:txBody>
                    <a:bodyPr/>
                    <a:lstStyle/>
                    <a:p>
                      <a:r>
                        <a:rPr lang="en-US" sz="1600" dirty="0" smtClean="0"/>
                        <a:t>Objectives</a:t>
                      </a:r>
                      <a:endParaRPr lang="en-US" sz="1600" dirty="0"/>
                    </a:p>
                  </a:txBody>
                  <a:tcPr/>
                </a:tc>
              </a:tr>
              <a:tr h="1410426">
                <a:tc>
                  <a:txBody>
                    <a:bodyPr/>
                    <a:lstStyle/>
                    <a:p>
                      <a:r>
                        <a:rPr lang="en-US" sz="1600" dirty="0" smtClean="0"/>
                        <a:t>Wildlife </a:t>
                      </a:r>
                      <a:endParaRPr lang="en-US" sz="1600" dirty="0"/>
                    </a:p>
                  </a:txBody>
                  <a:tcPr/>
                </a:tc>
                <a:tc>
                  <a:txBody>
                    <a:bodyPr/>
                    <a:lstStyle/>
                    <a:p>
                      <a:pPr marL="285750" indent="-285750">
                        <a:buFont typeface="Arial" panose="020B0604020202020204" pitchFamily="34" charset="0"/>
                        <a:buChar char="•"/>
                      </a:pPr>
                      <a:r>
                        <a:rPr lang="en-US" sz="1600" b="0" dirty="0" smtClean="0"/>
                        <a:t>Increase large red and white pine for eagle nest sites</a:t>
                      </a:r>
                    </a:p>
                    <a:p>
                      <a:pPr marL="285750" indent="-285750">
                        <a:buFont typeface="Arial" panose="020B0604020202020204" pitchFamily="34" charset="0"/>
                        <a:buChar char="•"/>
                      </a:pPr>
                      <a:r>
                        <a:rPr lang="en-US" sz="1600" b="0" dirty="0" smtClean="0"/>
                        <a:t>Prevent brush encroachment</a:t>
                      </a:r>
                      <a:r>
                        <a:rPr lang="en-US" sz="1600" b="0" baseline="0" dirty="0" smtClean="0"/>
                        <a:t> into marshes</a:t>
                      </a:r>
                    </a:p>
                    <a:p>
                      <a:pPr marL="285750" indent="-285750">
                        <a:buFont typeface="Arial" panose="020B0604020202020204" pitchFamily="34" charset="0"/>
                        <a:buChar char="•"/>
                      </a:pPr>
                      <a:r>
                        <a:rPr lang="en-US" sz="1600" b="0" baseline="0" dirty="0" smtClean="0"/>
                        <a:t>Restore waterfowl habitat and wild rice production within Summit and Cyrus lakes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How/ where/</a:t>
                      </a:r>
                      <a:r>
                        <a:rPr lang="en-US" sz="1600" baseline="0" dirty="0" smtClean="0"/>
                        <a:t> how much?</a:t>
                      </a:r>
                    </a:p>
                    <a:p>
                      <a:pPr marL="0" indent="0">
                        <a:buFont typeface="Arial" panose="020B0604020202020204" pitchFamily="34" charset="0"/>
                        <a:buNone/>
                      </a:pPr>
                      <a:endParaRPr lang="en-US" sz="1600" dirty="0"/>
                    </a:p>
                  </a:txBody>
                  <a:tcPr/>
                </a:tc>
              </a:tr>
              <a:tr h="1014186">
                <a:tc>
                  <a:txBody>
                    <a:bodyPr/>
                    <a:lstStyle/>
                    <a:p>
                      <a:r>
                        <a:rPr lang="en-US" sz="1600" dirty="0" smtClean="0"/>
                        <a:t>Vegetation/ </a:t>
                      </a:r>
                      <a:r>
                        <a:rPr lang="en-US" sz="1600" dirty="0" err="1" smtClean="0"/>
                        <a:t>Silviculture</a:t>
                      </a:r>
                      <a:endParaRPr lang="en-US" sz="1600" dirty="0"/>
                    </a:p>
                  </a:txBody>
                  <a:tcPr/>
                </a:tc>
                <a:tc>
                  <a:txBody>
                    <a:bodyPr/>
                    <a:lstStyle/>
                    <a:p>
                      <a:pPr marL="285750" indent="-285750">
                        <a:buFont typeface="Arial" panose="020B0604020202020204" pitchFamily="34" charset="0"/>
                        <a:buChar char="•"/>
                      </a:pPr>
                      <a:r>
                        <a:rPr lang="en-US" sz="1600" b="0" baseline="0" dirty="0" smtClean="0"/>
                        <a:t>Increase the amount of young forest</a:t>
                      </a:r>
                    </a:p>
                    <a:p>
                      <a:pPr marL="285750" indent="-285750">
                        <a:buFont typeface="Arial" panose="020B0604020202020204" pitchFamily="34" charset="0"/>
                        <a:buChar char="•"/>
                      </a:pPr>
                      <a:r>
                        <a:rPr lang="en-US" sz="1600" b="0" baseline="0" dirty="0" smtClean="0"/>
                        <a:t>Improve forest diversity in aspen stands</a:t>
                      </a:r>
                    </a:p>
                    <a:p>
                      <a:pPr marL="285750" indent="-285750">
                        <a:buFont typeface="Arial" panose="020B0604020202020204" pitchFamily="34" charset="0"/>
                        <a:buChar char="•"/>
                      </a:pPr>
                      <a:r>
                        <a:rPr lang="en-US" sz="1600" b="0" baseline="0" dirty="0" smtClean="0"/>
                        <a:t>Expand an mature spruce-fir forest patch </a:t>
                      </a:r>
                    </a:p>
                  </a:txBody>
                  <a:tcPr/>
                </a:tc>
                <a:tc>
                  <a:txBody>
                    <a:bodyPr/>
                    <a:lstStyle/>
                    <a:p>
                      <a:pPr marL="285750" indent="-285750">
                        <a:buFont typeface="Arial" panose="020B0604020202020204" pitchFamily="34" charset="0"/>
                        <a:buChar char="•"/>
                      </a:pPr>
                      <a:r>
                        <a:rPr lang="en-US" sz="1600" dirty="0" smtClean="0"/>
                        <a:t>How/ where/</a:t>
                      </a:r>
                      <a:r>
                        <a:rPr lang="en-US" sz="1600" baseline="0" dirty="0" smtClean="0"/>
                        <a:t> how much?</a:t>
                      </a:r>
                    </a:p>
                    <a:p>
                      <a:pPr marL="0" indent="0">
                        <a:buFont typeface="Arial" panose="020B0604020202020204" pitchFamily="34" charset="0"/>
                        <a:buNone/>
                      </a:pPr>
                      <a:endParaRPr lang="en-US" sz="1600" baseline="0" dirty="0" smtClean="0"/>
                    </a:p>
                  </a:txBody>
                  <a:tcPr/>
                </a:tc>
              </a:tr>
              <a:tr h="370840">
                <a:tc>
                  <a:txBody>
                    <a:bodyPr/>
                    <a:lstStyle/>
                    <a:p>
                      <a:r>
                        <a:rPr lang="en-US" sz="1600" dirty="0" smtClean="0"/>
                        <a:t>Water resources</a:t>
                      </a:r>
                      <a:r>
                        <a:rPr lang="en-US" sz="1600" baseline="0" dirty="0" smtClean="0"/>
                        <a:t> </a:t>
                      </a:r>
                      <a:endParaRPr lang="en-US"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smtClean="0"/>
                        <a:t>Maintain </a:t>
                      </a:r>
                      <a:r>
                        <a:rPr lang="en-US" sz="1600" b="0" baseline="0" dirty="0" err="1" smtClean="0"/>
                        <a:t>coldwater</a:t>
                      </a:r>
                      <a:r>
                        <a:rPr lang="en-US" sz="1600" b="0" baseline="0" dirty="0" smtClean="0"/>
                        <a:t> trout habitat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smtClean="0"/>
                        <a:t>Correct AOP barriers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How/ where/</a:t>
                      </a:r>
                      <a:r>
                        <a:rPr lang="en-US" sz="1600" baseline="0" dirty="0" smtClean="0"/>
                        <a:t> how much?</a:t>
                      </a:r>
                    </a:p>
                    <a:p>
                      <a:endParaRPr lang="en-US" sz="1600" b="0" dirty="0"/>
                    </a:p>
                  </a:txBody>
                  <a:tcPr/>
                </a:tc>
              </a:tr>
            </a:tbl>
          </a:graphicData>
        </a:graphic>
      </p:graphicFrame>
    </p:spTree>
    <p:extLst>
      <p:ext uri="{BB962C8B-B14F-4D97-AF65-F5344CB8AC3E}">
        <p14:creationId xmlns:p14="http://schemas.microsoft.com/office/powerpoint/2010/main" val="42205729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Prep</a:t>
            </a:r>
            <a:endParaRPr lang="en-US" dirty="0"/>
          </a:p>
        </p:txBody>
      </p:sp>
      <p:sp>
        <p:nvSpPr>
          <p:cNvPr id="5" name="Content Placeholder 4"/>
          <p:cNvSpPr txBox="1">
            <a:spLocks/>
          </p:cNvSpPr>
          <p:nvPr/>
        </p:nvSpPr>
        <p:spPr>
          <a:xfrm>
            <a:off x="495297" y="1066800"/>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lgn="ctr">
              <a:spcBef>
                <a:spcPts val="1600"/>
              </a:spcBef>
              <a:buFont typeface="Arial" panose="020B0604020202020204" pitchFamily="34" charset="0"/>
              <a:buAutoNum type="arabicPeriod"/>
            </a:pPr>
            <a:r>
              <a:rPr lang="en-US" sz="2800" dirty="0" smtClean="0">
                <a:solidFill>
                  <a:srgbClr val="2F2B20"/>
                </a:solidFill>
              </a:rPr>
              <a:t>Which climate change impacts are most important (positive or negative) for your resource area? </a:t>
            </a:r>
          </a:p>
          <a:p>
            <a:pPr marL="514350" indent="-514350" algn="ctr">
              <a:spcBef>
                <a:spcPts val="1600"/>
              </a:spcBef>
              <a:buFont typeface="Arial" panose="020B0604020202020204" pitchFamily="34" charset="0"/>
              <a:buAutoNum type="arabicPeriod"/>
            </a:pPr>
            <a:r>
              <a:rPr lang="en-US" sz="2800" dirty="0" smtClean="0">
                <a:solidFill>
                  <a:srgbClr val="2F2B20"/>
                </a:solidFill>
              </a:rPr>
              <a:t>Are there particular features or conditions within the project area that might increase/decrease climate risk?  </a:t>
            </a:r>
          </a:p>
          <a:p>
            <a:pPr marL="0" indent="0">
              <a:buFont typeface="Arial" panose="020B0604020202020204" pitchFamily="34" charset="0"/>
              <a:buNone/>
            </a:pPr>
            <a:endParaRPr lang="en-US" dirty="0">
              <a:solidFill>
                <a:srgbClr val="2F2B20"/>
              </a:solidFill>
            </a:endParaRPr>
          </a:p>
        </p:txBody>
      </p:sp>
      <p:pic>
        <p:nvPicPr>
          <p:cNvPr id="3" name="Picture 2"/>
          <p:cNvPicPr>
            <a:picLocks noChangeAspect="1"/>
          </p:cNvPicPr>
          <p:nvPr/>
        </p:nvPicPr>
        <p:blipFill>
          <a:blip r:embed="rId2"/>
          <a:stretch>
            <a:fillRect/>
          </a:stretch>
        </p:blipFill>
        <p:spPr>
          <a:xfrm>
            <a:off x="495297" y="3648456"/>
            <a:ext cx="8239125" cy="5095875"/>
          </a:xfrm>
          <a:prstGeom prst="rect">
            <a:avLst/>
          </a:prstGeom>
        </p:spPr>
      </p:pic>
    </p:spTree>
    <p:extLst>
      <p:ext uri="{BB962C8B-B14F-4D97-AF65-F5344CB8AC3E}">
        <p14:creationId xmlns:p14="http://schemas.microsoft.com/office/powerpoint/2010/main" val="13733729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to Site-Specific</a:t>
            </a:r>
            <a:endParaRPr lang="en-US" dirty="0"/>
          </a:p>
        </p:txBody>
      </p:sp>
      <p:sp>
        <p:nvSpPr>
          <p:cNvPr id="7" name="Content Placeholder 4"/>
          <p:cNvSpPr txBox="1">
            <a:spLocks/>
          </p:cNvSpPr>
          <p:nvPr/>
        </p:nvSpPr>
        <p:spPr>
          <a:xfrm>
            <a:off x="495297" y="1066800"/>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600"/>
              </a:spcBef>
            </a:pPr>
            <a:r>
              <a:rPr lang="en-US" sz="2800" dirty="0">
                <a:solidFill>
                  <a:srgbClr val="2F2B20"/>
                </a:solidFill>
              </a:rPr>
              <a:t>Research and assessments describe </a:t>
            </a:r>
            <a:r>
              <a:rPr lang="en-US" sz="2800" b="1" u="sng" dirty="0">
                <a:solidFill>
                  <a:srgbClr val="2F2B20"/>
                </a:solidFill>
              </a:rPr>
              <a:t>broad trends</a:t>
            </a:r>
            <a:r>
              <a:rPr lang="en-US" sz="2800" dirty="0">
                <a:solidFill>
                  <a:srgbClr val="2F2B20"/>
                </a:solidFill>
              </a:rPr>
              <a:t> but </a:t>
            </a:r>
            <a:r>
              <a:rPr lang="en-US" sz="2800" b="1" u="sng" dirty="0">
                <a:solidFill>
                  <a:srgbClr val="2F2B20"/>
                </a:solidFill>
              </a:rPr>
              <a:t>local conditions</a:t>
            </a:r>
            <a:r>
              <a:rPr lang="en-US" sz="2800" dirty="0">
                <a:solidFill>
                  <a:srgbClr val="2F2B20"/>
                </a:solidFill>
              </a:rPr>
              <a:t> and </a:t>
            </a:r>
            <a:r>
              <a:rPr lang="en-US" sz="2800" b="1" u="sng" dirty="0">
                <a:solidFill>
                  <a:srgbClr val="2F2B20"/>
                </a:solidFill>
              </a:rPr>
              <a:t>management</a:t>
            </a:r>
            <a:r>
              <a:rPr lang="en-US" sz="2800" dirty="0">
                <a:solidFill>
                  <a:srgbClr val="2F2B20"/>
                </a:solidFill>
              </a:rPr>
              <a:t> make the difference. </a:t>
            </a:r>
            <a:endParaRPr lang="en-US" sz="2800" dirty="0" smtClean="0">
              <a:solidFill>
                <a:srgbClr val="2F2B20"/>
              </a:solidFill>
            </a:endParaRPr>
          </a:p>
          <a:p>
            <a:pPr marL="0" indent="0">
              <a:spcBef>
                <a:spcPts val="1600"/>
              </a:spcBef>
              <a:buFont typeface="Arial" panose="020B0604020202020204" pitchFamily="34" charset="0"/>
              <a:buNone/>
            </a:pPr>
            <a:endParaRPr lang="en-US" sz="2800" dirty="0" smtClean="0">
              <a:solidFill>
                <a:srgbClr val="2F2B20"/>
              </a:solidFill>
            </a:endParaRPr>
          </a:p>
          <a:p>
            <a:pPr marL="0" indent="0">
              <a:buFont typeface="Arial" panose="020B0604020202020204" pitchFamily="34" charset="0"/>
              <a:buNone/>
            </a:pPr>
            <a:endParaRPr lang="en-US" dirty="0">
              <a:solidFill>
                <a:srgbClr val="2F2B20"/>
              </a:solidFill>
            </a:endParaRP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val="0"/>
              </a:ext>
            </a:extLst>
          </a:blip>
          <a:srcRect l="2237" t="2580" r="2237" b="6013"/>
          <a:stretch/>
        </p:blipFill>
        <p:spPr>
          <a:xfrm>
            <a:off x="1676401" y="3038952"/>
            <a:ext cx="5714999" cy="3438048"/>
          </a:xfrm>
          <a:prstGeom prst="rect">
            <a:avLst/>
          </a:prstGeom>
        </p:spPr>
      </p:pic>
    </p:spTree>
    <p:extLst>
      <p:ext uri="{BB962C8B-B14F-4D97-AF65-F5344CB8AC3E}">
        <p14:creationId xmlns:p14="http://schemas.microsoft.com/office/powerpoint/2010/main" val="10980395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Prep</a:t>
            </a:r>
            <a:endParaRPr lang="en-US" dirty="0"/>
          </a:p>
        </p:txBody>
      </p:sp>
      <p:sp>
        <p:nvSpPr>
          <p:cNvPr id="5" name="Content Placeholder 4"/>
          <p:cNvSpPr txBox="1">
            <a:spLocks/>
          </p:cNvSpPr>
          <p:nvPr/>
        </p:nvSpPr>
        <p:spPr>
          <a:xfrm>
            <a:off x="495297" y="1066800"/>
            <a:ext cx="81915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sz="2400" dirty="0" smtClean="0"/>
              <a:t>Evaluate your management objectives (Step 1). Are they still </a:t>
            </a:r>
            <a:r>
              <a:rPr lang="en-US" sz="2400" dirty="0"/>
              <a:t>feasible with </a:t>
            </a:r>
            <a:r>
              <a:rPr lang="en-US" sz="2400" b="1" dirty="0"/>
              <a:t>current management </a:t>
            </a:r>
            <a:r>
              <a:rPr lang="en-US" sz="2400" dirty="0"/>
              <a:t>(same management tactics, same investment of time and resources</a:t>
            </a:r>
            <a:r>
              <a:rPr lang="en-US" sz="2400" dirty="0" smtClean="0"/>
              <a:t>)? </a:t>
            </a:r>
          </a:p>
          <a:p>
            <a:pPr lvl="0"/>
            <a:r>
              <a:rPr lang="en-US" sz="2400" dirty="0" smtClean="0"/>
              <a:t>Hold </a:t>
            </a:r>
            <a:r>
              <a:rPr lang="en-US" sz="2400" dirty="0"/>
              <a:t>on to these ideas for our discussion. </a:t>
            </a:r>
            <a:r>
              <a:rPr lang="en-US" sz="2400" i="1" dirty="0"/>
              <a:t> </a:t>
            </a:r>
            <a:endParaRPr lang="en-US" sz="2400" dirty="0"/>
          </a:p>
          <a:p>
            <a:pPr marL="0" indent="0">
              <a:buNone/>
            </a:pPr>
            <a:endParaRPr lang="en-US" sz="2800" i="1" dirty="0" smtClean="0"/>
          </a:p>
        </p:txBody>
      </p:sp>
      <p:sp>
        <p:nvSpPr>
          <p:cNvPr id="4" name="Rectangle 3"/>
          <p:cNvSpPr/>
          <p:nvPr/>
        </p:nvSpPr>
        <p:spPr>
          <a:xfrm>
            <a:off x="304800" y="2819400"/>
            <a:ext cx="4572000" cy="3693319"/>
          </a:xfrm>
          <a:prstGeom prst="rect">
            <a:avLst/>
          </a:prstGeom>
        </p:spPr>
        <p:txBody>
          <a:bodyPr>
            <a:spAutoFit/>
          </a:bodyPr>
          <a:lstStyle/>
          <a:p>
            <a:r>
              <a:rPr lang="en-US" i="1" dirty="0" smtClean="0"/>
              <a:t>Feasibility definitions: </a:t>
            </a:r>
            <a:endParaRPr lang="en-US" dirty="0"/>
          </a:p>
          <a:p>
            <a:r>
              <a:rPr lang="en-US" b="1" i="1" dirty="0"/>
              <a:t>Low</a:t>
            </a:r>
            <a:r>
              <a:rPr lang="en-US" i="1" dirty="0"/>
              <a:t> – </a:t>
            </a:r>
            <a:r>
              <a:rPr lang="en-US" dirty="0"/>
              <a:t>Current management may not overcome </a:t>
            </a:r>
            <a:r>
              <a:rPr lang="en-US" dirty="0" smtClean="0"/>
              <a:t>challenges</a:t>
            </a:r>
            <a:r>
              <a:rPr lang="en-US" dirty="0"/>
              <a:t>. Extra resources or new efforts will be necessary.</a:t>
            </a:r>
          </a:p>
          <a:p>
            <a:endParaRPr lang="en-US" b="1" i="1" dirty="0" smtClean="0"/>
          </a:p>
          <a:p>
            <a:r>
              <a:rPr lang="en-US" b="1" i="1" dirty="0" smtClean="0"/>
              <a:t>Medium</a:t>
            </a:r>
            <a:r>
              <a:rPr lang="en-US" i="1" dirty="0" smtClean="0"/>
              <a:t> – </a:t>
            </a:r>
            <a:r>
              <a:rPr lang="en-US" dirty="0" smtClean="0"/>
              <a:t>Current </a:t>
            </a:r>
            <a:r>
              <a:rPr lang="en-US" dirty="0"/>
              <a:t>management </a:t>
            </a:r>
            <a:r>
              <a:rPr lang="en-US" dirty="0" smtClean="0"/>
              <a:t>can </a:t>
            </a:r>
            <a:r>
              <a:rPr lang="en-US" dirty="0"/>
              <a:t>likely overcome challenges. Extra resources may be necessary to counteract key challenges or promote new opportunities.</a:t>
            </a:r>
          </a:p>
          <a:p>
            <a:endParaRPr lang="en-US" b="1" i="1" dirty="0" smtClean="0"/>
          </a:p>
          <a:p>
            <a:r>
              <a:rPr lang="en-US" b="1" i="1" dirty="0" smtClean="0"/>
              <a:t>High</a:t>
            </a:r>
            <a:r>
              <a:rPr lang="en-US" i="1" dirty="0" smtClean="0"/>
              <a:t> </a:t>
            </a:r>
            <a:r>
              <a:rPr lang="en-US" i="1" dirty="0"/>
              <a:t>– </a:t>
            </a:r>
            <a:r>
              <a:rPr lang="en-US" dirty="0"/>
              <a:t>Current management actions can overcome the challenges presented by climate change. Opportunities outweigh challenges</a:t>
            </a:r>
            <a:r>
              <a:rPr lang="en-US" dirty="0" smtClean="0"/>
              <a:t>.</a:t>
            </a:r>
            <a:endParaRPr lang="en-US" dirty="0"/>
          </a:p>
        </p:txBody>
      </p:sp>
      <p:pic>
        <p:nvPicPr>
          <p:cNvPr id="7" name="Picture 6"/>
          <p:cNvPicPr>
            <a:picLocks noChangeAspect="1"/>
          </p:cNvPicPr>
          <p:nvPr/>
        </p:nvPicPr>
        <p:blipFill>
          <a:blip r:embed="rId2"/>
          <a:stretch>
            <a:fillRect/>
          </a:stretch>
        </p:blipFill>
        <p:spPr>
          <a:xfrm>
            <a:off x="4038600" y="2387003"/>
            <a:ext cx="6279573" cy="4089140"/>
          </a:xfrm>
          <a:prstGeom prst="rect">
            <a:avLst/>
          </a:prstGeom>
        </p:spPr>
      </p:pic>
    </p:spTree>
    <p:extLst>
      <p:ext uri="{BB962C8B-B14F-4D97-AF65-F5344CB8AC3E}">
        <p14:creationId xmlns:p14="http://schemas.microsoft.com/office/powerpoint/2010/main" val="38836968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8" name="Rectangle 7"/>
          <p:cNvSpPr/>
          <p:nvPr/>
        </p:nvSpPr>
        <p:spPr>
          <a:xfrm>
            <a:off x="6496865" y="6479903"/>
            <a:ext cx="2647135" cy="369332"/>
          </a:xfrm>
          <a:prstGeom prst="rect">
            <a:avLst/>
          </a:prstGeom>
        </p:spPr>
        <p:txBody>
          <a:bodyPr wrap="none">
            <a:spAutoFit/>
          </a:bodyPr>
          <a:lstStyle/>
          <a:p>
            <a:pPr algn="r"/>
            <a:r>
              <a:rPr lang="en-US" dirty="0">
                <a:solidFill>
                  <a:srgbClr val="FFFFFF">
                    <a:lumMod val="85000"/>
                  </a:srgbClr>
                </a:solidFill>
              </a:rPr>
              <a:t>www.forestadaptation.org</a:t>
            </a:r>
          </a:p>
        </p:txBody>
      </p:sp>
      <p:sp>
        <p:nvSpPr>
          <p:cNvPr id="5" name="Content Placeholder 4"/>
          <p:cNvSpPr txBox="1">
            <a:spLocks/>
          </p:cNvSpPr>
          <p:nvPr/>
        </p:nvSpPr>
        <p:spPr>
          <a:xfrm>
            <a:off x="495297" y="1066800"/>
            <a:ext cx="8115303" cy="5181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600"/>
              </a:spcBef>
            </a:pPr>
            <a:r>
              <a:rPr lang="en-US" sz="2800" dirty="0" smtClean="0">
                <a:solidFill>
                  <a:srgbClr val="2F2B20"/>
                </a:solidFill>
              </a:rPr>
              <a:t>Stephen will send presentation and pre-work</a:t>
            </a:r>
          </a:p>
          <a:p>
            <a:pPr>
              <a:spcBef>
                <a:spcPts val="1600"/>
              </a:spcBef>
            </a:pPr>
            <a:r>
              <a:rPr lang="en-US" sz="2800" dirty="0" smtClean="0">
                <a:solidFill>
                  <a:srgbClr val="2F2B20"/>
                </a:solidFill>
              </a:rPr>
              <a:t>Pre-work! (Send </a:t>
            </a:r>
            <a:r>
              <a:rPr lang="en-US" sz="2800" dirty="0">
                <a:solidFill>
                  <a:srgbClr val="2F2B20"/>
                </a:solidFill>
              </a:rPr>
              <a:t>to Stephen and </a:t>
            </a:r>
            <a:r>
              <a:rPr lang="en-US" sz="2800" dirty="0" smtClean="0">
                <a:solidFill>
                  <a:srgbClr val="2F2B20"/>
                </a:solidFill>
              </a:rPr>
              <a:t>Leesha </a:t>
            </a:r>
            <a:r>
              <a:rPr lang="en-US" sz="2800" dirty="0">
                <a:solidFill>
                  <a:srgbClr val="2F2B20"/>
                </a:solidFill>
              </a:rPr>
              <a:t>by </a:t>
            </a:r>
            <a:r>
              <a:rPr lang="en-US" sz="2800" dirty="0" smtClean="0">
                <a:solidFill>
                  <a:srgbClr val="FF0000"/>
                </a:solidFill>
              </a:rPr>
              <a:t>7/21</a:t>
            </a:r>
            <a:r>
              <a:rPr lang="en-US" sz="2800" dirty="0" smtClean="0">
                <a:solidFill>
                  <a:srgbClr val="2F2B20"/>
                </a:solidFill>
              </a:rPr>
              <a:t>.)</a:t>
            </a:r>
          </a:p>
          <a:p>
            <a:pPr lvl="1">
              <a:spcBef>
                <a:spcPts val="1600"/>
              </a:spcBef>
            </a:pPr>
            <a:r>
              <a:rPr lang="en-US" sz="2400" dirty="0" smtClean="0">
                <a:solidFill>
                  <a:srgbClr val="2F2B20"/>
                </a:solidFill>
              </a:rPr>
              <a:t>List major Goals and Objectives for your resource area (Step 1)</a:t>
            </a:r>
          </a:p>
          <a:p>
            <a:pPr lvl="1">
              <a:spcBef>
                <a:spcPts val="1600"/>
              </a:spcBef>
            </a:pPr>
            <a:r>
              <a:rPr lang="en-US" sz="2400" dirty="0" smtClean="0">
                <a:solidFill>
                  <a:srgbClr val="2F2B20"/>
                </a:solidFill>
              </a:rPr>
              <a:t>Complete climate change impacts worksheets for your resource area. </a:t>
            </a:r>
            <a:r>
              <a:rPr lang="en-US" sz="2400" dirty="0">
                <a:solidFill>
                  <a:srgbClr val="2F2B20"/>
                </a:solidFill>
              </a:rPr>
              <a:t>(Step 2</a:t>
            </a:r>
            <a:r>
              <a:rPr lang="en-US" sz="2400" dirty="0" smtClean="0">
                <a:solidFill>
                  <a:srgbClr val="2F2B20"/>
                </a:solidFill>
              </a:rPr>
              <a:t>)</a:t>
            </a:r>
          </a:p>
          <a:p>
            <a:pPr lvl="1">
              <a:spcBef>
                <a:spcPts val="1600"/>
              </a:spcBef>
            </a:pPr>
            <a:r>
              <a:rPr lang="en-US" sz="2400" dirty="0" smtClean="0">
                <a:solidFill>
                  <a:srgbClr val="2F2B20"/>
                </a:solidFill>
              </a:rPr>
              <a:t>Consider feasibility of your Objectives (Step 3) </a:t>
            </a:r>
          </a:p>
          <a:p>
            <a:pPr lvl="1">
              <a:spcBef>
                <a:spcPts val="1600"/>
              </a:spcBef>
            </a:pPr>
            <a:r>
              <a:rPr lang="en-US" sz="2400" dirty="0" smtClean="0">
                <a:solidFill>
                  <a:srgbClr val="2F2B20"/>
                </a:solidFill>
              </a:rPr>
              <a:t>Review adaptation menus (optional) </a:t>
            </a:r>
          </a:p>
          <a:p>
            <a:pPr>
              <a:spcBef>
                <a:spcPts val="1600"/>
              </a:spcBef>
            </a:pPr>
            <a:r>
              <a:rPr lang="en-US" dirty="0" smtClean="0">
                <a:solidFill>
                  <a:srgbClr val="2F2B20"/>
                </a:solidFill>
              </a:rPr>
              <a:t>Get </a:t>
            </a:r>
            <a:r>
              <a:rPr lang="en-US" dirty="0">
                <a:solidFill>
                  <a:srgbClr val="2F2B20"/>
                </a:solidFill>
              </a:rPr>
              <a:t>in touch with questions</a:t>
            </a:r>
            <a:r>
              <a:rPr lang="en-US" dirty="0" smtClean="0">
                <a:solidFill>
                  <a:srgbClr val="2F2B20"/>
                </a:solidFill>
              </a:rPr>
              <a:t>!</a:t>
            </a:r>
          </a:p>
          <a:p>
            <a:pPr>
              <a:spcBef>
                <a:spcPts val="1600"/>
              </a:spcBef>
            </a:pPr>
            <a:r>
              <a:rPr lang="en-US" dirty="0" smtClean="0">
                <a:solidFill>
                  <a:srgbClr val="2F2B20"/>
                </a:solidFill>
              </a:rPr>
              <a:t>Plan to meet for session 2! </a:t>
            </a:r>
            <a:endParaRPr lang="en-US" dirty="0">
              <a:solidFill>
                <a:srgbClr val="2F2B20"/>
              </a:solidFill>
            </a:endParaRPr>
          </a:p>
          <a:p>
            <a:pPr marL="0" indent="0">
              <a:buFont typeface="Arial" panose="020B0604020202020204" pitchFamily="34" charset="0"/>
              <a:buNone/>
            </a:pPr>
            <a:endParaRPr lang="en-US" dirty="0">
              <a:solidFill>
                <a:srgbClr val="2F2B20"/>
              </a:solidFill>
            </a:endParaRPr>
          </a:p>
        </p:txBody>
      </p:sp>
      <p:sp>
        <p:nvSpPr>
          <p:cNvPr id="6" name="TextBox 5"/>
          <p:cNvSpPr txBox="1"/>
          <p:nvPr/>
        </p:nvSpPr>
        <p:spPr>
          <a:xfrm>
            <a:off x="609600" y="4732936"/>
            <a:ext cx="8001000" cy="646331"/>
          </a:xfrm>
          <a:prstGeom prst="rect">
            <a:avLst/>
          </a:prstGeom>
          <a:noFill/>
        </p:spPr>
        <p:txBody>
          <a:bodyPr wrap="square" rtlCol="0">
            <a:spAutoFit/>
          </a:bodyPr>
          <a:lstStyle/>
          <a:p>
            <a:pPr marL="742950" lvl="1" indent="-285750">
              <a:buFont typeface="Arial" panose="020B0604020202020204" pitchFamily="34" charset="0"/>
              <a:buChar char="•"/>
            </a:pPr>
            <a:endParaRPr lang="en-US" dirty="0">
              <a:latin typeface="Calibri" panose="020F0502020204030204" pitchFamily="34" charset="0"/>
            </a:endParaRPr>
          </a:p>
          <a:p>
            <a:endParaRPr lang="en-US" dirty="0"/>
          </a:p>
        </p:txBody>
      </p:sp>
    </p:spTree>
    <p:extLst>
      <p:ext uri="{BB962C8B-B14F-4D97-AF65-F5344CB8AC3E}">
        <p14:creationId xmlns:p14="http://schemas.microsoft.com/office/powerpoint/2010/main" val="8835264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52482" y="6438812"/>
            <a:ext cx="6113358" cy="369332"/>
          </a:xfrm>
          <a:prstGeom prst="rect">
            <a:avLst/>
          </a:prstGeom>
          <a:noFill/>
        </p:spPr>
        <p:txBody>
          <a:bodyPr wrap="square" rtlCol="0">
            <a:spAutoFit/>
          </a:bodyPr>
          <a:lstStyle/>
          <a:p>
            <a:r>
              <a:rPr lang="en-US" dirty="0" smtClean="0">
                <a:solidFill>
                  <a:srgbClr val="2F2B20"/>
                </a:solidFill>
                <a:cs typeface="Calibri" pitchFamily="34" charset="0"/>
              </a:rPr>
              <a:t>Swanston </a:t>
            </a:r>
            <a:r>
              <a:rPr lang="en-US" dirty="0">
                <a:solidFill>
                  <a:srgbClr val="2F2B20"/>
                </a:solidFill>
                <a:cs typeface="Calibri" pitchFamily="34" charset="0"/>
              </a:rPr>
              <a:t>and </a:t>
            </a:r>
            <a:r>
              <a:rPr lang="en-US" dirty="0" smtClean="0">
                <a:solidFill>
                  <a:srgbClr val="2F2B20"/>
                </a:solidFill>
                <a:cs typeface="Calibri" pitchFamily="34" charset="0"/>
              </a:rPr>
              <a:t>Janowiak 2012; </a:t>
            </a:r>
            <a:r>
              <a:rPr lang="en-US" dirty="0" smtClean="0">
                <a:solidFill>
                  <a:srgbClr val="2F2B20"/>
                </a:solidFill>
                <a:cs typeface="Calibri" pitchFamily="34" charset="0"/>
                <a:hlinkClick r:id="rId3"/>
              </a:rPr>
              <a:t>www.nrs.fs.fed.us/pubs/40543</a:t>
            </a:r>
            <a:r>
              <a:rPr lang="en-US" dirty="0" smtClean="0">
                <a:solidFill>
                  <a:srgbClr val="2F2B20"/>
                </a:solidFill>
                <a:cs typeface="Calibri" pitchFamily="34" charset="0"/>
              </a:rPr>
              <a:t> </a:t>
            </a:r>
            <a:endParaRPr lang="en-US" dirty="0">
              <a:solidFill>
                <a:srgbClr val="2F2B20"/>
              </a:solidFill>
              <a:cs typeface="Calibri" pitchFamily="34" charset="0"/>
            </a:endParaRPr>
          </a:p>
        </p:txBody>
      </p:sp>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1. </a:t>
              </a:r>
              <a:r>
                <a:rPr lang="en-US" sz="2800" b="1" dirty="0" smtClean="0">
                  <a:solidFill>
                    <a:srgbClr val="2F2B20"/>
                  </a:solidFill>
                  <a:cs typeface="Calibri" pitchFamily="34" charset="0"/>
                </a:rPr>
                <a:t>DEFINE</a:t>
              </a:r>
              <a:r>
                <a:rPr lang="en-US" sz="2800" dirty="0" smtClean="0">
                  <a:solidFill>
                    <a:srgbClr val="2F2B20"/>
                  </a:solidFill>
                  <a:cs typeface="Calibri" pitchFamily="34" charset="0"/>
                </a:rPr>
                <a:t> management objectives.</a:t>
              </a:r>
              <a:endParaRPr lang="en-US" sz="2800" dirty="0">
                <a:solidFill>
                  <a:srgbClr val="2F2B20"/>
                </a:solidFill>
                <a:cs typeface="Calibri" pitchFamily="34" charset="0"/>
              </a:endParaRPr>
            </a:p>
          </p:txBody>
        </p:sp>
      </p:grpSp>
      <p:grpSp>
        <p:nvGrpSpPr>
          <p:cNvPr id="11" name="Group 10"/>
          <p:cNvGrpSpPr/>
          <p:nvPr/>
        </p:nvGrpSpPr>
        <p:grpSpPr>
          <a:xfrm>
            <a:off x="5865330" y="2966621"/>
            <a:ext cx="2409740" cy="1352055"/>
            <a:chOff x="6073299" y="2176219"/>
            <a:chExt cx="2994511" cy="1862359"/>
          </a:xfrm>
          <a:solidFill>
            <a:srgbClr val="FFFF00"/>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2. </a:t>
              </a:r>
              <a:r>
                <a:rPr lang="en-US" sz="2800" b="1" dirty="0" smtClean="0">
                  <a:solidFill>
                    <a:srgbClr val="2F2B20"/>
                  </a:solidFill>
                  <a:cs typeface="Calibri" pitchFamily="34" charset="0"/>
                </a:rPr>
                <a:t>ASSESS</a:t>
              </a:r>
              <a:r>
                <a:rPr lang="en-US" sz="2800" dirty="0" smtClean="0">
                  <a:solidFill>
                    <a:srgbClr val="2F2B20"/>
                  </a:solidFill>
                  <a:cs typeface="Calibri" pitchFamily="34" charset="0"/>
                </a:rPr>
                <a:t> climate impacts.</a:t>
              </a:r>
              <a:endParaRPr lang="en-US" sz="2800" dirty="0">
                <a:solidFill>
                  <a:srgbClr val="2F2B20"/>
                </a:solidFill>
                <a:cs typeface="Calibri" pitchFamily="34" charset="0"/>
              </a:endParaRP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3. </a:t>
              </a:r>
              <a:r>
                <a:rPr lang="en-US" sz="2800" b="1" dirty="0" smtClean="0">
                  <a:solidFill>
                    <a:srgbClr val="2F2B20"/>
                  </a:solidFill>
                  <a:cs typeface="Calibri" pitchFamily="34" charset="0"/>
                </a:rPr>
                <a:t>EVALUATE</a:t>
              </a:r>
              <a:r>
                <a:rPr lang="en-US" sz="2800" dirty="0" smtClean="0">
                  <a:solidFill>
                    <a:srgbClr val="2F2B20"/>
                  </a:solidFill>
                  <a:cs typeface="Calibri" pitchFamily="34" charset="0"/>
                </a:rPr>
                <a:t> management objectives.</a:t>
              </a:r>
              <a:endParaRPr lang="en-US" sz="2800" dirty="0">
                <a:solidFill>
                  <a:srgbClr val="2F2B20"/>
                </a:solidFill>
                <a:cs typeface="Calibri" pitchFamily="34" charset="0"/>
              </a:endParaRP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4. </a:t>
              </a:r>
              <a:r>
                <a:rPr lang="en-US" sz="2800" b="1" dirty="0" smtClean="0">
                  <a:solidFill>
                    <a:srgbClr val="2F2B20"/>
                  </a:solidFill>
                  <a:cs typeface="Calibri" pitchFamily="34" charset="0"/>
                </a:rPr>
                <a:t>IDENTIFY</a:t>
              </a:r>
              <a:r>
                <a:rPr lang="en-US" sz="2800" dirty="0" smtClean="0">
                  <a:solidFill>
                    <a:srgbClr val="2F2B20"/>
                  </a:solidFill>
                  <a:cs typeface="Calibri" pitchFamily="34" charset="0"/>
                </a:rPr>
                <a:t> adaptation approaches. </a:t>
              </a:r>
              <a:endParaRPr lang="en-US" sz="2800" dirty="0">
                <a:solidFill>
                  <a:srgbClr val="2F2B20"/>
                </a:solidFill>
                <a:cs typeface="Calibri" pitchFamily="34" charset="0"/>
              </a:endParaRP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5. </a:t>
              </a:r>
              <a:r>
                <a:rPr lang="en-US" sz="2800" b="1" dirty="0" smtClean="0">
                  <a:solidFill>
                    <a:srgbClr val="2F2B20"/>
                  </a:solidFill>
                  <a:cs typeface="Calibri" pitchFamily="34" charset="0"/>
                </a:rPr>
                <a:t>MONITOR</a:t>
              </a:r>
              <a:r>
                <a:rPr lang="en-US" sz="2800" dirty="0" smtClean="0">
                  <a:solidFill>
                    <a:srgbClr val="2F2B20"/>
                  </a:solidFill>
                  <a:cs typeface="Calibri" pitchFamily="34" charset="0"/>
                </a:rPr>
                <a:t> and evaluate effectiveness.</a:t>
              </a:r>
              <a:endParaRPr lang="en-US" sz="2800" dirty="0">
                <a:solidFill>
                  <a:srgbClr val="2F2B20"/>
                </a:solidFill>
                <a:cs typeface="Calibri" pitchFamily="34" charset="0"/>
              </a:endParaRPr>
            </a:p>
          </p:txBody>
        </p:sp>
      </p:grpSp>
      <p:sp>
        <p:nvSpPr>
          <p:cNvPr id="2" name="Title 1"/>
          <p:cNvSpPr>
            <a:spLocks noGrp="1"/>
          </p:cNvSpPr>
          <p:nvPr>
            <p:ph type="title"/>
          </p:nvPr>
        </p:nvSpPr>
        <p:spPr/>
        <p:txBody>
          <a:bodyPr/>
          <a:lstStyle/>
          <a:p>
            <a:r>
              <a:rPr lang="en-US" dirty="0" smtClean="0"/>
              <a:t>Adaptation Workbook</a:t>
            </a:r>
            <a:endParaRPr lang="en-US" dirty="0"/>
          </a:p>
        </p:txBody>
      </p:sp>
    </p:spTree>
    <p:extLst>
      <p:ext uri="{BB962C8B-B14F-4D97-AF65-F5344CB8AC3E}">
        <p14:creationId xmlns:p14="http://schemas.microsoft.com/office/powerpoint/2010/main" val="326123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066800"/>
          </a:xfrm>
        </p:spPr>
        <p:txBody>
          <a:bodyPr>
            <a:noAutofit/>
          </a:bodyPr>
          <a:lstStyle/>
          <a:p>
            <a:r>
              <a:rPr lang="en-US" sz="5400" dirty="0" smtClean="0"/>
              <a:t>Climate Change Information</a:t>
            </a:r>
            <a:endParaRPr lang="en-US" sz="5400" dirty="0"/>
          </a:p>
        </p:txBody>
      </p:sp>
      <p:sp>
        <p:nvSpPr>
          <p:cNvPr id="3" name="Content Placeholder 2"/>
          <p:cNvSpPr>
            <a:spLocks noGrp="1"/>
          </p:cNvSpPr>
          <p:nvPr>
            <p:ph sz="half" idx="1"/>
          </p:nvPr>
        </p:nvSpPr>
        <p:spPr>
          <a:xfrm>
            <a:off x="457200" y="1600200"/>
            <a:ext cx="4038600" cy="4525963"/>
          </a:xfrm>
        </p:spPr>
        <p:txBody>
          <a:bodyPr>
            <a:normAutofit/>
          </a:bodyPr>
          <a:lstStyle/>
          <a:p>
            <a:pPr marL="287338" lvl="1" indent="-276225">
              <a:buFont typeface="Arial" panose="020B0604020202020204" pitchFamily="34" charset="0"/>
              <a:buChar char="•"/>
            </a:pPr>
            <a:r>
              <a:rPr lang="en-US" sz="2800" dirty="0" smtClean="0"/>
              <a:t>Examine </a:t>
            </a:r>
            <a:r>
              <a:rPr lang="en-US" sz="2800" dirty="0"/>
              <a:t>a </a:t>
            </a:r>
            <a:r>
              <a:rPr lang="en-US" sz="2800" b="1" dirty="0"/>
              <a:t>range</a:t>
            </a:r>
            <a:r>
              <a:rPr lang="en-US" sz="2800" dirty="0"/>
              <a:t> of future climates </a:t>
            </a:r>
          </a:p>
          <a:p>
            <a:pPr marL="287338" lvl="1" indent="-276225">
              <a:buFont typeface="Arial" panose="020B0604020202020204" pitchFamily="34" charset="0"/>
              <a:buChar char="•"/>
            </a:pPr>
            <a:r>
              <a:rPr lang="en-US" sz="2800" dirty="0" smtClean="0"/>
              <a:t>Do </a:t>
            </a:r>
            <a:r>
              <a:rPr lang="en-US" sz="2800" b="1" dirty="0"/>
              <a:t>not make </a:t>
            </a:r>
            <a:r>
              <a:rPr lang="en-US" sz="2800" b="1" dirty="0" smtClean="0"/>
              <a:t>recommendations</a:t>
            </a:r>
          </a:p>
          <a:p>
            <a:pPr marL="287338" lvl="1" indent="-276225">
              <a:buFont typeface="Arial" panose="020B0604020202020204" pitchFamily="34" charset="0"/>
              <a:buChar char="•"/>
            </a:pPr>
            <a:r>
              <a:rPr lang="en-US" sz="2800" dirty="0" smtClean="0"/>
              <a:t>Sources of information: </a:t>
            </a:r>
          </a:p>
          <a:p>
            <a:pPr marL="687388" lvl="2" indent="-276225"/>
            <a:r>
              <a:rPr lang="en-US" sz="2800" dirty="0" smtClean="0"/>
              <a:t>Models</a:t>
            </a:r>
          </a:p>
          <a:p>
            <a:pPr marL="687388" lvl="2" indent="-276225"/>
            <a:r>
              <a:rPr lang="en-US" sz="2800" dirty="0" smtClean="0"/>
              <a:t>Published research</a:t>
            </a:r>
          </a:p>
          <a:p>
            <a:pPr marL="687388" lvl="2" indent="-276225"/>
            <a:r>
              <a:rPr lang="en-US" sz="2800" dirty="0" smtClean="0"/>
              <a:t>Local managers and experts</a:t>
            </a:r>
          </a:p>
          <a:p>
            <a:pPr marL="287338" lvl="1" indent="-276225">
              <a:buFont typeface="Arial" panose="020B0604020202020204" pitchFamily="34" charset="0"/>
              <a:buChar char="•"/>
            </a:pPr>
            <a:endParaRPr lang="en-US" b="1" dirty="0"/>
          </a:p>
          <a:p>
            <a:endParaRPr lang="en-US" dirty="0"/>
          </a:p>
        </p:txBody>
      </p:sp>
      <p:sp>
        <p:nvSpPr>
          <p:cNvPr id="9" name="Rectangle 8"/>
          <p:cNvSpPr/>
          <p:nvPr/>
        </p:nvSpPr>
        <p:spPr>
          <a:xfrm>
            <a:off x="2438400" y="6488668"/>
            <a:ext cx="6705600" cy="369332"/>
          </a:xfrm>
          <a:prstGeom prst="rect">
            <a:avLst/>
          </a:prstGeom>
        </p:spPr>
        <p:txBody>
          <a:bodyPr wrap="square">
            <a:spAutoFit/>
          </a:bodyPr>
          <a:lstStyle/>
          <a:p>
            <a:pPr algn="r"/>
            <a:r>
              <a:rPr lang="en-US" i="1" dirty="0" smtClean="0">
                <a:solidFill>
                  <a:srgbClr val="FFFFFF">
                    <a:lumMod val="85000"/>
                  </a:srgbClr>
                </a:solidFill>
              </a:rPr>
              <a:t>Download: </a:t>
            </a:r>
            <a:r>
              <a:rPr lang="en-US" b="1" dirty="0" smtClean="0">
                <a:solidFill>
                  <a:srgbClr val="FFFFFF"/>
                </a:solidFill>
              </a:rPr>
              <a:t>www.nrs.fs.fed.us/pubs/46393</a:t>
            </a:r>
            <a:endParaRPr lang="en-US" b="1" dirty="0">
              <a:solidFill>
                <a:srgbClr val="FFFFFF"/>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24601" y="1194722"/>
            <a:ext cx="2538992" cy="1624678"/>
          </a:xfrm>
          <a:prstGeom prst="rect">
            <a:avLst/>
          </a:prstGeom>
        </p:spPr>
      </p:pic>
      <p:pic>
        <p:nvPicPr>
          <p:cNvPr id="2052" name="Picture 4" descr="C:\Users\sdhandler\Documents\NIACS\Photos\wiwup shadow.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2667000"/>
            <a:ext cx="2690656" cy="3821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4930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6" name="Content Placeholder 5"/>
          <p:cNvSpPr>
            <a:spLocks noGrp="1"/>
          </p:cNvSpPr>
          <p:nvPr>
            <p:ph idx="1"/>
          </p:nvPr>
        </p:nvSpPr>
        <p:spPr>
          <a:xfrm>
            <a:off x="457200" y="1837944"/>
            <a:ext cx="3276600" cy="5181600"/>
          </a:xfrm>
        </p:spPr>
        <p:txBody>
          <a:bodyPr/>
          <a:lstStyle/>
          <a:p>
            <a:r>
              <a:rPr lang="en-US" dirty="0" smtClean="0"/>
              <a:t>Climate Change Resource Center</a:t>
            </a:r>
          </a:p>
        </p:txBody>
      </p:sp>
      <p:sp>
        <p:nvSpPr>
          <p:cNvPr id="8" name="Rectangle 7"/>
          <p:cNvSpPr/>
          <p:nvPr/>
        </p:nvSpPr>
        <p:spPr>
          <a:xfrm>
            <a:off x="5710624" y="6488668"/>
            <a:ext cx="3433376" cy="369332"/>
          </a:xfrm>
          <a:prstGeom prst="rect">
            <a:avLst/>
          </a:prstGeom>
        </p:spPr>
        <p:txBody>
          <a:bodyPr wrap="none">
            <a:spAutoFit/>
          </a:bodyPr>
          <a:lstStyle/>
          <a:p>
            <a:pPr algn="r"/>
            <a:r>
              <a:rPr lang="en-US" b="1" i="1" dirty="0">
                <a:solidFill>
                  <a:srgbClr val="FFFFFF"/>
                </a:solidFill>
                <a:latin typeface="Arial" pitchFamily="34" charset="0"/>
                <a:cs typeface="Arial" pitchFamily="34" charset="0"/>
              </a:rPr>
              <a:t>http://www.fs.usda.gov/ccrc</a:t>
            </a:r>
            <a:r>
              <a:rPr lang="en-US" b="1" i="1" dirty="0" smtClean="0">
                <a:solidFill>
                  <a:srgbClr val="FFFFFF"/>
                </a:solidFill>
                <a:latin typeface="Arial" pitchFamily="34" charset="0"/>
                <a:cs typeface="Arial" pitchFamily="34" charset="0"/>
              </a:rPr>
              <a:t>/</a:t>
            </a:r>
            <a:endParaRPr lang="en-US" b="1" i="1" dirty="0">
              <a:solidFill>
                <a:srgbClr val="FFFFFF"/>
              </a:solidFill>
              <a:latin typeface="Arial" pitchFamily="34" charset="0"/>
              <a:cs typeface="Arial" pitchFamily="34" charset="0"/>
            </a:endParaRPr>
          </a:p>
        </p:txBody>
      </p:sp>
      <p:pic>
        <p:nvPicPr>
          <p:cNvPr id="9" name="Picture 2" descr="C:\Users\kmschmit\Pictures\CCRC poster &amp; screenshots\homepage2.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20395" y="1905000"/>
            <a:ext cx="4713210" cy="3721608"/>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7787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180167" y="1114995"/>
            <a:ext cx="4936048" cy="3614633"/>
          </a:xfrm>
          <a:prstGeom prst="rect">
            <a:avLst/>
          </a:prstGeom>
        </p:spPr>
      </p:pic>
      <p:sp>
        <p:nvSpPr>
          <p:cNvPr id="2" name="Title 1"/>
          <p:cNvSpPr>
            <a:spLocks noGrp="1"/>
          </p:cNvSpPr>
          <p:nvPr>
            <p:ph type="title"/>
          </p:nvPr>
        </p:nvSpPr>
        <p:spPr>
          <a:xfrm>
            <a:off x="76200" y="0"/>
            <a:ext cx="9067800" cy="1066800"/>
          </a:xfrm>
        </p:spPr>
        <p:txBody>
          <a:bodyPr>
            <a:noAutofit/>
          </a:bodyPr>
          <a:lstStyle/>
          <a:p>
            <a:r>
              <a:rPr lang="en-US" sz="5400" dirty="0" smtClean="0"/>
              <a:t>Even More Information…</a:t>
            </a:r>
            <a:endParaRPr lang="en-US" sz="5400" dirty="0"/>
          </a:p>
        </p:txBody>
      </p:sp>
      <p:sp>
        <p:nvSpPr>
          <p:cNvPr id="3" name="Content Placeholder 2"/>
          <p:cNvSpPr>
            <a:spLocks noGrp="1"/>
          </p:cNvSpPr>
          <p:nvPr>
            <p:ph sz="half" idx="1"/>
          </p:nvPr>
        </p:nvSpPr>
        <p:spPr>
          <a:xfrm>
            <a:off x="341023" y="1295400"/>
            <a:ext cx="4038600" cy="4525963"/>
          </a:xfrm>
        </p:spPr>
        <p:txBody>
          <a:bodyPr>
            <a:normAutofit/>
          </a:bodyPr>
          <a:lstStyle/>
          <a:p>
            <a:pPr marL="11113" lvl="1" indent="0">
              <a:buNone/>
            </a:pPr>
            <a:r>
              <a:rPr lang="en-US" sz="2800" b="1" i="1" dirty="0" smtClean="0">
                <a:solidFill>
                  <a:srgbClr val="0070C0"/>
                </a:solidFill>
              </a:rPr>
              <a:t>WICCI</a:t>
            </a:r>
            <a:endParaRPr lang="en-US" sz="2800" dirty="0" smtClean="0"/>
          </a:p>
          <a:p>
            <a:pPr marL="287338" lvl="1" indent="-276225">
              <a:buFont typeface="Arial" panose="020B0604020202020204" pitchFamily="34" charset="0"/>
              <a:buChar char="•"/>
            </a:pPr>
            <a:r>
              <a:rPr lang="en-US" sz="2800" dirty="0" smtClean="0"/>
              <a:t>Public website</a:t>
            </a:r>
            <a:endParaRPr lang="en-US" sz="2800" dirty="0"/>
          </a:p>
          <a:p>
            <a:pPr marL="287338" lvl="1" indent="-276225">
              <a:buFont typeface="Arial" panose="020B0604020202020204" pitchFamily="34" charset="0"/>
              <a:buChar char="•"/>
            </a:pPr>
            <a:r>
              <a:rPr lang="en-US" sz="2800" dirty="0" smtClean="0"/>
              <a:t>Useful handouts</a:t>
            </a:r>
          </a:p>
          <a:p>
            <a:pPr marL="287338" lvl="1" indent="-276225">
              <a:buFont typeface="Arial" panose="020B0604020202020204" pitchFamily="34" charset="0"/>
              <a:buChar char="•"/>
            </a:pPr>
            <a:r>
              <a:rPr lang="en-US" sz="2800" dirty="0" smtClean="0"/>
              <a:t>Natural Community vulnerability assessments</a:t>
            </a:r>
          </a:p>
          <a:p>
            <a:pPr marL="287338" lvl="1" indent="-276225">
              <a:buFont typeface="Arial" panose="020B0604020202020204" pitchFamily="34" charset="0"/>
              <a:buChar char="•"/>
            </a:pPr>
            <a:r>
              <a:rPr lang="en-US" sz="2800" dirty="0" smtClean="0"/>
              <a:t>Links to climate maps, recorded presentations,  and other info</a:t>
            </a:r>
          </a:p>
          <a:p>
            <a:pPr marL="287338" lvl="1" indent="-276225">
              <a:buFont typeface="Arial" panose="020B0604020202020204" pitchFamily="34" charset="0"/>
              <a:buChar char="•"/>
            </a:pPr>
            <a:endParaRPr lang="en-US" b="1" dirty="0"/>
          </a:p>
          <a:p>
            <a:endParaRPr lang="en-US" dirty="0"/>
          </a:p>
        </p:txBody>
      </p:sp>
      <p:sp>
        <p:nvSpPr>
          <p:cNvPr id="9" name="Rectangle 8"/>
          <p:cNvSpPr/>
          <p:nvPr/>
        </p:nvSpPr>
        <p:spPr>
          <a:xfrm>
            <a:off x="228600" y="6488668"/>
            <a:ext cx="8915400" cy="369332"/>
          </a:xfrm>
          <a:prstGeom prst="rect">
            <a:avLst/>
          </a:prstGeom>
        </p:spPr>
        <p:txBody>
          <a:bodyPr wrap="square">
            <a:spAutoFit/>
          </a:bodyPr>
          <a:lstStyle/>
          <a:p>
            <a:pPr algn="r"/>
            <a:r>
              <a:rPr lang="en-US" dirty="0" smtClean="0">
                <a:solidFill>
                  <a:srgbClr val="FFFFFF"/>
                </a:solidFill>
              </a:rPr>
              <a:t>https</a:t>
            </a:r>
            <a:r>
              <a:rPr lang="en-US" dirty="0">
                <a:solidFill>
                  <a:srgbClr val="FFFFFF"/>
                </a:solidFill>
              </a:rPr>
              <a:t>://www.wicci.wisc.edu/forestry-working-group.php</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5037" y="1087797"/>
            <a:ext cx="3804640" cy="4977907"/>
          </a:xfrm>
          <a:prstGeom prst="rect">
            <a:avLst/>
          </a:prstGeom>
          <a:ln>
            <a:solidFill>
              <a:schemeClr val="accent1"/>
            </a:solidFill>
          </a:ln>
        </p:spPr>
      </p:pic>
      <p:pic>
        <p:nvPicPr>
          <p:cNvPr id="12" name="Picture 11"/>
          <p:cNvPicPr>
            <a:picLocks noChangeAspect="1"/>
          </p:cNvPicPr>
          <p:nvPr/>
        </p:nvPicPr>
        <p:blipFill>
          <a:blip r:embed="rId5"/>
          <a:stretch>
            <a:fillRect/>
          </a:stretch>
        </p:blipFill>
        <p:spPr>
          <a:xfrm>
            <a:off x="4180167" y="3536429"/>
            <a:ext cx="4703269" cy="2730190"/>
          </a:xfrm>
          <a:prstGeom prst="rect">
            <a:avLst/>
          </a:prstGeom>
        </p:spPr>
      </p:pic>
      <p:pic>
        <p:nvPicPr>
          <p:cNvPr id="4" name="Picture 3"/>
          <p:cNvPicPr>
            <a:picLocks noChangeAspect="1"/>
          </p:cNvPicPr>
          <p:nvPr/>
        </p:nvPicPr>
        <p:blipFill>
          <a:blip r:embed="rId6"/>
          <a:stretch>
            <a:fillRect/>
          </a:stretch>
        </p:blipFill>
        <p:spPr>
          <a:xfrm>
            <a:off x="4828533" y="1137612"/>
            <a:ext cx="3877647" cy="5197844"/>
          </a:xfrm>
          <a:prstGeom prst="rect">
            <a:avLst/>
          </a:prstGeom>
          <a:ln>
            <a:solidFill>
              <a:schemeClr val="tx1"/>
            </a:solidFill>
          </a:ln>
        </p:spPr>
      </p:pic>
    </p:spTree>
    <p:extLst>
      <p:ext uri="{BB962C8B-B14F-4D97-AF65-F5344CB8AC3E}">
        <p14:creationId xmlns:p14="http://schemas.microsoft.com/office/powerpoint/2010/main" val="12555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rmAutofit fontScale="90000"/>
          </a:bodyPr>
          <a:lstStyle/>
          <a:p>
            <a:r>
              <a:rPr lang="en-US" dirty="0" smtClean="0"/>
              <a:t>Twin concepts for responding to climate change </a:t>
            </a:r>
            <a:endParaRPr lang="en-US" sz="5400" dirty="0"/>
          </a:p>
        </p:txBody>
      </p:sp>
      <p:sp>
        <p:nvSpPr>
          <p:cNvPr id="3" name="Content Placeholder 2"/>
          <p:cNvSpPr>
            <a:spLocks noGrp="1"/>
          </p:cNvSpPr>
          <p:nvPr>
            <p:ph idx="1"/>
          </p:nvPr>
        </p:nvSpPr>
        <p:spPr>
          <a:xfrm>
            <a:off x="457200" y="1600200"/>
            <a:ext cx="5181600" cy="4724400"/>
          </a:xfrm>
        </p:spPr>
        <p:txBody>
          <a:bodyPr>
            <a:normAutofit/>
          </a:bodyPr>
          <a:lstStyle/>
          <a:p>
            <a:r>
              <a:rPr lang="en-US" sz="3600" dirty="0" smtClean="0"/>
              <a:t>Mitigation = actions that reduce the human contribution to the greenhouse gas effect.</a:t>
            </a:r>
          </a:p>
          <a:p>
            <a:endParaRPr lang="en-US" sz="1800" dirty="0" smtClean="0"/>
          </a:p>
          <a:p>
            <a:r>
              <a:rPr lang="en-US" sz="3600" dirty="0" smtClean="0"/>
              <a:t>Adaptation = actions to prepare for and adjust to new conditions. </a:t>
            </a:r>
            <a:endParaRPr lang="en-US" sz="3600" dirty="0"/>
          </a:p>
        </p:txBody>
      </p:sp>
      <p:sp>
        <p:nvSpPr>
          <p:cNvPr id="4" name="Rectangle 3"/>
          <p:cNvSpPr/>
          <p:nvPr/>
        </p:nvSpPr>
        <p:spPr>
          <a:xfrm>
            <a:off x="5792701" y="6424786"/>
            <a:ext cx="3503699"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spcBef>
                <a:spcPct val="0"/>
              </a:spcBef>
              <a:spcAft>
                <a:spcPct val="0"/>
              </a:spcAft>
              <a:defRPr/>
            </a:pPr>
            <a:r>
              <a:rPr lang="en-US" sz="2400" dirty="0" smtClean="0">
                <a:solidFill>
                  <a:srgbClr val="FFFFFF"/>
                </a:solidFill>
                <a:cs typeface="Arial" charset="0"/>
              </a:rPr>
              <a:t>www.nca2014.gov</a:t>
            </a:r>
            <a:endParaRPr lang="en-US" sz="2400" dirty="0">
              <a:solidFill>
                <a:srgbClr val="FFFFFF"/>
              </a:solidFill>
              <a:cs typeface="Arial" charset="0"/>
            </a:endParaRPr>
          </a:p>
        </p:txBody>
      </p:sp>
      <p:pic>
        <p:nvPicPr>
          <p:cNvPr id="5" name="Picture 2" descr="Image result for car brak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426" y="1600200"/>
            <a:ext cx="2220747" cy="24147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air ba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62322"/>
            <a:ext cx="2259461" cy="216246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613573" y="4214129"/>
            <a:ext cx="5290426" cy="2062278"/>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6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 y="0"/>
            <a:ext cx="8839200" cy="1066800"/>
          </a:xfrm>
        </p:spPr>
        <p:txBody>
          <a:bodyPr>
            <a:noAutofit/>
          </a:bodyPr>
          <a:lstStyle/>
          <a:p>
            <a:pPr>
              <a:defRPr/>
            </a:pPr>
            <a:r>
              <a:rPr lang="en-US" sz="4800" dirty="0" smtClean="0"/>
              <a:t>Climate vs. Weather</a:t>
            </a:r>
            <a:endParaRPr lang="en-US" sz="4800" dirty="0"/>
          </a:p>
        </p:txBody>
      </p:sp>
      <p:sp>
        <p:nvSpPr>
          <p:cNvPr id="2" name="AutoShape 4" descr="data:image/jpeg;base64,/9j/4AAQSkZJRgABAQAAAQABAAD/2wCEAAkGBxQTEhUTExMUFhUXGBwYGRgWGBgYHxgaGBcYHBkcHR0cHSggGhwlHRwXITEiJSkrLi4uFx8zODMsNygtLisBCgoKDg0OGhAQGy8kICQsLCwsLCwsLCwsLCwsLCwsLCwsLCwsLCwsLCwsLCwsLCwsLCwsLCwsLCwsLCwsLCwsLP/AABEIAKQBNAMBIgACEQEDEQH/xAAcAAACAgMBAQAAAAAAAAAAAAAEBQMGAAECBwj/xABHEAABAgQEAgYHBQYEBAcAAAABAhEAAwQhBRIxQVFhBhMicYGRMkJSobHB0RQj0uHwBxZykrLxFTNighckosJDU2Nkc6Pj/8QAGQEAAwEBAQAAAAAAAAAAAAAAAAECAwQF/8QAIxEAAgICAgIDAQEBAAAAAAAAAAECERIhAzETQQQiUWGRcf/aAAwDAQACEQMRAD8A5VUT+sX21NnUwKmtmOl4MTiOdLErzCzhTf3ivVNcoTpjFmWrloo3gummJV2t31f5cY3cRJjyiqFuEqmEE6OTeCKxGUKUVqza2Jbwv7oAkVIUoFxY2eI66pKsyFPldwRtEVsu9EqcfUlaWOZLOXO27Q7HSCXMQpINlBmGof5xQqpBB3fjE4AZJfKr4++LcEQpMv0rFeqKX7dgL79/OGFFioIKxl5pIf4xS6aaFg6uORY+ME081t4xaNVstyKgEhWUN7vGLDRyk+yMpG94pNAoksDFqw+pCAylBj7okGiGowkSpwnSwpSCMqpeayXPpJB+vdE1QmUgZkJuo5ieMMETkr7IuOXCFZlKIUkhmOVvmPBoLEikdIccMwqSElIfsqukjiLQppMQmIOYKUe8vfxi0410cM0NKT2yskknk5fve0SYb0bPVGQtLst8wIBG2+oZ46FKKiZuLsgpekavsyipioAAEtcv5xWDVrJfOq/MxZKfo11MzNUZCi+WXnLkvYqYadxvB+JYemfIWpMkGYhigy0gE3AKSEjtBnPhDUop6E02inCev21fzGNioX7av5j9YxcooJStJSoahQII30PKNKjYg6+0qHrq8zDOkwyqmIzIQtQULKzbOzgO+xhPB1Nj06WQAosAwBJsBpvtCkn6Gn+jjo1RTypWYlAQzFbnMcws13Fj5w0osPMjrSoKniaQlAykMFAl3PocLaNtCakxNU8LCJN0kKBSS4ezkaHY+EXDB8YdSZU1s6k5kq0C7l0tsoBi3OMJ2WqKhX168qJa5ZlrSTtlJD277vyjKJZWQFLyjckmLf0mwQVKElJAWNFHTLu/KPPKySuUopUDYkPdjzB3B1i4NSWiZaHiaImY0tSpiXYKcgab3gmtplyMoSsKUoOTsOQfaE1Li8yWgoRbNvHacYmWBVoGuBodRA4yC0M1deUhS2bcOB3fH3Qum1ZQpsx57tEdbXBICZh7TOEpHabu0HjCOpxcHKElKAS4IuSRxUfgG7oxlzQjrv8A4bx4Jy2tDurqw7ZlOQ4c5SQdCBwgdKFMSVq/mMJKmcqb94koz3dQDE7Fzx5wRhHSdaQaReQguRN0UP8ASX1Hw5wofIT1RU/juKskmVC/bV/MYhVPX7a/5j9Y7mi8S0sgkjsljyfvjr0coKibMUoJC1OS11ED4wROnz6c5SVOSWcntNaz7O8T1EkqWkIZ3Z9ACOJ02izYTVyJs2WZyjMmZsqCEkSwUh2zNc2diYzlKvRSQ4wugySs6gTMmAFRVfK6RYDaMVKSBl3NySdIMxCoW5tYbD5xXaxK1F1Egc+EcvZskHVhDhErtHleNyaQoUcxe3hEeApSXmBTpUmzbB/nEmIVwQ4Sl33gGdLWl7GMhHTVCi5ZQD8OQ84yHiS2ebYgn72Z/Gr+owwpaEKR1oJs2ZKWdtyBAdc3WzP41f1GDKKqa2VJ2YFo65XRghnS4NNmIC5a0l9lWt33vAk2YuSSFJOZNiC7e+CKJc5BV1aSpJ1TungRxhwSuoQUrQosGLAf3eMm67NKvoWUlTLmekkC2wH6blBsmlQ4cBTHcaD5wvSEU8xOYLSnRWYMQ5bheHaFyJij1cwK8YUv4Uv6TzpCSjKmXxIKbX7tISqSUljFgw5TAh2a4tCZSypaszO+8ZpFNmpFQQbGGUisJIeFk3uaNylXgaGi9YNXZLrICW14HwhlMrJcxRSHchgtPE8+VuUV+ikvJJzM+o4gG8WPDpUsBOUNZxd4gloF6PUJloIWsrmKbMSAHazgDY98SplKBmiYAxIKVDVmt5H4xxiuIdWoJa5Gv1ED1+NDKkNfi++0UIR1KiVl1PfX+0HUk5IZInhD6sC1ucLa2WQXOuvnAyNYYwnpvJQZUqcFhS83VqOhUGKhbk3kqKiFRfqvAZU9MrPNUgJBzJSPSL2N7BTWdt4qfSPCPs00JSoqQtOZBOrbg7OPmI6OKSqjGafYsVEChBdPJUshKUlROgAd45qJBSSlQuNY1IG/RbFUyAdM2Yek7EEXNt0s9+MF4rWqmLl5EpUrMpaTci4F29UBh5RVmh90SkqVOcAlmFiQRmNzbUM/nESil9iot9F6wOtC5PVzk5VJHaBdiNyH2hR0lpUqUMxJluClKRe4AfucsPGCqjCClZKllaVW5pe1vc3jxjifhwmyghJX1kklgpJGZ7gEbO4v7o51SdmjK7iRp0ABCV5m9YNfjrfy3hX1hAzk/wAOr23FtBp4wRUG6xPPbSDfW7pYBiPe8K66ayXe7eTbRPyOXFYrtm3x+LN5PpFfxnHiib27v6J4cjy4RS8Sq1KUooUQFF2d/wC0F9IZ2dZ8oTSlMoAm2/Fo5IL2d036HGGVUxCAvr2SpwoM+U6A312NiLQbLoZh+9STOJ0KSlIS3J9Y7w/AZc1QWhLSmPpOc/MX24wViEr7PKUJR0tlJJfu58obYlcUWLoveXlUQUoUzksyTftF2AFxsGAi44xjqFIySErUAyApICZYs7hZbMnmgLjz/oJVJkETamTnU5KD6YQ4ZzL2P+oOrui/icmpL5gsrBKVIZQfYBo7Y3Sv0edOsnRXOomLZEyYUpO0pjc2bOsMRzyA90Xmh6M0tNTspEqcTmzTJqRMJCtUuvMybCztaCEdF+tSgzBlAD5RYnvjirwkyk5U3TfVyzj4aWgnJPQoqhXhNQqlmkKqM1GpJyS5udU2VMJASlKj6coh2zOQwAMEY6tdkCU6VlnBsOajwiv5gipSupdaU6Ws40cHYReBisopdKw7DcbxMo4jTsjoadEmSESwA+rDUxHOmAp1APGFWMdIpYGX01ciwHfxirY3iilsAqw3S48OcEYNg5JFmk4gh1BKbBTPxsL6xkJcAP3Zc3zf9qYyG4pMm7KpiigZszjnV/UYgkzik7eMSYh/mzP41f1GII6ktGQ6pMZylwSnl9Ic0vShJspr8d4pjRjRL40ylNo9BnYsk2UCUnayk+LwtrMLlq7dODLmC7OAhXIgm3wiqSphGhhjS4hlDdoeRHlEeNroed9h1Pic0Hq1EII9p/LuiKbUlS3UoBTsw38RrBgqETE+ihTahQDgcQdWhZXSZYDoseBv5H6wJIG2HpqeNtr7wRLnA6GK6BBNHUqlqccGL7wPjBTLbLxBZTlJcQ8wfHOrBSsOGt3xUaKuQptuIgxU1Ki6QQOd4xcaNVJMcYhiZWoqOpiGdUDKklx36awsS4MEYhUmVKzsVA+QPPlAkN9DIzszWGgjgIvaEuB9ICtpUwCzMrgkBmO/CLBU0i0G7MbiFJOL2KLTQ2oaYqyvobfSKDj9cqbPWVICCnsZQSQMnZOoB24DaPQ8BqAoZSWIuDDCtwiSuWtPVS3UFFykHtKc5n1dyS4iuOai7ZM1Z5bhteqWQUliC4LP4dxiYzOsmFRKUkuTmDgPrb9aRDWyUS8oSVFTdtwwf/TxECqU9zrHVSe0YlrpjQDKhalLOzJIvwdnPwg6R0ppJDplSVC1yAA5A3e50ilSljMCdiHaCMYqUzZmdMtKAQLJ0Lb98Q+NN7KyLvgvStM5RC0kK9UJBO/lBXSOZMlFE6WX9RYbUFyDqAwL32eKFgqsqsxzJA9ZJZu/iOW8bxPFSsMVKyDvIO+mnD845eeceN0jo4eJ8nfRHVKCiTbi4DAltByGnNor+PT2SwjdRiYYl7jSK7iuILWcrXP6EcTk5O2ehBKKpCZFIudMyp2uTwhucLRTo2Mwvc8dgIPw7JJQwLkm54t8vpAdfPClpUdE3+kOx+xvWYimXLlolJdSglKUjUuAAPFxDzDOjgkyyqaoKnrDrOvVgj0Ed25Gvc0Lf2c4IqdME9eiexLs/eoA8B2X74veJ0oRmLh2ZgHb8+cdXBBL7M4ufkb+qPOapBkzFBWhcjxPwg/oxjE6mnqmU8nrswIWgnKAHAEwsCXSooTz6xjsQymJTMPVlCZhJYAh77NwPOPRej2ByaaSEolISspBmEXJIuHJclifO8b8mkcsdsArenkmXN6mYicmc2Yy8qCQk6KCs+RQ7iTxAgmn6W0c7s9cEKJYInJVJJPBOcAL/wBpMUj9oFGE1kmrUg5SkSc+yFBSikHgFZmB4ho5p5qSMpYg6g3B8DGNezWiTpNOzziwYCw1+cJcp2g+bhCG+5UZR2Cby+QMs2A/gynnEdDVS1SnTKqZs/TqESljMrQlKykpyanOW00eOiPJFKjKUHdgJlHgTB4wZYlGbMUiUgbzFBHmVWHjDOk+1Sy65dPSJUPRT/zM8G9yskSknRhlWOUF02HJzCcypswAtMmnOoPrl9WW7aICRyiXy/g1x/oB0epZnVqPVrYrLEjK4ZIcBRBbm19RZjGQ+paokFxoW9wjIhybHiit4vgaVLK8wSCSSRoPCFFbgRSAULCsxsB8zEVVKnJmTACoArVa7HtGMmSpwDEeN/jGyteyHT9C5SSCx1jBEsxCtTGktvG1mZw0bAiQI5x2qnIvYjiCD/aCwI0xIIwJiUJttCA4jIxo6AhgYBBVJVqQbG3CNzKIgOFJVySQfhEEqUpRZIKjwAJhaY9lkkYpmQvs5SBZTPf4QbgtMuchlG12JBYgnblyiPorglQtpiVICQf8tRIKmLEEZbbxd6WSqWTLIZCnKWVoeBcRzTaWkbRt9nmuO4HMkTgEpsssgpu7M9hpqLQ5pMXUEfZ6lKkTE2TmBAI04e/SHfSaciXJBIJWDY6KS4c827IFv76GGSKuTKmzlTVFKGsQCe0C5Da7dxgcrishVT0ApBQxBdw9ot2E4kJiACQFaQrq6YzJBEpGVSB2GLejbKXsQRxgbC0KSlEwAFw5AuQ+x5xkW9msa6LzJmbKZQ7RUAxBy5QAHHcbNzitVuCBCM6ZstQ4BwedjDrpXic6RPBSTlWMySS97OG2a1ucVkLzPq5L8r8BtHTx5VfoylVgi0kRPJksnOv0dhur6DnBC0ZC6g6tknb+L6ecREEupReOfn+VX1h/p08Hxr+0+iOqqCRplSBZILARXcVxZnTtB2NV2Ww0ij1k51EvvpHB2dwTMqb5j4DnDbox0LrK49ZLCUS3/wA2aWBPBIAJV4Bucc9GsE6widNH3YulJ9fmf9Px7tb7/is9EtkdmXpZNv1+UdfF8ZyVs5eX5KTpAND+zLMtKKisy62ky9S5cZln/t2i3Yf+zeiksoSzOUPWqDnHfkYJHlAOByVz2nz1LyJLIAsFqbQe8P8AnFikYpMTJzKkrPJI0HMO/i0W+JRdIx8spdsFxOsFMAJYQgKs6Rp4bQqo6iSpXamlRJcgnU7aDvgHGJS5xM0ulJaxYhCXAuRaDcOoZCV5pKJs4i7gaHYubM77GNqSRlbsd02AS5Zz5Q7ukDW/PV4bhJCGLAnVthsI3LlqYFQdXDhA9RU5dRpGLbZpR3PkIUhSJiUqQoMpKgCFA7EHURU6zoJLUrNImqlf6VDrE+FwoeJMWClnmb2tE7c4Jmz8o5QbQynSOhs8FlzpYTxTmJ8AUgP4+cW2YhMuWJabBKQlCRdgAwjpSnS+j6QNLSBveFYCsYNmU6y8E1YlSk9rQCwG5gurPZZyO6F0+SlQ7RMAAdJMCgSAwffwjIJE2WLDa0aiiWIq6bKWVXBLkOksbG4MCU85XqzCw2I15H6xW6x+smfxq/qMcJmqG5joXEZeQtlTOTdM1Mtm1GvuhDWU0psyFjkN/wAohEwK/wAwq87xHMlp9U+cOMaFKVkTR2kRgEdgRoZmmjeWNgRLJIe4cQDIgmOmgqokJspBsXsdR9e+ODSqzBIDkszbvBY6IUiLL0OqVImjspKWPpAcnvxb4RXihrGMCyNCR3QSVqhp0y/11apMwqQWL3y253aLFSYmlYSCoFWV9bfkY8elzlDQkd0NcIxMpUy3IOnL8o55cLS0aLkT7PRMUwRMyaialiUm9/VbRjYnd4mWjqUpMsASwbpyg68wzX5bws/eYN6CQwNx3QTh3SKUtJUbFrDZxy2MY7LJZ+JLSFFMpQDDRrl/cYjnLUBnldlL+iGDH2i3HV+cEUeIInyylSmUQRZgdLEHRxCDE0T5CkoldZMlDK6yCXFuzwUeY4tsTDSvQN0S47SGolyl5FrWhRQQDbKoEu/qsQLm0IwJcskS7q3J2PAd3GGGMdIDMT1UkFKSO2d1HhChEgIDt+cc/LztrCJ18PAk85GTUbuG1MJ8WxJrDyifFq9gbxScWxByQI5kqOluyDFcRKiQDbjFo/Z/0FFW82oJRLyuhLXWdlKf1OW/x46AdEkzyKiobq9UIVbOx9JT+rw438fTeq6kibmBSNQgKV2SL6BgO+OjjiltnNyzfSFGI9HpklDpKVt6SZYJKRsdNIX0FSEnIqUF5lCx11YgA8fkIt9Di6XJlggaHZSeDgh/OI8bpFT5RUmUCsKCipIAUQAQ3Enujujy3pnC4V0PqXqpaES+ym3ofH3xrEqkoykJUsKIHZuL8ffFVl1U6YjItBE1G6rKUNS7wVh2OKl9lb22GsYtU9lra0N5+FOtKlqQJSCFBGVnI0BbUA38NI6p8UKl5QHS/pcIR4ji0ycWAKRtDHCJTJsBbUvBY6GlRNZ/iYAqVpmJyKNjsdT9YC6Rypk1BTJJzC7A+l8vGF3RTDJiFfaJxHonKlZObvvpFKKq7E3uiy08gJDNlSkW2gU1ktRIzhRGwIMLMRx1SnQgBjY7xPhmHsy2BcWBYX7t4gommdcpQyoOU+sogW4/rhCuqop/WFKFHK2YrLM/sgO8HV2MrlFlJSG2hccaNy7PcQ02JoBnVs4BRUyAmxJ7WYkaBrQupjVTSciy2hVYAb/pocSqKcs9Z2Skj11ME2fRu6CZ1VLkpCMoI3y8d/fGmVdImrIMNwuYlJ6yYCSX30YfnGRNTYjnBKQwdvcI1E3IKRQaxP3kz+NX9RiHLBNYPvF/xq/qMRAR1o52R5YkkyFKLJBJ5Rto7SW0tDAnGGzBdSCBrtpxgtGHSg+aclmdLWvwL6QP9uWwBILcQ/vjmbPzapT4Bon7FaI5iQCwIIjQEdSpeYs4HfDb/A5ik9lKSeIJHxtDckuwSvoVy0vZ274c4FiKUKaaElOocOxGlm98BqwaenWWfMfWBlyFJLKBHfCdS0G1ssWMGmnXQWmcUpN+8FvPWK+aUMXNwWYXtvGkoUxIBIGpG0dSZ5SXB8IIxpUhOVmqejC37SUsPXLPyHGJ5FC4UQQco2htQ4unIUqQhZZgkoHaHBxwsfCAsQXKUnNLlmUSrmxDNbaxhW7oqkLRNWk2UYIp6lQOw8NYzq2u6VuOdj9YLo8ImzQ6JZI46CKdexK/RZcFqpRSklTMfZOwcvw8TA3SbpRnJkSFW0WsfAfMxW8VzSGklATNPafUpSXA0LDdt9+EDUYCQ8eb8iSTxid/x+O/tIa03ZEDV9bAs6qbe3CK5jOL7COSjsbshxzE7tCXDqYzphe6UjMrnwH64QNUzSTzMNcOqkSUMbnfW5PxjSKIl+IOn4stwkEjTTUjkdh3Q+GNTkhKBKR2nA6sZpmmqnKRlfd/nFExKqz3ygdw/OFtNOCDpb9e+NUjnlGi4VeOKQsKSlQU5sSCFXuRc5Tu3xF4svRn9o86Wsy6hWaXb7xry/4m1TzZxrcWHlldVlZBdiNww8S2p5mNUs4uwd4vozZ9H4rQkqRUPmVL1yDMVp1SrgWc94OtohnzQ5V2SgkXA4/rSK5+y/pOcpo6gstIeSVAvka6TxbUcn2TF4rJEvLkCQEEu6QwBO/Pi8aZWjOqYBWV0qSonPmzJFncJOuj222hNW4jPnJKUoUEakhJFgHc+F4dJwZImGZ6ZZx2Q2Zm8fGGCprJyk6llZdEv3jSLUor+k02KsAGVDidnWsPlsMoD+Q8tYZTlrmJAmAp3JsWDb31MDoTKlIKZDgk3a5tpf6xGZs7k3Mh/f8AKIk7ZSVIhoeqCmIGbZrm0EYxWkNlYDibxHOnFIKjLRnNnSz+JEV/EJc+ap1W7yBBVjBcQr1LXq8GUGFZiFKmNfRncjbW0S4TgzHMpOYtYqBy+/WG32IAAAZbkkIbK518Ypuuhdg2IVnVpUEm7u+6u/6RXvvJpZIJ/XGC1yiV5WLvobQbTU0uUXUt1eyFAAfWBOgezvDaAoSQTd334CMg6nmgg9/tA8IyFbFRWKrAu0omYA6iQGbU8y0djD1ZWEqUvmDr9e94ouPdIl1E2YCSlMlakhnZwVpzE3uQ40ix9DqsClQM4GQgC/EdkA7wLlbdMWKJlYRN/wDLPc4+sR1GHzEB1IUBx284cTauYfWMTUletHdw4xt5ZE+NFaAiSXKc6iLTlkzFOqSkE6kEjzZo7ODU22b+f6w/MheJlYFKrMybnbLd+6H9HTVWmUtzUkHycmC6WTKklwl0ndgT3O0ATak5jlsPh4xMuTL0NQocSZJCsq5szNwcN70vBcyQg2Ukq8IrtOpQJIe+p4w3kV5ZlAv4xizQBxHC5AdSVhJGqX14jvgT/EUBDCnlmzZiln+Z74YYpLlTj6aELA7SlJfuDwnqKQhkpnS5jkABKjqTaxsLxvDa2ZS10BhlK2QDwct8TF6pKxBAlkJUAwYpDaMWBFoEpcJkyynsupndTK77aBjvrrBUylygrTtq128DEck1LoqEWhdX9GlGYqZLyFCrhObKe4WIbeI/taqRCl5vuwFEpLFyBoFDV7Aaawzo5nWXPP0iXLbwB0kwNU5CkS8ic6crWSH1Sbc28oWbapjxSdnnf25c2aubMPaWXPyA5AW8ImXWMGhNLnGWVIWClaCUqSdQpJYiIZ9a+kec7PTS/AisxAs3xivVE7UmJ6ibGsCmINVJEwZkZ7g6Escv/VlioxthJ0jkUpQM8wMWcA7Ah3gBc0k/P9afq0WfptNHXq4LOZPc1/KKblKrmwdhGyVGTlpUGSy/6eC0YItYdiIb4NhhQkKKR2tCd+6HFT2QOfN4hyo1UMtMoS8PUlwSHBaGlJQoShKlaKICu7+7Q2noSS7CI2BSU+ROx2PNjBKdomHHg9m6epNOpK0MTKV1kskOHSbpPI6EbgmPcMNx2VUSZc5OkxIUASOyTqk3ZwXB7o8QxUAgh3OVn72v7hD/APZjXAyFyOsShaJhIzbhQ24XBfuHGL4d6MvlKmmenTsaMsHrMvc/wG8QYfXrnlXVoSE7lR+AALwBh1PLQsLmTOtmajLmIA4vubjWzQwra9gr0uAGukbulpHIrZBMqZpUUpypPMhNu8/KA5uCLUVTFrCQ9mOc89wAI0oGaCQkm1ydzBdNNmBIdyAGvdm4fWHlj0FX2Q0tJUAuFpWgnch2430OzQLVyFvlLAjiQPyMNJs5QGZKQz9q9xzHGF2JIUrc23aDJthQ0l1CZaAkkktrtp3aQOqrFhtq7t5XivTswsVG3OB5kz9PBgGQ8xNaV9rMxGl3zd0IVa3B7tzHCqkM0RGohpNCbssOCegdu0de4RkQYEv7tX8R+CYyAR5Zic5BmzRlc9fNvqT2iGL7cO6N0VSqV6K2Jvd2SBprqX3gbEbz5yEhJ+/mnM1x21Wc2aIl6Nrru+ujnzsI45aZR6JgGNpnhMtlZwm52b1STsVXYbsTDZM0gtFB6L5KdSlzz20hgkBzfc3bM1gNvGLdg2IoqVEI1T6T7X0fcxvCeqbAsn2TMkFL8ddYgXObsgW/XnE6yyWcgDheFNVUkm8WtlPQWMSUkuPB47XWdYylJFrEwrTPHCCqaeDbjFNEpjuhWkMGBfSJh2XSlL7uTmID+6BZVKwfOkHYvG0V+UMb6u3OMygydTyLFKEBR46Odez6LmI00suWcwSBmHFwDy4RHRTElgSL8OWxt84JqJEtVmALHgw5mHkxYohRXJFhro4284kXMCuyVqDh2YN5iF9bJSA+UA8du9tvKAZVeuXoUl9ClSVfAloEr6AY00/q1FIAfiPlDulq0kgHhrY6corKa2WpPaJChd218YHRipQXSQe8Q8WwsT/tXwfItNYgOhbJnM1jYIUW/lPcnjFIllJFo9PrsZTNlrlzEJUFpKVONiI8pqZBkzFSzsbHiNjHPy8bWzq4OS/qTzqcHWA5VM0xJT7QbvBDQYhbxJRoedKH/qI/rDxirOl1RY+k+CKmyTZikuk8CASfBgYpNHhU1aArLlAU1xuDf5x6zUzXlTX2lk+YI+sVKTPyuouQrMpv9xc/G8bTdHPwq7BcPlrzjrSVHQBmAD/GD8TnOQGyjYRAalKmIJccY4qApRzKLxk9o60qASSVERytLRMtF4gmLhEtnE1Wd3N7Npt9YJ6NyCTPCCkFUsG6c3aQSUlu8+4QFUJ3iXCa4ypqZidjccX1HcY143RjzLJUXfoxXlbqGRTgEiUkJ9IJZ794flFtqZgUl1WLc/Lg8U/oo0tBVLSxUCknrAwZRy2JcOGNgzki0OV9abmYO8KeOhbOF6GVLOKZfZSb6nT3mOBNLdqyeX994RVSCk/5wJ7x8SYG+0AWMxH86frF4om2XBOIS9HA/XAQDiOIbJLDmC8IBiKBrMlj/cj5GIqrHJIFlozcRf4RNJFbZLPnKOpgPrkk3Lwjq+kCl+iCL+DQCvEV7ek+rQeVC8bLUpUc23hdR4igJdSi4tctfuZzBlDiclagklIJuHIv4PD8iFiyyYCU9WW9o/BMZE+D5chZmzbdwjILQqPFMfVlnT93nTC/Dtqt3xzRzloAUkozG+gJS3faLRiuCSVT5iiVg9Yo20fMXtlgSbgkndcweX4Y57NMGJAs5Te6rlWu9zy284e9F69FOpz6T9kbX9Il4yThMovkmKPHKEnwLJ90dy8FQHuu/gzd0RtbDFl3l15WAUsQdI0XOqYS0U8S0JQASBu7fKJ5uIsCerJbbN+UdK5IixYy+zJOq298RmUkaLfwjhFPMmoV1aUpOgKp8pJB4spQMT/4fOAGZKJimGZQqKcOW4ZxD8i/RYMnlzkszPzjfXAbE+JhZU1KpRyqlJdn/wAxK/ehx74JwyvC82dKAAzajjxMGavQYsLTVsPWHiPmIhOIzBooxJWV0sJYAHuhRVTQoJPx8IT5EvQ8WMJuKrU7ruxDuOEKejZNPnSD6RdyPLX4xoEawLQzSSQp3GtiBc2Y7xk+R2nRSjoeqxEq9ZJ8QY5Usq9n3CPH6nDpxWoiTMuo+orj3RLh+GzhNlkyZoAWlyUKsMw5RvkZUeqpm90V/pfIcomAaBi3e/zEaXIU57B1Ox4wTJkfdkFJDF7hncAfKMpcmaqjeEMXaZX5WkMMGS8+XyL/AMoJ+QgKqp+rW3qm6e7h4Qd0fUBPTzCgO8j8owUaZ1OVxdFzCnlq5gjyA+ZMULpGZqFKAUrq0LWGHDNa+wuIvVOp0t3j3iEuOy3FQOKwPMv8o2aOaMmuhFRTkoBD8ySXfzjasUS7Zg0JVYcsJzqKijNl8QAfmIkppSCGCNeIcmIcUbLkbG3XXsYiUHgqRRIEpx6QD+Gw8PlAMmYSOWgiXGi4zyJapLW/WkCyy0SVE2Iqa5faEUWbBalIZiQr9aR6HhPR6jrJCZlRJBX1mTrEfdKIs2YobOxUdX0jyeQk6x6xh0wyJVPIvmQ02aNwoqzBJ53SnwMVx7ZlzaRzU/snpVOZU+cjWxyLAbb0QfMwB/wkcnLWacZP0mRdpU0oJD3SRm7yHPvhtJqAxULxrijmyZ5v/wAHv/ef/T/+kA137JJ6Q8upkrPBSVS/eCqPRcSxFSS4PZgKZixU5Go1HIQYoMpHimN4BUUhafKKQ9lWKT3KFn5G8LHj301yZgIUAoNcKAII4EaGKH0w6AJmJUuhIQo/+Eo9k/wq9Q8jbuhOP4Wpfp5pLqUnMSRcFmZwRZu5oUCtKFoUk3SSR8rfKOp2Hz0LMpUpYWg5VJIIY8/Av3NEiOj8w3WpKe8ufdDpezJtvo9e6HY4ifT57ghWUi5YhKd99YyEf7P6Dq6dac4V96S4B9hEZFWiaYHiJV10ztK9NW/+oxCQoj0lecTYgp50z/5F/wBRiIGMmbojQgiwWvzMSJBPrq8zG520ZnPvhDMY+0rzMYXHrK8zGkrjbwAZnPE+ZjY71eZjBG0mAKNueJ8z9Y0H4q8zGPGwIAowLPE+ZjonmfMxxGEwBR2HADP5mOwo8T5n6xwFR0TABsE8T5mOio8T5mORGPAM2BfWJZar8jb6RATG0mARFW0gmJMs2ULpPCEOHSlmcmX2knNqkPlb1u4FosyZgcOHbQ8InlgByEgE6kb+MVpgm0E0U/tkc3Hl+UA4obTOJWkDvY/WJKVX3g/WxjicHIOyZiln/ai3/UUw+yHo6qKP/lVyx7IvzUo38minSkmTOyzBlKTw949/nF9KezMHcP5UgfF46qsPlzgnOl2374qiU6KRMxEKScupOnCw92sDpnBCW1MWk9G5BN02eYg+KiUnvAIiWm6PyAG6sBQsTfbcF3D8olws0jyqPoqcqQS6lgjg9vIfWJ5IcgAcgAHfuEWwYFI3Y961/wB4YUdHLl+gEp/hDE/7lXiPG2aedLog6NYd1REyYh5ovLQdEnZa+DagbG+oAizYWM05CXftBS1cSL+QbSAZJCQbNbQbnmTcw46PU5SFTVWsyX3J1Pl8Y0jFIxlJydssFM2db+sR8I5TM6mYWJMs2Y7flAZm3jaZ2dJSfSEUSHVcqyi7pIcflFcnOk5gbbGHVBVZkmWfSGj7wukZUqXLWDYuHtYv83HhAAPKWM2bQakDbu5H3RkuuVmyv2Tt37d2saqaUoOZPaTx18DC9aspCh6IPuOo8LEfkYQ0M8dwSTWSwJiSCzCYgstPBjuP9JsY8m6QdHp1BMzKUVpdkTE5k32CruhXLfZ49f65PV9r0CNRqAd4RS5yZsuYicBNRmZQVd07KG6SLFxoXhSimXGTQk6E1WeQoqSH6wuU9l+wi7Cz9zRkOME6OdSlYlLCkKWVJzFlJBSkZTxZte6MgiqREmrBKno7LK1KKpjlROqdyf8ATHA6NyvameafwxkZDpCTZs9HJftTPNP4Y5T0ale1M80/hjIyFSFkzP3ble1M80/hjaejcr2pnmn8MZGQUgyZv925XtTPNP4YwdG5ftTPNP4YyMgpDyZsdHZftTPNP4Y3+70v2pnmn8MZGQ8UGTN/u5K9qZ5p/DGfu5K9qZ5p/DGRkKkGTM/d2X7UzzT+GN/u9L9qZ5p/DGRkFIMmZ+78v2pnmn8Mb/d+X7UzzT+GNRkFIMmbHR+X7S/NP4Y5HR2X7UzzT+GMjIKQsmZ+7sv2pnmn8MSy8Clt6S/NP4YyMgpDyZuVgMsKBzL80/hjf+BS29JfpDdPtO3o6WEbjIpIltkycGQx7S99xx7onl4UhvSV5j6RkZDEDnB0OvtLuvNqnVgOESKwdDgurzH0jIyGB2MJRxV7vpG0YUjir3fSNxkAE9PhqcwcqN+X0h+uWMoHOMjIQWQzpIsb2iBMllggkRuMhDTOKymGdwSC72jmupwshSiXys9r78OUZGQwtkdLJymyle76Rquw9BG4fg30jcZAFnQpE/Zym7cd4WUOGJSQylXSQXa7HujIyALYwoKUJSQCdTq30jIyMgJb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xQTEhUTExMUFhUXGBwYGRgWGBgYHxgaGBcYHBkcHR0cHSggGhwlHRwXITEiJSkrLi4uFx8zODMsNygtLisBCgoKDg0OGhAQGy8kICQsLCwsLCwsLCwsLCwsLCwsLCwsLCwsLCwsLCwsLCwsLCwsLCwsLCwsLCwsLCwsLCwsLP/AABEIAKQBNAMBIgACEQEDEQH/xAAcAAACAgMBAQAAAAAAAAAAAAAEBQMGAAECBwj/xABHEAABAgQEAgYHBQYEBAcAAAABAhEAAwQhBRIxQVFhBhMicYGRMkJSobHB0RQj0uHwBxZykrLxFTNighckosJDU2Nkc6Pj/8QAGQEAAwEBAQAAAAAAAAAAAAAAAAECAwQF/8QAIxEAAgICAgIDAQEBAAAAAAAAAAECERIhAzETQQQiUWGRcf/aAAwDAQACEQMRAD8A5VUT+sX21NnUwKmtmOl4MTiOdLErzCzhTf3ivVNcoTpjFmWrloo3gummJV2t31f5cY3cRJjyiqFuEqmEE6OTeCKxGUKUVqza2Jbwv7oAkVIUoFxY2eI66pKsyFPldwRtEVsu9EqcfUlaWOZLOXO27Q7HSCXMQpINlBmGof5xQqpBB3fjE4AZJfKr4++LcEQpMv0rFeqKX7dgL79/OGFFioIKxl5pIf4xS6aaFg6uORY+ME081t4xaNVstyKgEhWUN7vGLDRyk+yMpG94pNAoksDFqw+pCAylBj7okGiGowkSpwnSwpSCMqpeayXPpJB+vdE1QmUgZkJuo5ieMMETkr7IuOXCFZlKIUkhmOVvmPBoLEikdIccMwqSElIfsqukjiLQppMQmIOYKUe8vfxi0410cM0NKT2yskknk5fve0SYb0bPVGQtLst8wIBG2+oZ46FKKiZuLsgpekavsyipioAAEtcv5xWDVrJfOq/MxZKfo11MzNUZCi+WXnLkvYqYadxvB+JYemfIWpMkGYhigy0gE3AKSEjtBnPhDUop6E02inCev21fzGNioX7av5j9YxcooJStJSoahQII30PKNKjYg6+0qHrq8zDOkwyqmIzIQtQULKzbOzgO+xhPB1Nj06WQAosAwBJsBpvtCkn6Gn+jjo1RTypWYlAQzFbnMcws13Fj5w0osPMjrSoKniaQlAykMFAl3PocLaNtCakxNU8LCJN0kKBSS4ezkaHY+EXDB8YdSZU1s6k5kq0C7l0tsoBi3OMJ2WqKhX168qJa5ZlrSTtlJD277vyjKJZWQFLyjckmLf0mwQVKElJAWNFHTLu/KPPKySuUopUDYkPdjzB3B1i4NSWiZaHiaImY0tSpiXYKcgab3gmtplyMoSsKUoOTsOQfaE1Li8yWgoRbNvHacYmWBVoGuBodRA4yC0M1deUhS2bcOB3fH3Qum1ZQpsx57tEdbXBICZh7TOEpHabu0HjCOpxcHKElKAS4IuSRxUfgG7oxlzQjrv8A4bx4Jy2tDurqw7ZlOQ4c5SQdCBwgdKFMSVq/mMJKmcqb94koz3dQDE7Fzx5wRhHSdaQaReQguRN0UP8ASX1Hw5wofIT1RU/juKskmVC/bV/MYhVPX7a/5j9Y7mi8S0sgkjsljyfvjr0coKibMUoJC1OS11ED4wROnz6c5SVOSWcntNaz7O8T1EkqWkIZ3Z9ACOJ02izYTVyJs2WZyjMmZsqCEkSwUh2zNc2diYzlKvRSQ4wugySs6gTMmAFRVfK6RYDaMVKSBl3NySdIMxCoW5tYbD5xXaxK1F1Egc+EcvZskHVhDhErtHleNyaQoUcxe3hEeApSXmBTpUmzbB/nEmIVwQ4Sl33gGdLWl7GMhHTVCi5ZQD8OQ84yHiS2ebYgn72Z/Gr+owwpaEKR1oJs2ZKWdtyBAdc3WzP41f1GDKKqa2VJ2YFo65XRghnS4NNmIC5a0l9lWt33vAk2YuSSFJOZNiC7e+CKJc5BV1aSpJ1TungRxhwSuoQUrQosGLAf3eMm67NKvoWUlTLmekkC2wH6blBsmlQ4cBTHcaD5wvSEU8xOYLSnRWYMQ5bheHaFyJij1cwK8YUv4Uv6TzpCSjKmXxIKbX7tISqSUljFgw5TAh2a4tCZSypaszO+8ZpFNmpFQQbGGUisJIeFk3uaNylXgaGi9YNXZLrICW14HwhlMrJcxRSHchgtPE8+VuUV+ikvJJzM+o4gG8WPDpUsBOUNZxd4gloF6PUJloIWsrmKbMSAHazgDY98SplKBmiYAxIKVDVmt5H4xxiuIdWoJa5Gv1ED1+NDKkNfi++0UIR1KiVl1PfX+0HUk5IZInhD6sC1ucLa2WQXOuvnAyNYYwnpvJQZUqcFhS83VqOhUGKhbk3kqKiFRfqvAZU9MrPNUgJBzJSPSL2N7BTWdt4qfSPCPs00JSoqQtOZBOrbg7OPmI6OKSqjGafYsVEChBdPJUshKUlROgAd45qJBSSlQuNY1IG/RbFUyAdM2Yek7EEXNt0s9+MF4rWqmLl5EpUrMpaTci4F29UBh5RVmh90SkqVOcAlmFiQRmNzbUM/nESil9iot9F6wOtC5PVzk5VJHaBdiNyH2hR0lpUqUMxJluClKRe4AfucsPGCqjCClZKllaVW5pe1vc3jxjifhwmyghJX1kklgpJGZ7gEbO4v7o51SdmjK7iRp0ABCV5m9YNfjrfy3hX1hAzk/wAOr23FtBp4wRUG6xPPbSDfW7pYBiPe8K66ayXe7eTbRPyOXFYrtm3x+LN5PpFfxnHiib27v6J4cjy4RS8Sq1KUooUQFF2d/wC0F9IZ2dZ8oTSlMoAm2/Fo5IL2d036HGGVUxCAvr2SpwoM+U6A312NiLQbLoZh+9STOJ0KSlIS3J9Y7w/AZc1QWhLSmPpOc/MX24wViEr7PKUJR0tlJJfu58obYlcUWLoveXlUQUoUzksyTftF2AFxsGAi44xjqFIySErUAyApICZYs7hZbMnmgLjz/oJVJkETamTnU5KD6YQ4ZzL2P+oOrui/icmpL5gsrBKVIZQfYBo7Y3Sv0edOsnRXOomLZEyYUpO0pjc2bOsMRzyA90Xmh6M0tNTspEqcTmzTJqRMJCtUuvMybCztaCEdF+tSgzBlAD5RYnvjirwkyk5U3TfVyzj4aWgnJPQoqhXhNQqlmkKqM1GpJyS5udU2VMJASlKj6coh2zOQwAMEY6tdkCU6VlnBsOajwiv5gipSupdaU6Ws40cHYReBisopdKw7DcbxMo4jTsjoadEmSESwA+rDUxHOmAp1APGFWMdIpYGX01ciwHfxirY3iilsAqw3S48OcEYNg5JFmk4gh1BKbBTPxsL6xkJcAP3Zc3zf9qYyG4pMm7KpiigZszjnV/UYgkzik7eMSYh/mzP41f1GII6ktGQ6pMZylwSnl9Ic0vShJspr8d4pjRjRL40ylNo9BnYsk2UCUnayk+LwtrMLlq7dODLmC7OAhXIgm3wiqSphGhhjS4hlDdoeRHlEeNroed9h1Pic0Hq1EII9p/LuiKbUlS3UoBTsw38RrBgqETE+ihTahQDgcQdWhZXSZYDoseBv5H6wJIG2HpqeNtr7wRLnA6GK6BBNHUqlqccGL7wPjBTLbLxBZTlJcQ8wfHOrBSsOGt3xUaKuQptuIgxU1Ki6QQOd4xcaNVJMcYhiZWoqOpiGdUDKklx36awsS4MEYhUmVKzsVA+QPPlAkN9DIzszWGgjgIvaEuB9ICtpUwCzMrgkBmO/CLBU0i0G7MbiFJOL2KLTQ2oaYqyvobfSKDj9cqbPWVICCnsZQSQMnZOoB24DaPQ8BqAoZSWIuDDCtwiSuWtPVS3UFFykHtKc5n1dyS4iuOai7ZM1Z5bhteqWQUliC4LP4dxiYzOsmFRKUkuTmDgPrb9aRDWyUS8oSVFTdtwwf/TxECqU9zrHVSe0YlrpjQDKhalLOzJIvwdnPwg6R0ppJDplSVC1yAA5A3e50ilSljMCdiHaCMYqUzZmdMtKAQLJ0Lb98Q+NN7KyLvgvStM5RC0kK9UJBO/lBXSOZMlFE6WX9RYbUFyDqAwL32eKFgqsqsxzJA9ZJZu/iOW8bxPFSsMVKyDvIO+mnD845eeceN0jo4eJ8nfRHVKCiTbi4DAltByGnNor+PT2SwjdRiYYl7jSK7iuILWcrXP6EcTk5O2ehBKKpCZFIudMyp2uTwhucLRTo2Mwvc8dgIPw7JJQwLkm54t8vpAdfPClpUdE3+kOx+xvWYimXLlolJdSglKUjUuAAPFxDzDOjgkyyqaoKnrDrOvVgj0Ed25Gvc0Lf2c4IqdME9eiexLs/eoA8B2X74veJ0oRmLh2ZgHb8+cdXBBL7M4ufkb+qPOapBkzFBWhcjxPwg/oxjE6mnqmU8nrswIWgnKAHAEwsCXSooTz6xjsQymJTMPVlCZhJYAh77NwPOPRej2ByaaSEolISspBmEXJIuHJclifO8b8mkcsdsArenkmXN6mYicmc2Yy8qCQk6KCs+RQ7iTxAgmn6W0c7s9cEKJYInJVJJPBOcAL/wBpMUj9oFGE1kmrUg5SkSc+yFBSikHgFZmB4ho5p5qSMpYg6g3B8DGNezWiTpNOzziwYCw1+cJcp2g+bhCG+5UZR2Cby+QMs2A/gynnEdDVS1SnTKqZs/TqESljMrQlKykpyanOW00eOiPJFKjKUHdgJlHgTB4wZYlGbMUiUgbzFBHmVWHjDOk+1Sy65dPSJUPRT/zM8G9yskSknRhlWOUF02HJzCcypswAtMmnOoPrl9WW7aICRyiXy/g1x/oB0epZnVqPVrYrLEjK4ZIcBRBbm19RZjGQ+paokFxoW9wjIhybHiit4vgaVLK8wSCSSRoPCFFbgRSAULCsxsB8zEVVKnJmTACoArVa7HtGMmSpwDEeN/jGyteyHT9C5SSCx1jBEsxCtTGktvG1mZw0bAiQI5x2qnIvYjiCD/aCwI0xIIwJiUJttCA4jIxo6AhgYBBVJVqQbG3CNzKIgOFJVySQfhEEqUpRZIKjwAJhaY9lkkYpmQvs5SBZTPf4QbgtMuchlG12JBYgnblyiPorglQtpiVICQf8tRIKmLEEZbbxd6WSqWTLIZCnKWVoeBcRzTaWkbRt9nmuO4HMkTgEpsssgpu7M9hpqLQ5pMXUEfZ6lKkTE2TmBAI04e/SHfSaciXJBIJWDY6KS4c827IFv76GGSKuTKmzlTVFKGsQCe0C5Da7dxgcrishVT0ApBQxBdw9ot2E4kJiACQFaQrq6YzJBEpGVSB2GLejbKXsQRxgbC0KSlEwAFw5AuQ+x5xkW9msa6LzJmbKZQ7RUAxBy5QAHHcbNzitVuCBCM6ZstQ4BwedjDrpXic6RPBSTlWMySS97OG2a1ucVkLzPq5L8r8BtHTx5VfoylVgi0kRPJksnOv0dhur6DnBC0ZC6g6tknb+L6ecREEupReOfn+VX1h/p08Hxr+0+iOqqCRplSBZILARXcVxZnTtB2NV2Ww0ij1k51EvvpHB2dwTMqb5j4DnDbox0LrK49ZLCUS3/wA2aWBPBIAJV4Bucc9GsE6widNH3YulJ9fmf9Px7tb7/is9EtkdmXpZNv1+UdfF8ZyVs5eX5KTpAND+zLMtKKisy62ky9S5cZln/t2i3Yf+zeiksoSzOUPWqDnHfkYJHlAOByVz2nz1LyJLIAsFqbQe8P8AnFikYpMTJzKkrPJI0HMO/i0W+JRdIx8spdsFxOsFMAJYQgKs6Rp4bQqo6iSpXamlRJcgnU7aDvgHGJS5xM0ulJaxYhCXAuRaDcOoZCV5pKJs4i7gaHYubM77GNqSRlbsd02AS5Zz5Q7ukDW/PV4bhJCGLAnVthsI3LlqYFQdXDhA9RU5dRpGLbZpR3PkIUhSJiUqQoMpKgCFA7EHURU6zoJLUrNImqlf6VDrE+FwoeJMWClnmb2tE7c4Jmz8o5QbQynSOhs8FlzpYTxTmJ8AUgP4+cW2YhMuWJabBKQlCRdgAwjpSnS+j6QNLSBveFYCsYNmU6y8E1YlSk9rQCwG5gurPZZyO6F0+SlQ7RMAAdJMCgSAwffwjIJE2WLDa0aiiWIq6bKWVXBLkOksbG4MCU85XqzCw2I15H6xW6x+smfxq/qMcJmqG5joXEZeQtlTOTdM1Mtm1GvuhDWU0psyFjkN/wAohEwK/wAwq87xHMlp9U+cOMaFKVkTR2kRgEdgRoZmmjeWNgRLJIe4cQDIgmOmgqokJspBsXsdR9e+ODSqzBIDkszbvBY6IUiLL0OqVImjspKWPpAcnvxb4RXihrGMCyNCR3QSVqhp0y/11apMwqQWL3y253aLFSYmlYSCoFWV9bfkY8elzlDQkd0NcIxMpUy3IOnL8o55cLS0aLkT7PRMUwRMyaialiUm9/VbRjYnd4mWjqUpMsASwbpyg68wzX5bws/eYN6CQwNx3QTh3SKUtJUbFrDZxy2MY7LJZ+JLSFFMpQDDRrl/cYjnLUBnldlL+iGDH2i3HV+cEUeIInyylSmUQRZgdLEHRxCDE0T5CkoldZMlDK6yCXFuzwUeY4tsTDSvQN0S47SGolyl5FrWhRQQDbKoEu/qsQLm0IwJcskS7q3J2PAd3GGGMdIDMT1UkFKSO2d1HhChEgIDt+cc/LztrCJ18PAk85GTUbuG1MJ8WxJrDyifFq9gbxScWxByQI5kqOluyDFcRKiQDbjFo/Z/0FFW82oJRLyuhLXWdlKf1OW/x46AdEkzyKiobq9UIVbOx9JT+rw438fTeq6kibmBSNQgKV2SL6BgO+OjjiltnNyzfSFGI9HpklDpKVt6SZYJKRsdNIX0FSEnIqUF5lCx11YgA8fkIt9Di6XJlggaHZSeDgh/OI8bpFT5RUmUCsKCipIAUQAQ3Enujujy3pnC4V0PqXqpaES+ym3ofH3xrEqkoykJUsKIHZuL8ffFVl1U6YjItBE1G6rKUNS7wVh2OKl9lb22GsYtU9lra0N5+FOtKlqQJSCFBGVnI0BbUA38NI6p8UKl5QHS/pcIR4ji0ycWAKRtDHCJTJsBbUvBY6GlRNZ/iYAqVpmJyKNjsdT9YC6Rypk1BTJJzC7A+l8vGF3RTDJiFfaJxHonKlZObvvpFKKq7E3uiy08gJDNlSkW2gU1ktRIzhRGwIMLMRx1SnQgBjY7xPhmHsy2BcWBYX7t4gommdcpQyoOU+sogW4/rhCuqop/WFKFHK2YrLM/sgO8HV2MrlFlJSG2hccaNy7PcQ02JoBnVs4BRUyAmxJ7WYkaBrQupjVTSciy2hVYAb/pocSqKcs9Z2Skj11ME2fRu6CZ1VLkpCMoI3y8d/fGmVdImrIMNwuYlJ6yYCSX30YfnGRNTYjnBKQwdvcI1E3IKRQaxP3kz+NX9RiHLBNYPvF/xq/qMRAR1o52R5YkkyFKLJBJ5Rto7SW0tDAnGGzBdSCBrtpxgtGHSg+aclmdLWvwL6QP9uWwBILcQ/vjmbPzapT4Bon7FaI5iQCwIIjQEdSpeYs4HfDb/A5ik9lKSeIJHxtDckuwSvoVy0vZ274c4FiKUKaaElOocOxGlm98BqwaenWWfMfWBlyFJLKBHfCdS0G1ssWMGmnXQWmcUpN+8FvPWK+aUMXNwWYXtvGkoUxIBIGpG0dSZ5SXB8IIxpUhOVmqejC37SUsPXLPyHGJ5FC4UQQco2htQ4unIUqQhZZgkoHaHBxwsfCAsQXKUnNLlmUSrmxDNbaxhW7oqkLRNWk2UYIp6lQOw8NYzq2u6VuOdj9YLo8ImzQ6JZI46CKdexK/RZcFqpRSklTMfZOwcvw8TA3SbpRnJkSFW0WsfAfMxW8VzSGklATNPafUpSXA0LDdt9+EDUYCQ8eb8iSTxid/x+O/tIa03ZEDV9bAs6qbe3CK5jOL7COSjsbshxzE7tCXDqYzphe6UjMrnwH64QNUzSTzMNcOqkSUMbnfW5PxjSKIl+IOn4stwkEjTTUjkdh3Q+GNTkhKBKR2nA6sZpmmqnKRlfd/nFExKqz3ygdw/OFtNOCDpb9e+NUjnlGi4VeOKQsKSlQU5sSCFXuRc5Tu3xF4svRn9o86Wsy6hWaXb7xry/4m1TzZxrcWHlldVlZBdiNww8S2p5mNUs4uwd4vozZ9H4rQkqRUPmVL1yDMVp1SrgWc94OtohnzQ5V2SgkXA4/rSK5+y/pOcpo6gstIeSVAvka6TxbUcn2TF4rJEvLkCQEEu6QwBO/Pi8aZWjOqYBWV0qSonPmzJFncJOuj222hNW4jPnJKUoUEakhJFgHc+F4dJwZImGZ6ZZx2Q2Zm8fGGCprJyk6llZdEv3jSLUor+k02KsAGVDidnWsPlsMoD+Q8tYZTlrmJAmAp3JsWDb31MDoTKlIKZDgk3a5tpf6xGZs7k3Mh/f8AKIk7ZSVIhoeqCmIGbZrm0EYxWkNlYDibxHOnFIKjLRnNnSz+JEV/EJc+ap1W7yBBVjBcQr1LXq8GUGFZiFKmNfRncjbW0S4TgzHMpOYtYqBy+/WG32IAAAZbkkIbK518Ypuuhdg2IVnVpUEm7u+6u/6RXvvJpZIJ/XGC1yiV5WLvobQbTU0uUXUt1eyFAAfWBOgezvDaAoSQTd334CMg6nmgg9/tA8IyFbFRWKrAu0omYA6iQGbU8y0djD1ZWEqUvmDr9e94ouPdIl1E2YCSlMlakhnZwVpzE3uQ40ix9DqsClQM4GQgC/EdkA7wLlbdMWKJlYRN/wDLPc4+sR1GHzEB1IUBx284cTauYfWMTUletHdw4xt5ZE+NFaAiSXKc6iLTlkzFOqSkE6kEjzZo7ODU22b+f6w/MheJlYFKrMybnbLd+6H9HTVWmUtzUkHycmC6WTKklwl0ndgT3O0ATak5jlsPh4xMuTL0NQocSZJCsq5szNwcN70vBcyQg2Ukq8IrtOpQJIe+p4w3kV5ZlAv4xizQBxHC5AdSVhJGqX14jvgT/EUBDCnlmzZiln+Z74YYpLlTj6aELA7SlJfuDwnqKQhkpnS5jkABKjqTaxsLxvDa2ZS10BhlK2QDwct8TF6pKxBAlkJUAwYpDaMWBFoEpcJkyynsupndTK77aBjvrrBUylygrTtq128DEck1LoqEWhdX9GlGYqZLyFCrhObKe4WIbeI/taqRCl5vuwFEpLFyBoFDV7Aaawzo5nWXPP0iXLbwB0kwNU5CkS8ic6crWSH1Sbc28oWbapjxSdnnf25c2aubMPaWXPyA5AW8ImXWMGhNLnGWVIWClaCUqSdQpJYiIZ9a+kec7PTS/AisxAs3xivVE7UmJ6ibGsCmINVJEwZkZ7g6Escv/VlioxthJ0jkUpQM8wMWcA7Ah3gBc0k/P9afq0WfptNHXq4LOZPc1/KKblKrmwdhGyVGTlpUGSy/6eC0YItYdiIb4NhhQkKKR2tCd+6HFT2QOfN4hyo1UMtMoS8PUlwSHBaGlJQoShKlaKICu7+7Q2noSS7CI2BSU+ROx2PNjBKdomHHg9m6epNOpK0MTKV1kskOHSbpPI6EbgmPcMNx2VUSZc5OkxIUASOyTqk3ZwXB7o8QxUAgh3OVn72v7hD/APZjXAyFyOsShaJhIzbhQ24XBfuHGL4d6MvlKmmenTsaMsHrMvc/wG8QYfXrnlXVoSE7lR+AALwBh1PLQsLmTOtmajLmIA4vubjWzQwra9gr0uAGukbulpHIrZBMqZpUUpypPMhNu8/KA5uCLUVTFrCQ9mOc89wAI0oGaCQkm1ydzBdNNmBIdyAGvdm4fWHlj0FX2Q0tJUAuFpWgnch2430OzQLVyFvlLAjiQPyMNJs5QGZKQz9q9xzHGF2JIUrc23aDJthQ0l1CZaAkkktrtp3aQOqrFhtq7t5XivTswsVG3OB5kz9PBgGQ8xNaV9rMxGl3zd0IVa3B7tzHCqkM0RGohpNCbssOCegdu0de4RkQYEv7tX8R+CYyAR5Zic5BmzRlc9fNvqT2iGL7cO6N0VSqV6K2Jvd2SBprqX3gbEbz5yEhJ+/mnM1x21Wc2aIl6Nrru+ujnzsI45aZR6JgGNpnhMtlZwm52b1STsVXYbsTDZM0gtFB6L5KdSlzz20hgkBzfc3bM1gNvGLdg2IoqVEI1T6T7X0fcxvCeqbAsn2TMkFL8ddYgXObsgW/XnE6yyWcgDheFNVUkm8WtlPQWMSUkuPB47XWdYylJFrEwrTPHCCqaeDbjFNEpjuhWkMGBfSJh2XSlL7uTmID+6BZVKwfOkHYvG0V+UMb6u3OMygydTyLFKEBR46Odez6LmI00suWcwSBmHFwDy4RHRTElgSL8OWxt84JqJEtVmALHgw5mHkxYohRXJFhro4284kXMCuyVqDh2YN5iF9bJSA+UA8du9tvKAZVeuXoUl9ClSVfAloEr6AY00/q1FIAfiPlDulq0kgHhrY6corKa2WpPaJChd218YHRipQXSQe8Q8WwsT/tXwfItNYgOhbJnM1jYIUW/lPcnjFIllJFo9PrsZTNlrlzEJUFpKVONiI8pqZBkzFSzsbHiNjHPy8bWzq4OS/qTzqcHWA5VM0xJT7QbvBDQYhbxJRoedKH/qI/rDxirOl1RY+k+CKmyTZikuk8CASfBgYpNHhU1aArLlAU1xuDf5x6zUzXlTX2lk+YI+sVKTPyuouQrMpv9xc/G8bTdHPwq7BcPlrzjrSVHQBmAD/GD8TnOQGyjYRAalKmIJccY4qApRzKLxk9o60qASSVERytLRMtF4gmLhEtnE1Wd3N7Npt9YJ6NyCTPCCkFUsG6c3aQSUlu8+4QFUJ3iXCa4ypqZidjccX1HcY143RjzLJUXfoxXlbqGRTgEiUkJ9IJZ794flFtqZgUl1WLc/Lg8U/oo0tBVLSxUCknrAwZRy2JcOGNgzki0OV9abmYO8KeOhbOF6GVLOKZfZSb6nT3mOBNLdqyeX994RVSCk/5wJ7x8SYG+0AWMxH86frF4om2XBOIS9HA/XAQDiOIbJLDmC8IBiKBrMlj/cj5GIqrHJIFlozcRf4RNJFbZLPnKOpgPrkk3Lwjq+kCl+iCL+DQCvEV7ek+rQeVC8bLUpUc23hdR4igJdSi4tctfuZzBlDiclagklIJuHIv4PD8iFiyyYCU9WW9o/BMZE+D5chZmzbdwjILQqPFMfVlnT93nTC/Dtqt3xzRzloAUkozG+gJS3faLRiuCSVT5iiVg9Yo20fMXtlgSbgkndcweX4Y57NMGJAs5Te6rlWu9zy284e9F69FOpz6T9kbX9Il4yThMovkmKPHKEnwLJ90dy8FQHuu/gzd0RtbDFl3l15WAUsQdI0XOqYS0U8S0JQASBu7fKJ5uIsCerJbbN+UdK5IixYy+zJOq298RmUkaLfwjhFPMmoV1aUpOgKp8pJB4spQMT/4fOAGZKJimGZQqKcOW4ZxD8i/RYMnlzkszPzjfXAbE+JhZU1KpRyqlJdn/wAxK/ehx74JwyvC82dKAAzajjxMGavQYsLTVsPWHiPmIhOIzBooxJWV0sJYAHuhRVTQoJPx8IT5EvQ8WMJuKrU7ruxDuOEKejZNPnSD6RdyPLX4xoEawLQzSSQp3GtiBc2Y7xk+R2nRSjoeqxEq9ZJ8QY5Usq9n3CPH6nDpxWoiTMuo+orj3RLh+GzhNlkyZoAWlyUKsMw5RvkZUeqpm90V/pfIcomAaBi3e/zEaXIU57B1Ox4wTJkfdkFJDF7hncAfKMpcmaqjeEMXaZX5WkMMGS8+XyL/AMoJ+QgKqp+rW3qm6e7h4Qd0fUBPTzCgO8j8owUaZ1OVxdFzCnlq5gjyA+ZMULpGZqFKAUrq0LWGHDNa+wuIvVOp0t3j3iEuOy3FQOKwPMv8o2aOaMmuhFRTkoBD8ySXfzjasUS7Zg0JVYcsJzqKijNl8QAfmIkppSCGCNeIcmIcUbLkbG3XXsYiUHgqRRIEpx6QD+Gw8PlAMmYSOWgiXGi4zyJapLW/WkCyy0SVE2Iqa5faEUWbBalIZiQr9aR6HhPR6jrJCZlRJBX1mTrEfdKIs2YobOxUdX0jyeQk6x6xh0wyJVPIvmQ02aNwoqzBJ53SnwMVx7ZlzaRzU/snpVOZU+cjWxyLAbb0QfMwB/wkcnLWacZP0mRdpU0oJD3SRm7yHPvhtJqAxULxrijmyZ5v/wAHv/ef/T/+kA137JJ6Q8upkrPBSVS/eCqPRcSxFSS4PZgKZixU5Go1HIQYoMpHimN4BUUhafKKQ9lWKT3KFn5G8LHj301yZgIUAoNcKAII4EaGKH0w6AJmJUuhIQo/+Eo9k/wq9Q8jbuhOP4Wpfp5pLqUnMSRcFmZwRZu5oUCtKFoUk3SSR8rfKOp2Hz0LMpUpYWg5VJIIY8/Av3NEiOj8w3WpKe8ufdDpezJtvo9e6HY4ifT57ghWUi5YhKd99YyEf7P6Dq6dac4V96S4B9hEZFWiaYHiJV10ztK9NW/+oxCQoj0lecTYgp50z/5F/wBRiIGMmbojQgiwWvzMSJBPrq8zG520ZnPvhDMY+0rzMYXHrK8zGkrjbwAZnPE+ZjY71eZjBG0mAKNueJ8z9Y0H4q8zGPGwIAowLPE+ZjonmfMxxGEwBR2HADP5mOwo8T5n6xwFR0TABsE8T5mOio8T5mORGPAM2BfWJZar8jb6RATG0mARFW0gmJMs2ULpPCEOHSlmcmX2knNqkPlb1u4FosyZgcOHbQ8InlgByEgE6kb+MVpgm0E0U/tkc3Hl+UA4obTOJWkDvY/WJKVX3g/WxjicHIOyZiln/ai3/UUw+yHo6qKP/lVyx7IvzUo38minSkmTOyzBlKTw949/nF9KezMHcP5UgfF46qsPlzgnOl2374qiU6KRMxEKScupOnCw92sDpnBCW1MWk9G5BN02eYg+KiUnvAIiWm6PyAG6sBQsTfbcF3D8olws0jyqPoqcqQS6lgjg9vIfWJ5IcgAcgAHfuEWwYFI3Y961/wB4YUdHLl+gEp/hDE/7lXiPG2aedLog6NYd1REyYh5ovLQdEnZa+DagbG+oAizYWM05CXftBS1cSL+QbSAZJCQbNbQbnmTcw46PU5SFTVWsyX3J1Pl8Y0jFIxlJydssFM2db+sR8I5TM6mYWJMs2Y7flAZm3jaZ2dJSfSEUSHVcqyi7pIcflFcnOk5gbbGHVBVZkmWfSGj7wukZUqXLWDYuHtYv83HhAAPKWM2bQakDbu5H3RkuuVmyv2Tt37d2saqaUoOZPaTx18DC9aspCh6IPuOo8LEfkYQ0M8dwSTWSwJiSCzCYgstPBjuP9JsY8m6QdHp1BMzKUVpdkTE5k32CruhXLfZ49f65PV9r0CNRqAd4RS5yZsuYicBNRmZQVd07KG6SLFxoXhSimXGTQk6E1WeQoqSH6wuU9l+wi7Cz9zRkOME6OdSlYlLCkKWVJzFlJBSkZTxZte6MgiqREmrBKno7LK1KKpjlROqdyf8ATHA6NyvameafwxkZDpCTZs9HJftTPNP4Y5T0ale1M80/hjIyFSFkzP3ble1M80/hjaejcr2pnmn8MZGQUgyZv925XtTPNP4YwdG5ftTPNP4YyMgpDyZsdHZftTPNP4Y3+70v2pnmn8MZGQ8UGTN/u5K9qZ5p/DGfu5K9qZ5p/DGRkKkGTM/d2X7UzzT+GN/u9L9qZ5p/DGRkFIMmZ+78v2pnmn8Mb/d+X7UzzT+GNRkFIMmbHR+X7S/NP4Y5HR2X7UzzT+GMjIKQsmZ+7sv2pnmn8MSy8Clt6S/NP4YyMgpDyZuVgMsKBzL80/hjf+BS29JfpDdPtO3o6WEbjIpIltkycGQx7S99xx7onl4UhvSV5j6RkZDEDnB0OvtLuvNqnVgOESKwdDgurzH0jIyGB2MJRxV7vpG0YUjir3fSNxkAE9PhqcwcqN+X0h+uWMoHOMjIQWQzpIsb2iBMllggkRuMhDTOKymGdwSC72jmupwshSiXys9r78OUZGQwtkdLJymyle76Rquw9BG4fg30jcZAFnQpE/Zym7cd4WUOGJSQylXSQXa7HujIyALYwoKUJSQCdTq30jIyMgJb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ttp://graphics8.nytimes.com/images/2007/09/07/us/07heat.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466" y="1066800"/>
            <a:ext cx="4862657" cy="259341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8" name="Picture 2" descr="Image result for minnesota shoveling sn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828222"/>
            <a:ext cx="4648200" cy="26146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l="9063" t="41846" r="7025" b="3712"/>
          <a:stretch/>
        </p:blipFill>
        <p:spPr>
          <a:xfrm>
            <a:off x="612775" y="1008822"/>
            <a:ext cx="2892425" cy="2675493"/>
          </a:xfrm>
          <a:prstGeom prst="rect">
            <a:avLst/>
          </a:prstGeom>
          <a:ln>
            <a:solidFill>
              <a:schemeClr val="accent1"/>
            </a:solidFill>
          </a:ln>
        </p:spPr>
      </p:pic>
    </p:spTree>
    <p:extLst>
      <p:ext uri="{BB962C8B-B14F-4D97-AF65-F5344CB8AC3E}">
        <p14:creationId xmlns:p14="http://schemas.microsoft.com/office/powerpoint/2010/main" val="1328130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173165"/>
            <a:ext cx="8595360" cy="5262465"/>
          </a:xfrm>
          <a:prstGeom prst="rect">
            <a:avLst/>
          </a:prstGeom>
        </p:spPr>
      </p:pic>
      <p:sp>
        <p:nvSpPr>
          <p:cNvPr id="13" name="TextBox 12"/>
          <p:cNvSpPr txBox="1"/>
          <p:nvPr/>
        </p:nvSpPr>
        <p:spPr>
          <a:xfrm>
            <a:off x="3048000" y="6477000"/>
            <a:ext cx="6096000" cy="369332"/>
          </a:xfrm>
          <a:prstGeom prst="rect">
            <a:avLst/>
          </a:prstGeom>
          <a:noFill/>
        </p:spPr>
        <p:txBody>
          <a:bodyPr wrap="square" rtlCol="0">
            <a:spAutoFit/>
          </a:bodyPr>
          <a:lstStyle/>
          <a:p>
            <a:pPr algn="r"/>
            <a:r>
              <a:rPr lang="en-US" dirty="0">
                <a:latin typeface="Calibri" panose="020F0502020204030204" pitchFamily="34" charset="0"/>
              </a:rPr>
              <a:t>http://</a:t>
            </a:r>
            <a:r>
              <a:rPr lang="en-US" dirty="0" smtClean="0">
                <a:latin typeface="Calibri" panose="020F0502020204030204" pitchFamily="34" charset="0"/>
              </a:rPr>
              <a:t>www.ncdc.noaa.gov/cag/time-series/us</a:t>
            </a:r>
            <a:endParaRPr lang="en-US" dirty="0">
              <a:latin typeface="Calibri" panose="020F0502020204030204" pitchFamily="34" charset="0"/>
            </a:endParaRPr>
          </a:p>
        </p:txBody>
      </p:sp>
      <p:sp>
        <p:nvSpPr>
          <p:cNvPr id="14" name="Rectangle 13"/>
          <p:cNvSpPr/>
          <p:nvPr/>
        </p:nvSpPr>
        <p:spPr>
          <a:xfrm>
            <a:off x="1030224" y="1447800"/>
            <a:ext cx="6056376"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457200" y="228600"/>
            <a:ext cx="8229600" cy="944562"/>
          </a:xfrm>
        </p:spPr>
        <p:txBody>
          <a:bodyPr>
            <a:normAutofit/>
          </a:bodyPr>
          <a:lstStyle/>
          <a:p>
            <a:r>
              <a:rPr lang="en-US" sz="5400" dirty="0" smtClean="0">
                <a:solidFill>
                  <a:srgbClr val="356B68"/>
                </a:solidFill>
                <a:latin typeface="Tw Cen MT" panose="020B0602020104020603" pitchFamily="34" charset="0"/>
              </a:rPr>
              <a:t>Weather</a:t>
            </a:r>
            <a:endParaRPr lang="en-US" sz="5400" dirty="0">
              <a:solidFill>
                <a:srgbClr val="356B68"/>
              </a:solidFill>
              <a:latin typeface="Tw Cen MT" panose="020B0602020104020603" pitchFamily="34" charset="0"/>
            </a:endParaRPr>
          </a:p>
        </p:txBody>
      </p:sp>
      <p:pic>
        <p:nvPicPr>
          <p:cNvPr id="1026" name="Picture 2" descr="http://faculty.darden.virginia.edu/pfeiferp/StatisticsinBusiness/images/roulette_whee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161872"/>
            <a:ext cx="2296211" cy="23052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8000" y="6477000"/>
            <a:ext cx="6096000" cy="400110"/>
          </a:xfrm>
          <a:prstGeom prst="rect">
            <a:avLst/>
          </a:prstGeom>
          <a:noFill/>
        </p:spPr>
        <p:txBody>
          <a:bodyPr wrap="square" rtlCol="0">
            <a:spAutoFit/>
          </a:bodyPr>
          <a:lstStyle/>
          <a:p>
            <a:pPr algn="r"/>
            <a:r>
              <a:rPr lang="en-US" sz="2000" dirty="0">
                <a:solidFill>
                  <a:prstClr val="white"/>
                </a:solidFill>
              </a:rPr>
              <a:t>http://</a:t>
            </a:r>
            <a:r>
              <a:rPr lang="en-US" sz="2000" dirty="0" smtClean="0">
                <a:solidFill>
                  <a:prstClr val="white"/>
                </a:solidFill>
              </a:rPr>
              <a:t>www.ncdc.noaa.gov/cag/time-series/us</a:t>
            </a:r>
            <a:endParaRPr lang="en-US" sz="2000" dirty="0">
              <a:solidFill>
                <a:prstClr val="white"/>
              </a:solidFill>
            </a:endParaRPr>
          </a:p>
        </p:txBody>
      </p:sp>
    </p:spTree>
    <p:extLst>
      <p:ext uri="{BB962C8B-B14F-4D97-AF65-F5344CB8AC3E}">
        <p14:creationId xmlns:p14="http://schemas.microsoft.com/office/powerpoint/2010/main" val="248371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944562"/>
          </a:xfrm>
        </p:spPr>
        <p:txBody>
          <a:bodyPr>
            <a:normAutofit/>
          </a:bodyPr>
          <a:lstStyle/>
          <a:p>
            <a:r>
              <a:rPr lang="en-US" sz="5400" dirty="0" smtClean="0">
                <a:solidFill>
                  <a:srgbClr val="356B68"/>
                </a:solidFill>
                <a:latin typeface="Tw Cen MT" panose="020B0602020104020603" pitchFamily="34" charset="0"/>
              </a:rPr>
              <a:t>Weather + Time = Climate</a:t>
            </a:r>
            <a:endParaRPr lang="en-US" sz="5400" dirty="0">
              <a:solidFill>
                <a:srgbClr val="356B68"/>
              </a:solidFill>
              <a:latin typeface="Tw Cen MT" panose="020B0602020104020603" pitchFamily="34" charset="0"/>
            </a:endParaRPr>
          </a:p>
        </p:txBody>
      </p:sp>
      <p:sp>
        <p:nvSpPr>
          <p:cNvPr id="10" name="TextBox 9"/>
          <p:cNvSpPr txBox="1"/>
          <p:nvPr/>
        </p:nvSpPr>
        <p:spPr>
          <a:xfrm>
            <a:off x="3048000" y="6477000"/>
            <a:ext cx="6096000" cy="369332"/>
          </a:xfrm>
          <a:prstGeom prst="rect">
            <a:avLst/>
          </a:prstGeom>
          <a:noFill/>
        </p:spPr>
        <p:txBody>
          <a:bodyPr wrap="square" rtlCol="0">
            <a:spAutoFit/>
          </a:bodyPr>
          <a:lstStyle/>
          <a:p>
            <a:pPr algn="r"/>
            <a:r>
              <a:rPr lang="en-US" dirty="0">
                <a:latin typeface="Calibri" panose="020F0502020204030204" pitchFamily="34" charset="0"/>
              </a:rPr>
              <a:t>http://</a:t>
            </a:r>
            <a:r>
              <a:rPr lang="en-US" dirty="0" smtClean="0">
                <a:latin typeface="Calibri" panose="020F0502020204030204" pitchFamily="34" charset="0"/>
              </a:rPr>
              <a:t>www.ncdc.noaa.gov/cag/time-series/us</a:t>
            </a:r>
            <a:endParaRPr lang="en-US" dirty="0">
              <a:latin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173165"/>
            <a:ext cx="8595360" cy="5262465"/>
          </a:xfrm>
          <a:prstGeom prst="rect">
            <a:avLst/>
          </a:prstGeom>
        </p:spPr>
      </p:pic>
      <p:sp>
        <p:nvSpPr>
          <p:cNvPr id="5" name="TextBox 4"/>
          <p:cNvSpPr txBox="1"/>
          <p:nvPr/>
        </p:nvSpPr>
        <p:spPr>
          <a:xfrm>
            <a:off x="3048000" y="6477000"/>
            <a:ext cx="6096000" cy="400110"/>
          </a:xfrm>
          <a:prstGeom prst="rect">
            <a:avLst/>
          </a:prstGeom>
          <a:noFill/>
        </p:spPr>
        <p:txBody>
          <a:bodyPr wrap="square" rtlCol="0">
            <a:spAutoFit/>
          </a:bodyPr>
          <a:lstStyle/>
          <a:p>
            <a:pPr algn="r"/>
            <a:r>
              <a:rPr lang="en-US" sz="2000" dirty="0">
                <a:solidFill>
                  <a:prstClr val="white"/>
                </a:solidFill>
              </a:rPr>
              <a:t>http://</a:t>
            </a:r>
            <a:r>
              <a:rPr lang="en-US" sz="2000" dirty="0" smtClean="0">
                <a:solidFill>
                  <a:prstClr val="white"/>
                </a:solidFill>
              </a:rPr>
              <a:t>www.ncdc.noaa.gov/cag/time-series/us</a:t>
            </a:r>
            <a:endParaRPr lang="en-US" sz="2000" dirty="0">
              <a:solidFill>
                <a:prstClr val="white"/>
              </a:solidFill>
            </a:endParaRPr>
          </a:p>
        </p:txBody>
      </p:sp>
    </p:spTree>
    <p:extLst>
      <p:ext uri="{BB962C8B-B14F-4D97-AF65-F5344CB8AC3E}">
        <p14:creationId xmlns:p14="http://schemas.microsoft.com/office/powerpoint/2010/main" val="10398062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43" y="1186699"/>
            <a:ext cx="8655956" cy="5299565"/>
          </a:xfrm>
          <a:prstGeom prst="rect">
            <a:avLst/>
          </a:prstGeom>
        </p:spPr>
      </p:pic>
      <p:sp>
        <p:nvSpPr>
          <p:cNvPr id="6" name="TextBox 5"/>
          <p:cNvSpPr txBox="1"/>
          <p:nvPr/>
        </p:nvSpPr>
        <p:spPr>
          <a:xfrm>
            <a:off x="3048000" y="6477000"/>
            <a:ext cx="6096000" cy="400110"/>
          </a:xfrm>
          <a:prstGeom prst="rect">
            <a:avLst/>
          </a:prstGeom>
          <a:noFill/>
        </p:spPr>
        <p:txBody>
          <a:bodyPr wrap="square" rtlCol="0">
            <a:spAutoFit/>
          </a:bodyPr>
          <a:lstStyle/>
          <a:p>
            <a:pPr algn="r"/>
            <a:r>
              <a:rPr lang="en-US" sz="2000" dirty="0">
                <a:solidFill>
                  <a:prstClr val="white"/>
                </a:solidFill>
              </a:rPr>
              <a:t>http://</a:t>
            </a:r>
            <a:r>
              <a:rPr lang="en-US" sz="2000" dirty="0" smtClean="0">
                <a:solidFill>
                  <a:prstClr val="white"/>
                </a:solidFill>
              </a:rPr>
              <a:t>www.ncdc.noaa.gov/cag/time-series/us</a:t>
            </a:r>
            <a:endParaRPr lang="en-US" sz="2000" dirty="0">
              <a:solidFill>
                <a:prstClr val="white"/>
              </a:solidFill>
            </a:endParaRPr>
          </a:p>
        </p:txBody>
      </p:sp>
      <p:sp>
        <p:nvSpPr>
          <p:cNvPr id="7" name="Title 1"/>
          <p:cNvSpPr>
            <a:spLocks noGrp="1"/>
          </p:cNvSpPr>
          <p:nvPr>
            <p:ph type="title"/>
          </p:nvPr>
        </p:nvSpPr>
        <p:spPr>
          <a:xfrm>
            <a:off x="457200" y="228600"/>
            <a:ext cx="8229600" cy="944562"/>
          </a:xfrm>
        </p:spPr>
        <p:txBody>
          <a:bodyPr>
            <a:normAutofit/>
          </a:bodyPr>
          <a:lstStyle/>
          <a:p>
            <a:r>
              <a:rPr lang="en-US" sz="5400" dirty="0" smtClean="0">
                <a:solidFill>
                  <a:srgbClr val="356B68"/>
                </a:solidFill>
                <a:latin typeface="Tw Cen MT" panose="020B0602020104020603" pitchFamily="34" charset="0"/>
              </a:rPr>
              <a:t>   Cli</a:t>
            </a:r>
            <a:r>
              <a:rPr lang="en-US" sz="5400" dirty="0" smtClean="0">
                <a:solidFill>
                  <a:srgbClr val="607B7A"/>
                </a:solidFill>
                <a:latin typeface="Tw Cen MT" panose="020B0602020104020603" pitchFamily="34" charset="0"/>
              </a:rPr>
              <a:t>m</a:t>
            </a:r>
            <a:r>
              <a:rPr lang="en-US" sz="5400" dirty="0" smtClean="0">
                <a:solidFill>
                  <a:srgbClr val="356B68"/>
                </a:solidFill>
                <a:latin typeface="Tw Cen MT" panose="020B0602020104020603" pitchFamily="34" charset="0"/>
              </a:rPr>
              <a:t>ate Change</a:t>
            </a:r>
            <a:endParaRPr lang="en-US" sz="5400" dirty="0">
              <a:solidFill>
                <a:srgbClr val="356B68"/>
              </a:solidFill>
              <a:latin typeface="Tw Cen MT" panose="020B0602020104020603" pitchFamily="34" charset="0"/>
            </a:endParaRPr>
          </a:p>
        </p:txBody>
      </p:sp>
      <p:pic>
        <p:nvPicPr>
          <p:cNvPr id="8" name="Picture 2" descr="http://faculty.darden.virginia.edu/pfeiferp/StatisticsinBusiness/images/roulette_whee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599" y="166535"/>
            <a:ext cx="2296211" cy="230521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rot="21023350">
            <a:off x="545629" y="508270"/>
            <a:ext cx="1673360" cy="1556289"/>
            <a:chOff x="553257" y="500565"/>
            <a:chExt cx="1673360" cy="1556289"/>
          </a:xfrm>
          <a:solidFill>
            <a:srgbClr val="C42D25"/>
          </a:solidFill>
        </p:grpSpPr>
        <p:sp>
          <p:nvSpPr>
            <p:cNvPr id="9" name="Trapezoid 8"/>
            <p:cNvSpPr/>
            <p:nvPr/>
          </p:nvSpPr>
          <p:spPr>
            <a:xfrm rot="12003587">
              <a:off x="1537545" y="500565"/>
              <a:ext cx="201117" cy="234042"/>
            </a:xfrm>
            <a:prstGeom prst="trapezoid">
              <a:avLst/>
            </a:prstGeom>
            <a:grpFill/>
            <a:ln>
              <a:solidFill>
                <a:srgbClr val="C42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rapezoid 10"/>
            <p:cNvSpPr/>
            <p:nvPr/>
          </p:nvSpPr>
          <p:spPr>
            <a:xfrm rot="15878988">
              <a:off x="2009037" y="1035414"/>
              <a:ext cx="201117" cy="234042"/>
            </a:xfrm>
            <a:prstGeom prst="trapezoid">
              <a:avLst/>
            </a:prstGeom>
            <a:grpFill/>
            <a:ln>
              <a:solidFill>
                <a:srgbClr val="C42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rapezoid 11"/>
            <p:cNvSpPr/>
            <p:nvPr/>
          </p:nvSpPr>
          <p:spPr>
            <a:xfrm rot="18127813">
              <a:off x="1845085" y="1670410"/>
              <a:ext cx="201117" cy="234042"/>
            </a:xfrm>
            <a:prstGeom prst="trapezoid">
              <a:avLst/>
            </a:prstGeom>
            <a:grpFill/>
            <a:ln>
              <a:solidFill>
                <a:srgbClr val="C42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rapezoid 12"/>
            <p:cNvSpPr/>
            <p:nvPr/>
          </p:nvSpPr>
          <p:spPr>
            <a:xfrm rot="2083659">
              <a:off x="880289" y="1822812"/>
              <a:ext cx="201117" cy="234042"/>
            </a:xfrm>
            <a:prstGeom prst="trapezoid">
              <a:avLst/>
            </a:prstGeom>
            <a:grpFill/>
            <a:ln>
              <a:solidFill>
                <a:srgbClr val="C42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rapezoid 13"/>
            <p:cNvSpPr/>
            <p:nvPr/>
          </p:nvSpPr>
          <p:spPr>
            <a:xfrm rot="4176559">
              <a:off x="581087" y="1465809"/>
              <a:ext cx="201117" cy="234042"/>
            </a:xfrm>
            <a:prstGeom prst="trapezoid">
              <a:avLst/>
            </a:prstGeom>
            <a:grpFill/>
            <a:ln>
              <a:solidFill>
                <a:srgbClr val="C42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rapezoid 14"/>
            <p:cNvSpPr/>
            <p:nvPr/>
          </p:nvSpPr>
          <p:spPr>
            <a:xfrm rot="6158354">
              <a:off x="569719" y="1027572"/>
              <a:ext cx="201117" cy="234042"/>
            </a:xfrm>
            <a:prstGeom prst="trapezoid">
              <a:avLst/>
            </a:prstGeom>
            <a:grpFill/>
            <a:ln>
              <a:solidFill>
                <a:srgbClr val="C42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rapezoid 15"/>
            <p:cNvSpPr/>
            <p:nvPr/>
          </p:nvSpPr>
          <p:spPr>
            <a:xfrm rot="8286307">
              <a:off x="801580" y="638628"/>
              <a:ext cx="201117" cy="234042"/>
            </a:xfrm>
            <a:prstGeom prst="trapezoid">
              <a:avLst/>
            </a:prstGeom>
            <a:grpFill/>
            <a:ln>
              <a:solidFill>
                <a:srgbClr val="C42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3185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itle 1"/>
          <p:cNvSpPr>
            <a:spLocks noGrp="1"/>
          </p:cNvSpPr>
          <p:nvPr>
            <p:ph type="title"/>
          </p:nvPr>
        </p:nvSpPr>
        <p:spPr>
          <a:xfrm>
            <a:off x="173524" y="274638"/>
            <a:ext cx="8834238" cy="1143000"/>
          </a:xfrm>
        </p:spPr>
        <p:txBody>
          <a:bodyPr/>
          <a:lstStyle/>
          <a:p>
            <a:r>
              <a:rPr lang="en-US" altLang="en-US" sz="4800" dirty="0" smtClean="0">
                <a:solidFill>
                  <a:srgbClr val="607B7A"/>
                </a:solidFill>
                <a:latin typeface="Tw Cen MT" panose="020B0602020104020603" pitchFamily="34" charset="0"/>
              </a:rPr>
              <a:t>Temperature Change - Observed</a:t>
            </a:r>
          </a:p>
        </p:txBody>
      </p:sp>
      <p:sp>
        <p:nvSpPr>
          <p:cNvPr id="17" name="Action Button: Home 16">
            <a:hlinkClick r:id="rId3" action="ppaction://hlinksldjump" highlightClick="1"/>
          </p:cNvPr>
          <p:cNvSpPr/>
          <p:nvPr/>
        </p:nvSpPr>
        <p:spPr>
          <a:xfrm>
            <a:off x="173524" y="6324600"/>
            <a:ext cx="268457" cy="305145"/>
          </a:xfrm>
          <a:prstGeom prst="actionButtonHome">
            <a:avLst/>
          </a:prstGeom>
          <a:solidFill>
            <a:srgbClr val="FFFFFF"/>
          </a:solidFill>
          <a:ln w="25400" cap="flat" cmpd="sng" algn="ctr">
            <a:solidFill>
              <a:srgbClr val="72AD75"/>
            </a:solidFill>
            <a:prstDash val="solid"/>
          </a:ln>
          <a:effectLst/>
        </p:spPr>
        <p:txBody>
          <a:bodyPr rtlCol="0" anchor="ctr"/>
          <a:lstStyle/>
          <a:p>
            <a:pPr algn="ctr">
              <a:defRPr/>
            </a:pPr>
            <a:endParaRPr lang="en-US" kern="0" smtClean="0">
              <a:solidFill>
                <a:srgbClr val="2F2B20"/>
              </a:solidFill>
              <a:cs typeface="Arial" panose="020B0604020202020204" pitchFamily="34" charset="0"/>
            </a:endParaRPr>
          </a:p>
        </p:txBody>
      </p:sp>
      <p:sp>
        <p:nvSpPr>
          <p:cNvPr id="16" name="TextBox 15"/>
          <p:cNvSpPr txBox="1"/>
          <p:nvPr/>
        </p:nvSpPr>
        <p:spPr>
          <a:xfrm>
            <a:off x="6553200" y="6150114"/>
            <a:ext cx="3124201" cy="707886"/>
          </a:xfrm>
          <a:prstGeom prst="rect">
            <a:avLst/>
          </a:prstGeom>
          <a:noFill/>
        </p:spPr>
        <p:txBody>
          <a:bodyPr wrap="square" rtlCol="0">
            <a:spAutoFit/>
          </a:bodyPr>
          <a:lstStyle/>
          <a:p>
            <a:pPr eaLnBrk="0" fontAlgn="base" hangingPunct="0">
              <a:spcBef>
                <a:spcPct val="0"/>
              </a:spcBef>
              <a:spcAft>
                <a:spcPct val="0"/>
              </a:spcAft>
            </a:pPr>
            <a:endParaRPr lang="en-US" sz="2400" dirty="0" smtClean="0">
              <a:solidFill>
                <a:prstClr val="black"/>
              </a:solidFill>
              <a:cs typeface="Arial" panose="020B0604020202020204" pitchFamily="34" charset="0"/>
            </a:endParaRPr>
          </a:p>
          <a:p>
            <a:pPr eaLnBrk="0" fontAlgn="base" hangingPunct="0">
              <a:spcBef>
                <a:spcPct val="0"/>
              </a:spcBef>
              <a:spcAft>
                <a:spcPct val="0"/>
              </a:spcAft>
            </a:pPr>
            <a:r>
              <a:rPr lang="en-US" sz="1600" dirty="0" smtClean="0">
                <a:solidFill>
                  <a:prstClr val="black"/>
                </a:solidFill>
                <a:cs typeface="Arial" panose="020B0604020202020204" pitchFamily="34" charset="0"/>
              </a:rPr>
              <a:t>Dan </a:t>
            </a:r>
            <a:r>
              <a:rPr lang="en-US" sz="1600" dirty="0" err="1" smtClean="0">
                <a:solidFill>
                  <a:prstClr val="black"/>
                </a:solidFill>
                <a:cs typeface="Arial" panose="020B0604020202020204" pitchFamily="34" charset="0"/>
              </a:rPr>
              <a:t>Vimont</a:t>
            </a:r>
            <a:r>
              <a:rPr lang="en-US" sz="1600" dirty="0" smtClean="0">
                <a:solidFill>
                  <a:prstClr val="black"/>
                </a:solidFill>
                <a:cs typeface="Arial" panose="020B0604020202020204" pitchFamily="34" charset="0"/>
              </a:rPr>
              <a:t>, WI-Madison</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630" y="1524000"/>
            <a:ext cx="4141529" cy="4166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752600" y="5694517"/>
            <a:ext cx="1069267" cy="461665"/>
          </a:xfrm>
          <a:prstGeom prst="rect">
            <a:avLst/>
          </a:prstGeom>
          <a:noFill/>
        </p:spPr>
        <p:txBody>
          <a:bodyPr wrap="none" rtlCol="0">
            <a:spAutoFit/>
          </a:bodyPr>
          <a:lstStyle/>
          <a:p>
            <a:r>
              <a:rPr lang="en-US" sz="2400" b="1" dirty="0" smtClean="0"/>
              <a:t>Winter</a:t>
            </a:r>
            <a:endParaRPr lang="en-US" sz="2400" b="1" dirty="0"/>
          </a:p>
        </p:txBody>
      </p:sp>
      <p:sp>
        <p:nvSpPr>
          <p:cNvPr id="11" name="TextBox 10"/>
          <p:cNvSpPr txBox="1"/>
          <p:nvPr/>
        </p:nvSpPr>
        <p:spPr>
          <a:xfrm>
            <a:off x="6172200" y="5694516"/>
            <a:ext cx="1260281" cy="461665"/>
          </a:xfrm>
          <a:prstGeom prst="rect">
            <a:avLst/>
          </a:prstGeom>
          <a:noFill/>
        </p:spPr>
        <p:txBody>
          <a:bodyPr wrap="none" rtlCol="0">
            <a:spAutoFit/>
          </a:bodyPr>
          <a:lstStyle/>
          <a:p>
            <a:r>
              <a:rPr lang="en-US" sz="2400" b="1" dirty="0" smtClean="0"/>
              <a:t>Summer</a:t>
            </a:r>
            <a:endParaRPr lang="en-US" sz="2400" b="1" dirty="0"/>
          </a:p>
        </p:txBody>
      </p:sp>
      <p:pic>
        <p:nvPicPr>
          <p:cNvPr id="10" name="Picture 2" descr="This map shows summer average temperatures have increased by at least one and as much as three degrees across Wisconsin from 1950 to 20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993" y="1521195"/>
            <a:ext cx="4142693" cy="4169664"/>
          </a:xfrm>
          <a:prstGeom prst="rect">
            <a:avLst/>
          </a:prstGeom>
          <a:noFill/>
          <a:ln w="2857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305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itle 1"/>
          <p:cNvSpPr>
            <a:spLocks noGrp="1"/>
          </p:cNvSpPr>
          <p:nvPr>
            <p:ph type="title"/>
          </p:nvPr>
        </p:nvSpPr>
        <p:spPr>
          <a:xfrm>
            <a:off x="173524" y="274638"/>
            <a:ext cx="8834238" cy="1143000"/>
          </a:xfrm>
        </p:spPr>
        <p:txBody>
          <a:bodyPr/>
          <a:lstStyle/>
          <a:p>
            <a:r>
              <a:rPr lang="en-US" altLang="en-US" sz="4800" dirty="0" smtClean="0">
                <a:solidFill>
                  <a:srgbClr val="607B7A"/>
                </a:solidFill>
                <a:latin typeface="Tw Cen MT" panose="020B0602020104020603" pitchFamily="34" charset="0"/>
              </a:rPr>
              <a:t>Precipitation Change - Observed</a:t>
            </a:r>
          </a:p>
        </p:txBody>
      </p:sp>
      <p:sp>
        <p:nvSpPr>
          <p:cNvPr id="17" name="Action Button: Home 16">
            <a:hlinkClick r:id="rId3" action="ppaction://hlinksldjump" highlightClick="1"/>
          </p:cNvPr>
          <p:cNvSpPr/>
          <p:nvPr/>
        </p:nvSpPr>
        <p:spPr>
          <a:xfrm>
            <a:off x="173524" y="6324600"/>
            <a:ext cx="268457" cy="305145"/>
          </a:xfrm>
          <a:prstGeom prst="actionButtonHome">
            <a:avLst/>
          </a:prstGeom>
          <a:solidFill>
            <a:srgbClr val="FFFFFF"/>
          </a:solidFill>
          <a:ln w="25400" cap="flat" cmpd="sng" algn="ctr">
            <a:solidFill>
              <a:srgbClr val="72AD75"/>
            </a:solidFill>
            <a:prstDash val="solid"/>
          </a:ln>
          <a:effectLst/>
        </p:spPr>
        <p:txBody>
          <a:bodyPr rtlCol="0" anchor="ctr"/>
          <a:lstStyle/>
          <a:p>
            <a:pPr algn="ctr">
              <a:defRPr/>
            </a:pPr>
            <a:endParaRPr lang="en-US" kern="0" smtClean="0">
              <a:solidFill>
                <a:srgbClr val="2F2B20"/>
              </a:solidFill>
              <a:cs typeface="Arial" panose="020B0604020202020204" pitchFamily="34" charset="0"/>
            </a:endParaRPr>
          </a:p>
        </p:txBody>
      </p:sp>
      <p:sp>
        <p:nvSpPr>
          <p:cNvPr id="16" name="TextBox 15"/>
          <p:cNvSpPr txBox="1"/>
          <p:nvPr/>
        </p:nvSpPr>
        <p:spPr>
          <a:xfrm>
            <a:off x="6553200" y="6150114"/>
            <a:ext cx="3124201" cy="707886"/>
          </a:xfrm>
          <a:prstGeom prst="rect">
            <a:avLst/>
          </a:prstGeom>
          <a:noFill/>
        </p:spPr>
        <p:txBody>
          <a:bodyPr wrap="square" rtlCol="0">
            <a:spAutoFit/>
          </a:bodyPr>
          <a:lstStyle/>
          <a:p>
            <a:pPr eaLnBrk="0" fontAlgn="base" hangingPunct="0">
              <a:spcBef>
                <a:spcPct val="0"/>
              </a:spcBef>
              <a:spcAft>
                <a:spcPct val="0"/>
              </a:spcAft>
            </a:pPr>
            <a:endParaRPr lang="en-US" sz="2400" dirty="0" smtClean="0">
              <a:solidFill>
                <a:prstClr val="black"/>
              </a:solidFill>
              <a:cs typeface="Arial" panose="020B0604020202020204" pitchFamily="34" charset="0"/>
            </a:endParaRPr>
          </a:p>
          <a:p>
            <a:pPr eaLnBrk="0" fontAlgn="base" hangingPunct="0">
              <a:spcBef>
                <a:spcPct val="0"/>
              </a:spcBef>
              <a:spcAft>
                <a:spcPct val="0"/>
              </a:spcAft>
            </a:pPr>
            <a:r>
              <a:rPr lang="en-US" sz="1600" dirty="0" smtClean="0">
                <a:solidFill>
                  <a:prstClr val="black"/>
                </a:solidFill>
                <a:cs typeface="Arial" panose="020B0604020202020204" pitchFamily="34" charset="0"/>
              </a:rPr>
              <a:t>Dan </a:t>
            </a:r>
            <a:r>
              <a:rPr lang="en-US" sz="1600" dirty="0" err="1" smtClean="0">
                <a:solidFill>
                  <a:prstClr val="black"/>
                </a:solidFill>
                <a:cs typeface="Arial" panose="020B0604020202020204" pitchFamily="34" charset="0"/>
              </a:rPr>
              <a:t>Vimont</a:t>
            </a:r>
            <a:r>
              <a:rPr lang="en-US" sz="1600" dirty="0" smtClean="0">
                <a:solidFill>
                  <a:prstClr val="black"/>
                </a:solidFill>
                <a:cs typeface="Arial" panose="020B0604020202020204" pitchFamily="34" charset="0"/>
              </a:rPr>
              <a:t>, WI-Madison</a:t>
            </a:r>
          </a:p>
        </p:txBody>
      </p:sp>
      <p:sp>
        <p:nvSpPr>
          <p:cNvPr id="4" name="TextBox 3"/>
          <p:cNvSpPr txBox="1"/>
          <p:nvPr/>
        </p:nvSpPr>
        <p:spPr>
          <a:xfrm>
            <a:off x="1752600" y="5694517"/>
            <a:ext cx="1069267" cy="461665"/>
          </a:xfrm>
          <a:prstGeom prst="rect">
            <a:avLst/>
          </a:prstGeom>
          <a:noFill/>
        </p:spPr>
        <p:txBody>
          <a:bodyPr wrap="none" rtlCol="0">
            <a:spAutoFit/>
          </a:bodyPr>
          <a:lstStyle/>
          <a:p>
            <a:r>
              <a:rPr lang="en-US" sz="2400" b="1" dirty="0" smtClean="0"/>
              <a:t>Winter</a:t>
            </a:r>
            <a:endParaRPr lang="en-US" sz="2400" b="1" dirty="0"/>
          </a:p>
        </p:txBody>
      </p:sp>
      <p:sp>
        <p:nvSpPr>
          <p:cNvPr id="11" name="TextBox 10"/>
          <p:cNvSpPr txBox="1"/>
          <p:nvPr/>
        </p:nvSpPr>
        <p:spPr>
          <a:xfrm>
            <a:off x="6172200" y="5694516"/>
            <a:ext cx="1260281" cy="461665"/>
          </a:xfrm>
          <a:prstGeom prst="rect">
            <a:avLst/>
          </a:prstGeom>
          <a:noFill/>
        </p:spPr>
        <p:txBody>
          <a:bodyPr wrap="none" rtlCol="0">
            <a:spAutoFit/>
          </a:bodyPr>
          <a:lstStyle/>
          <a:p>
            <a:r>
              <a:rPr lang="en-US" sz="2400" b="1" dirty="0" smtClean="0"/>
              <a:t>Summer</a:t>
            </a:r>
            <a:endParaRPr lang="en-US" sz="2400" b="1" dirty="0"/>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115" y="1520688"/>
            <a:ext cx="4293127" cy="4166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3998" y="1524001"/>
            <a:ext cx="4296894" cy="4170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8461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txBox="1">
            <a:spLocks noChangeArrowheads="1"/>
          </p:cNvSpPr>
          <p:nvPr/>
        </p:nvSpPr>
        <p:spPr bwMode="auto">
          <a:xfrm>
            <a:off x="395536" y="1204890"/>
            <a:ext cx="8208912" cy="514356"/>
          </a:xfrm>
          <a:prstGeom prst="rect">
            <a:avLst/>
          </a:prstGeom>
          <a:noFill/>
          <a:ln w="9525">
            <a:noFill/>
            <a:miter lim="800000"/>
            <a:headEnd/>
            <a:tailEnd/>
          </a:ln>
          <a:effectLst/>
        </p:spPr>
        <p:txBody>
          <a:bodyPr/>
          <a:lstStyle/>
          <a:p>
            <a:pPr marL="342900" indent="-342900">
              <a:spcBef>
                <a:spcPct val="20000"/>
              </a:spcBef>
              <a:buFont typeface="Arial" panose="020B0604020202020204" pitchFamily="34" charset="0"/>
              <a:buChar char="•"/>
              <a:defRPr/>
            </a:pPr>
            <a:r>
              <a:rPr lang="en-US" sz="2400" kern="0" dirty="0">
                <a:solidFill>
                  <a:srgbClr val="2F2B20"/>
                </a:solidFill>
              </a:rPr>
              <a:t>Large </a:t>
            </a:r>
            <a:r>
              <a:rPr lang="en-US" sz="2400" kern="0" dirty="0" smtClean="0">
                <a:solidFill>
                  <a:srgbClr val="2F2B20"/>
                </a:solidFill>
              </a:rPr>
              <a:t>rain events (3”+) have become more frequent</a:t>
            </a:r>
            <a:endParaRPr lang="en-US" sz="2400" kern="0" dirty="0">
              <a:solidFill>
                <a:srgbClr val="2F2B20"/>
              </a:solidFill>
            </a:endParaRP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200" y="2590800"/>
            <a:ext cx="300660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06262" y="2590800"/>
            <a:ext cx="2961538"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98755" y="2590800"/>
            <a:ext cx="299155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9"/>
          <p:cNvSpPr txBox="1">
            <a:spLocks noChangeArrowheads="1"/>
          </p:cNvSpPr>
          <p:nvPr/>
        </p:nvSpPr>
        <p:spPr bwMode="auto">
          <a:xfrm>
            <a:off x="659670" y="2119290"/>
            <a:ext cx="1839664" cy="514356"/>
          </a:xfrm>
          <a:prstGeom prst="rect">
            <a:avLst/>
          </a:prstGeom>
          <a:noFill/>
          <a:ln w="9525">
            <a:noFill/>
            <a:miter lim="800000"/>
            <a:headEnd/>
            <a:tailEnd/>
          </a:ln>
          <a:effectLst/>
        </p:spPr>
        <p:txBody>
          <a:bodyPr/>
          <a:lstStyle/>
          <a:p>
            <a:pPr>
              <a:spcBef>
                <a:spcPct val="20000"/>
              </a:spcBef>
              <a:defRPr/>
            </a:pPr>
            <a:r>
              <a:rPr lang="en-US" sz="2400" b="1" kern="0" dirty="0" smtClean="0">
                <a:solidFill>
                  <a:srgbClr val="2F2B20"/>
                </a:solidFill>
                <a:latin typeface="Tahoma" pitchFamily="34" charset="0"/>
              </a:rPr>
              <a:t>Minnesota</a:t>
            </a:r>
            <a:endParaRPr lang="en-US" sz="2400" b="1" kern="0" dirty="0">
              <a:solidFill>
                <a:srgbClr val="2F2B20"/>
              </a:solidFill>
              <a:latin typeface="Tahoma" pitchFamily="34" charset="0"/>
            </a:endParaRPr>
          </a:p>
        </p:txBody>
      </p:sp>
      <p:sp>
        <p:nvSpPr>
          <p:cNvPr id="9" name="Rectangle 9"/>
          <p:cNvSpPr txBox="1">
            <a:spLocks noChangeArrowheads="1"/>
          </p:cNvSpPr>
          <p:nvPr/>
        </p:nvSpPr>
        <p:spPr bwMode="auto">
          <a:xfrm>
            <a:off x="6993384" y="2124036"/>
            <a:ext cx="1617216" cy="514356"/>
          </a:xfrm>
          <a:prstGeom prst="rect">
            <a:avLst/>
          </a:prstGeom>
          <a:noFill/>
          <a:ln w="9525">
            <a:noFill/>
            <a:miter lim="800000"/>
            <a:headEnd/>
            <a:tailEnd/>
          </a:ln>
          <a:effectLst/>
        </p:spPr>
        <p:txBody>
          <a:bodyPr/>
          <a:lstStyle/>
          <a:p>
            <a:pPr>
              <a:spcBef>
                <a:spcPct val="20000"/>
              </a:spcBef>
              <a:defRPr/>
            </a:pPr>
            <a:r>
              <a:rPr lang="en-US" sz="2400" b="1" kern="0" dirty="0" smtClean="0">
                <a:solidFill>
                  <a:srgbClr val="2F2B20"/>
                </a:solidFill>
                <a:latin typeface="Tahoma" pitchFamily="34" charset="0"/>
              </a:rPr>
              <a:t>Michigan</a:t>
            </a:r>
            <a:endParaRPr lang="en-US" sz="2400" b="1" kern="0" dirty="0">
              <a:solidFill>
                <a:srgbClr val="2F2B20"/>
              </a:solidFill>
              <a:latin typeface="Tahoma" pitchFamily="34" charset="0"/>
            </a:endParaRPr>
          </a:p>
        </p:txBody>
      </p:sp>
      <p:sp>
        <p:nvSpPr>
          <p:cNvPr id="10" name="Rectangle 9"/>
          <p:cNvSpPr txBox="1">
            <a:spLocks noChangeArrowheads="1"/>
          </p:cNvSpPr>
          <p:nvPr/>
        </p:nvSpPr>
        <p:spPr bwMode="auto">
          <a:xfrm>
            <a:off x="3810000" y="2124036"/>
            <a:ext cx="1839664" cy="514356"/>
          </a:xfrm>
          <a:prstGeom prst="rect">
            <a:avLst/>
          </a:prstGeom>
          <a:noFill/>
          <a:ln w="9525">
            <a:noFill/>
            <a:miter lim="800000"/>
            <a:headEnd/>
            <a:tailEnd/>
          </a:ln>
          <a:effectLst/>
        </p:spPr>
        <p:txBody>
          <a:bodyPr/>
          <a:lstStyle/>
          <a:p>
            <a:pPr>
              <a:spcBef>
                <a:spcPct val="20000"/>
              </a:spcBef>
              <a:defRPr/>
            </a:pPr>
            <a:r>
              <a:rPr lang="en-US" sz="2400" b="1" kern="0" dirty="0" smtClean="0">
                <a:solidFill>
                  <a:srgbClr val="2F2B20"/>
                </a:solidFill>
                <a:latin typeface="Tahoma" pitchFamily="34" charset="0"/>
              </a:rPr>
              <a:t>Wisconsin</a:t>
            </a:r>
            <a:endParaRPr lang="en-US" sz="2400" b="1" kern="0" dirty="0">
              <a:solidFill>
                <a:srgbClr val="2F2B20"/>
              </a:solidFill>
              <a:latin typeface="Tahoma" pitchFamily="34" charset="0"/>
            </a:endParaRPr>
          </a:p>
        </p:txBody>
      </p:sp>
      <p:sp>
        <p:nvSpPr>
          <p:cNvPr id="11" name="TextBox 10"/>
          <p:cNvSpPr txBox="1"/>
          <p:nvPr/>
        </p:nvSpPr>
        <p:spPr>
          <a:xfrm>
            <a:off x="6629400" y="6477000"/>
            <a:ext cx="2664296"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800" dirty="0" smtClean="0">
                <a:solidFill>
                  <a:srgbClr val="FFFFFF"/>
                </a:solidFill>
                <a:cs typeface="Arial" pitchFamily="34" charset="0"/>
              </a:rPr>
              <a:t>Saunders et al. 2012</a:t>
            </a:r>
            <a:endParaRPr lang="en-US" sz="1400" dirty="0">
              <a:solidFill>
                <a:srgbClr val="FFFFFF"/>
              </a:solidFill>
              <a:cs typeface="Arial" pitchFamily="34" charset="0"/>
            </a:endParaRPr>
          </a:p>
        </p:txBody>
      </p:sp>
      <p:sp>
        <p:nvSpPr>
          <p:cNvPr id="1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4800" dirty="0" smtClean="0">
                <a:solidFill>
                  <a:schemeClr val="accent2">
                    <a:lumMod val="75000"/>
                  </a:schemeClr>
                </a:solidFill>
              </a:rPr>
              <a:t>Heavy Precipitation - Observed</a:t>
            </a:r>
          </a:p>
        </p:txBody>
      </p:sp>
      <p:pic>
        <p:nvPicPr>
          <p:cNvPr id="2050" name="Picture 2" descr="Michigan Governor Declares Emergency After Dams Collapse Following Heavy Ra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765" y="1981200"/>
            <a:ext cx="7596436" cy="427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857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0450"/>
            <a:ext cx="4191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060450"/>
            <a:ext cx="41783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12" tIns="914112" rIns="914112" bIns="914112"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en-US" altLang="en-US" sz="2800" smtClean="0">
              <a:solidFill>
                <a:srgbClr val="000000"/>
              </a:solidFill>
              <a:latin typeface="Arial" panose="020B0604020202020204" pitchFamily="34" charset="0"/>
            </a:endParaRPr>
          </a:p>
        </p:txBody>
      </p:sp>
      <p:sp>
        <p:nvSpPr>
          <p:cNvPr id="60421" name="Rectangle 4"/>
          <p:cNvSpPr>
            <a:spLocks noChangeArrowheads="1"/>
          </p:cNvSpPr>
          <p:nvPr/>
        </p:nvSpPr>
        <p:spPr bwMode="auto">
          <a:xfrm>
            <a:off x="0" y="3952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en-US" altLang="en-US" sz="1800" smtClean="0">
              <a:solidFill>
                <a:srgbClr val="000000"/>
              </a:solidFill>
              <a:latin typeface="Arial" panose="020B0604020202020204" pitchFamily="34" charset="0"/>
            </a:endParaRPr>
          </a:p>
        </p:txBody>
      </p:sp>
      <p:sp>
        <p:nvSpPr>
          <p:cNvPr id="60422" name="TextBox 6"/>
          <p:cNvSpPr txBox="1">
            <a:spLocks noChangeArrowheads="1"/>
          </p:cNvSpPr>
          <p:nvPr/>
        </p:nvSpPr>
        <p:spPr bwMode="auto">
          <a:xfrm>
            <a:off x="1930700" y="88533"/>
            <a:ext cx="5282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en-US" altLang="en-US" sz="4800" dirty="0" smtClean="0">
                <a:solidFill>
                  <a:srgbClr val="008080"/>
                </a:solidFill>
                <a:latin typeface="Tw Cen MT" panose="020B0602020104020603" pitchFamily="34" charset="0"/>
                <a:ea typeface="Times New Roman" panose="02020603050405020304" pitchFamily="18" charset="0"/>
                <a:cs typeface="Arial" panose="020B0604020202020204" pitchFamily="34" charset="0"/>
              </a:rPr>
              <a:t>Snowfall - Observed</a:t>
            </a:r>
          </a:p>
        </p:txBody>
      </p:sp>
      <p:sp>
        <p:nvSpPr>
          <p:cNvPr id="60423" name="TextBox 7"/>
          <p:cNvSpPr txBox="1">
            <a:spLocks noChangeArrowheads="1"/>
          </p:cNvSpPr>
          <p:nvPr/>
        </p:nvSpPr>
        <p:spPr bwMode="auto">
          <a:xfrm>
            <a:off x="5181600" y="6488113"/>
            <a:ext cx="409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en-US" altLang="en-US" sz="1800" smtClean="0">
                <a:solidFill>
                  <a:srgbClr val="000000"/>
                </a:solidFill>
                <a:latin typeface="Arial" panose="020B0604020202020204" pitchFamily="34" charset="0"/>
              </a:rPr>
              <a:t>(Midwestern Regional Climate Center)</a:t>
            </a:r>
          </a:p>
        </p:txBody>
      </p:sp>
    </p:spTree>
    <p:extLst>
      <p:ext uri="{BB962C8B-B14F-4D97-AF65-F5344CB8AC3E}">
        <p14:creationId xmlns:p14="http://schemas.microsoft.com/office/powerpoint/2010/main" val="37300075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676400"/>
            <a:ext cx="6201634" cy="769441"/>
          </a:xfrm>
          <a:prstGeom prst="rect">
            <a:avLst/>
          </a:prstGeom>
          <a:noFill/>
        </p:spPr>
        <p:txBody>
          <a:bodyPr wrap="none" rtlCol="0">
            <a:spAutoFit/>
          </a:bodyPr>
          <a:lstStyle/>
          <a:p>
            <a:r>
              <a:rPr lang="en-US" sz="4400" i="1" dirty="0" smtClean="0">
                <a:latin typeface="Calibri" panose="020F0502020204030204" pitchFamily="34" charset="0"/>
                <a:cs typeface="Calibri" panose="020F0502020204030204" pitchFamily="34" charset="0"/>
              </a:rPr>
              <a:t>Future Climate Projections</a:t>
            </a:r>
            <a:endParaRPr lang="en-US" sz="44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53337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Known Unknowns</a:t>
            </a:r>
            <a:endParaRPr lang="en-US" sz="5400" dirty="0"/>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7" name="AutoShape 4"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8" name="AutoShape 6"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11" name="Content Placeholder 8"/>
          <p:cNvSpPr>
            <a:spLocks noGrp="1"/>
          </p:cNvSpPr>
          <p:nvPr>
            <p:ph idx="1"/>
          </p:nvPr>
        </p:nvSpPr>
        <p:spPr>
          <a:xfrm>
            <a:off x="457200" y="1143000"/>
            <a:ext cx="8229600" cy="5181600"/>
          </a:xfrm>
        </p:spPr>
        <p:txBody>
          <a:bodyPr/>
          <a:lstStyle/>
          <a:p>
            <a:pPr marL="0" indent="0">
              <a:buNone/>
            </a:pPr>
            <a:r>
              <a:rPr lang="en-US" dirty="0"/>
              <a:t>Two main sources of uncertainty in climate projections: </a:t>
            </a:r>
          </a:p>
          <a:p>
            <a:pPr marL="457200" indent="-457200">
              <a:buAutoNum type="arabicPeriod"/>
            </a:pPr>
            <a:r>
              <a:rPr lang="en-US" dirty="0"/>
              <a:t>Climate models</a:t>
            </a:r>
          </a:p>
          <a:p>
            <a:pPr marL="457200" indent="-457200">
              <a:buAutoNum type="arabicPeriod"/>
            </a:pPr>
            <a:r>
              <a:rPr lang="en-US" dirty="0"/>
              <a:t>Future greenhouse gas emissions</a:t>
            </a:r>
          </a:p>
        </p:txBody>
      </p:sp>
      <p:pic>
        <p:nvPicPr>
          <p:cNvPr id="10" name="Picture 2" descr="http://www.undertheclearbluesky.com/wp-content/uploads/2013/02/uncertainty.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85034" y="3810000"/>
            <a:ext cx="4469663" cy="229277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9" name="Picture 8" descr="Hurricane Sandy was a minimal Category 1 Storm (75 mph winds) at 100 pm CDT on 10/26/201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8854"/>
          <a:stretch/>
        </p:blipFill>
        <p:spPr bwMode="auto">
          <a:xfrm>
            <a:off x="883606" y="3812754"/>
            <a:ext cx="2532743" cy="2290018"/>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74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200" y="0"/>
            <a:ext cx="9067800" cy="1066800"/>
          </a:xfrm>
        </p:spPr>
        <p:txBody>
          <a:bodyPr>
            <a:noAutofit/>
          </a:bodyPr>
          <a:lstStyle/>
          <a:p>
            <a:pPr>
              <a:defRPr/>
            </a:pPr>
            <a:r>
              <a:rPr lang="en-US" dirty="0" smtClean="0"/>
              <a:t>Climate Change and NEPA</a:t>
            </a:r>
            <a:endParaRPr lang="en-US" dirty="0"/>
          </a:p>
        </p:txBody>
      </p:sp>
      <p:sp>
        <p:nvSpPr>
          <p:cNvPr id="6" name="Rectangle 5"/>
          <p:cNvSpPr/>
          <p:nvPr/>
        </p:nvSpPr>
        <p:spPr>
          <a:xfrm>
            <a:off x="4648200" y="6492393"/>
            <a:ext cx="4466771" cy="338554"/>
          </a:xfrm>
          <a:prstGeom prst="rect">
            <a:avLst/>
          </a:prstGeom>
        </p:spPr>
        <p:txBody>
          <a:bodyPr wrap="square">
            <a:spAutoFit/>
          </a:bodyPr>
          <a:lstStyle/>
          <a:p>
            <a:r>
              <a:rPr lang="en-US" sz="1600" i="1" dirty="0" smtClean="0">
                <a:solidFill>
                  <a:schemeClr val="bg1"/>
                </a:solidFill>
              </a:rPr>
              <a:t>Source: </a:t>
            </a:r>
            <a:r>
              <a:rPr lang="en-US" sz="1600" i="1" dirty="0">
                <a:solidFill>
                  <a:schemeClr val="bg1"/>
                </a:solidFill>
              </a:rPr>
              <a:t>https://www.fs.usda.gov/ccrc/topics/nepa</a:t>
            </a:r>
          </a:p>
        </p:txBody>
      </p:sp>
      <p:pic>
        <p:nvPicPr>
          <p:cNvPr id="1026" name="Picture 2" descr="https://www.fs.usda.gov/ccrc/sites/default/files/images/topic-nepa-triangle.jpg"/>
          <p:cNvPicPr>
            <a:picLocks noChangeAspect="1" noChangeArrowheads="1"/>
          </p:cNvPicPr>
          <p:nvPr/>
        </p:nvPicPr>
        <p:blipFill rotWithShape="1">
          <a:blip r:embed="rId3">
            <a:extLst>
              <a:ext uri="{28A0092B-C50C-407E-A947-70E740481C1C}">
                <a14:useLocalDpi xmlns:a14="http://schemas.microsoft.com/office/drawing/2010/main" val="0"/>
              </a:ext>
            </a:extLst>
          </a:blip>
          <a:srcRect b="20974"/>
          <a:stretch/>
        </p:blipFill>
        <p:spPr bwMode="auto">
          <a:xfrm>
            <a:off x="228600" y="1286346"/>
            <a:ext cx="5715000" cy="5216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fs.usda.gov/ccrc/sites/default/files/images/topic-nepa-triangle.jpg"/>
          <p:cNvPicPr>
            <a:picLocks noChangeAspect="1" noChangeArrowheads="1"/>
          </p:cNvPicPr>
          <p:nvPr/>
        </p:nvPicPr>
        <p:blipFill rotWithShape="1">
          <a:blip r:embed="rId3">
            <a:extLst>
              <a:ext uri="{28A0092B-C50C-407E-A947-70E740481C1C}">
                <a14:useLocalDpi xmlns:a14="http://schemas.microsoft.com/office/drawing/2010/main" val="0"/>
              </a:ext>
            </a:extLst>
          </a:blip>
          <a:srcRect l="13587" t="79212" r="13378"/>
          <a:stretch/>
        </p:blipFill>
        <p:spPr bwMode="auto">
          <a:xfrm>
            <a:off x="4572000" y="1600200"/>
            <a:ext cx="4404152"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123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p:cNvPicPr>
            <a:picLocks noChangeAspect="1" noChangeArrowheads="1"/>
          </p:cNvPicPr>
          <p:nvPr/>
        </p:nvPicPr>
        <p:blipFill>
          <a:blip r:embed="rId2">
            <a:extLst>
              <a:ext uri="{28A0092B-C50C-407E-A947-70E740481C1C}">
                <a14:useLocalDpi xmlns:a14="http://schemas.microsoft.com/office/drawing/2010/main" val="0"/>
              </a:ext>
            </a:extLst>
          </a:blip>
          <a:srcRect l="43750" t="30000" r="30312" b="48334"/>
          <a:stretch>
            <a:fillRect/>
          </a:stretch>
        </p:blipFill>
        <p:spPr bwMode="auto">
          <a:xfrm>
            <a:off x="320675" y="533400"/>
            <a:ext cx="85947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ChangeArrowheads="1"/>
          </p:cNvSpPr>
          <p:nvPr/>
        </p:nvSpPr>
        <p:spPr bwMode="auto">
          <a:xfrm>
            <a:off x="7540625" y="6457950"/>
            <a:ext cx="1679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(IPCC, 2013)</a:t>
            </a:r>
          </a:p>
        </p:txBody>
      </p:sp>
      <p:pic>
        <p:nvPicPr>
          <p:cNvPr id="76804" name="Picture 2"/>
          <p:cNvPicPr>
            <a:picLocks noChangeAspect="1" noChangeArrowheads="1"/>
          </p:cNvPicPr>
          <p:nvPr/>
        </p:nvPicPr>
        <p:blipFill>
          <a:blip r:embed="rId3">
            <a:extLst>
              <a:ext uri="{28A0092B-C50C-407E-A947-70E740481C1C}">
                <a14:useLocalDpi xmlns:a14="http://schemas.microsoft.com/office/drawing/2010/main" val="0"/>
              </a:ext>
            </a:extLst>
          </a:blip>
          <a:srcRect l="17188" t="28125" r="14844" b="8333"/>
          <a:stretch>
            <a:fillRect/>
          </a:stretch>
        </p:blipFill>
        <p:spPr bwMode="auto">
          <a:xfrm>
            <a:off x="0" y="5175250"/>
            <a:ext cx="21336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4"/>
          <p:cNvSpPr>
            <a:spLocks noChangeArrowheads="1"/>
          </p:cNvSpPr>
          <p:nvPr/>
        </p:nvSpPr>
        <p:spPr bwMode="auto">
          <a:xfrm>
            <a:off x="381000" y="152400"/>
            <a:ext cx="91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solidFill>
                <a:srgbClr val="000000"/>
              </a:solidFill>
            </a:endParaRPr>
          </a:p>
        </p:txBody>
      </p:sp>
    </p:spTree>
    <p:extLst>
      <p:ext uri="{BB962C8B-B14F-4D97-AF65-F5344CB8AC3E}">
        <p14:creationId xmlns:p14="http://schemas.microsoft.com/office/powerpoint/2010/main" val="16195533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itle 1"/>
          <p:cNvSpPr>
            <a:spLocks noGrp="1"/>
          </p:cNvSpPr>
          <p:nvPr>
            <p:ph type="title"/>
          </p:nvPr>
        </p:nvSpPr>
        <p:spPr>
          <a:xfrm>
            <a:off x="173524" y="274638"/>
            <a:ext cx="8834238" cy="1143000"/>
          </a:xfrm>
        </p:spPr>
        <p:txBody>
          <a:bodyPr/>
          <a:lstStyle/>
          <a:p>
            <a:r>
              <a:rPr lang="en-US" altLang="en-US" sz="4800" dirty="0" smtClean="0">
                <a:solidFill>
                  <a:srgbClr val="607B7A"/>
                </a:solidFill>
                <a:latin typeface="Tw Cen MT" panose="020B0602020104020603" pitchFamily="34" charset="0"/>
              </a:rPr>
              <a:t>Temperature Change - Projected</a:t>
            </a:r>
          </a:p>
        </p:txBody>
      </p:sp>
      <p:sp>
        <p:nvSpPr>
          <p:cNvPr id="17" name="Action Button: Home 16">
            <a:hlinkClick r:id="rId3" action="ppaction://hlinksldjump" highlightClick="1"/>
          </p:cNvPr>
          <p:cNvSpPr/>
          <p:nvPr/>
        </p:nvSpPr>
        <p:spPr>
          <a:xfrm>
            <a:off x="173524" y="6324600"/>
            <a:ext cx="268457" cy="305145"/>
          </a:xfrm>
          <a:prstGeom prst="actionButtonHome">
            <a:avLst/>
          </a:prstGeom>
          <a:solidFill>
            <a:srgbClr val="FFFFFF"/>
          </a:solidFill>
          <a:ln w="25400" cap="flat" cmpd="sng" algn="ctr">
            <a:solidFill>
              <a:srgbClr val="72AD75"/>
            </a:solidFill>
            <a:prstDash val="solid"/>
          </a:ln>
          <a:effectLst/>
        </p:spPr>
        <p:txBody>
          <a:bodyPr rtlCol="0" anchor="ctr"/>
          <a:lstStyle/>
          <a:p>
            <a:pPr algn="ctr">
              <a:defRPr/>
            </a:pPr>
            <a:endParaRPr lang="en-US" kern="0" smtClean="0">
              <a:solidFill>
                <a:srgbClr val="2F2B20"/>
              </a:solidFill>
              <a:cs typeface="Arial" panose="020B0604020202020204" pitchFamily="34" charset="0"/>
            </a:endParaRPr>
          </a:p>
        </p:txBody>
      </p:sp>
      <p:sp>
        <p:nvSpPr>
          <p:cNvPr id="16" name="TextBox 15"/>
          <p:cNvSpPr txBox="1"/>
          <p:nvPr/>
        </p:nvSpPr>
        <p:spPr>
          <a:xfrm>
            <a:off x="6553200" y="6150114"/>
            <a:ext cx="3124201" cy="707886"/>
          </a:xfrm>
          <a:prstGeom prst="rect">
            <a:avLst/>
          </a:prstGeom>
          <a:noFill/>
        </p:spPr>
        <p:txBody>
          <a:bodyPr wrap="square" rtlCol="0">
            <a:spAutoFit/>
          </a:bodyPr>
          <a:lstStyle/>
          <a:p>
            <a:pPr eaLnBrk="0" fontAlgn="base" hangingPunct="0">
              <a:spcBef>
                <a:spcPct val="0"/>
              </a:spcBef>
              <a:spcAft>
                <a:spcPct val="0"/>
              </a:spcAft>
            </a:pPr>
            <a:endParaRPr lang="en-US" sz="2400" dirty="0" smtClean="0">
              <a:solidFill>
                <a:prstClr val="black"/>
              </a:solidFill>
              <a:cs typeface="Arial" panose="020B0604020202020204" pitchFamily="34" charset="0"/>
            </a:endParaRPr>
          </a:p>
          <a:p>
            <a:pPr eaLnBrk="0" fontAlgn="base" hangingPunct="0">
              <a:spcBef>
                <a:spcPct val="0"/>
              </a:spcBef>
              <a:spcAft>
                <a:spcPct val="0"/>
              </a:spcAft>
            </a:pPr>
            <a:r>
              <a:rPr lang="en-US" sz="1600" dirty="0" smtClean="0">
                <a:solidFill>
                  <a:prstClr val="black"/>
                </a:solidFill>
                <a:cs typeface="Arial" panose="020B0604020202020204" pitchFamily="34" charset="0"/>
              </a:rPr>
              <a:t>Dan </a:t>
            </a:r>
            <a:r>
              <a:rPr lang="en-US" sz="1600" dirty="0" err="1" smtClean="0">
                <a:solidFill>
                  <a:prstClr val="black"/>
                </a:solidFill>
                <a:cs typeface="Arial" panose="020B0604020202020204" pitchFamily="34" charset="0"/>
              </a:rPr>
              <a:t>Vimont</a:t>
            </a:r>
            <a:r>
              <a:rPr lang="en-US" sz="1600" dirty="0" smtClean="0">
                <a:solidFill>
                  <a:prstClr val="black"/>
                </a:solidFill>
                <a:cs typeface="Arial" panose="020B0604020202020204" pitchFamily="34" charset="0"/>
              </a:rPr>
              <a:t>, WI-Madison</a:t>
            </a:r>
          </a:p>
        </p:txBody>
      </p:sp>
      <p:sp>
        <p:nvSpPr>
          <p:cNvPr id="4" name="TextBox 3"/>
          <p:cNvSpPr txBox="1"/>
          <p:nvPr/>
        </p:nvSpPr>
        <p:spPr>
          <a:xfrm>
            <a:off x="1752600" y="5694517"/>
            <a:ext cx="1069267" cy="461665"/>
          </a:xfrm>
          <a:prstGeom prst="rect">
            <a:avLst/>
          </a:prstGeom>
          <a:noFill/>
        </p:spPr>
        <p:txBody>
          <a:bodyPr wrap="none" rtlCol="0">
            <a:spAutoFit/>
          </a:bodyPr>
          <a:lstStyle/>
          <a:p>
            <a:r>
              <a:rPr lang="en-US" sz="2400" b="1" dirty="0" smtClean="0">
                <a:solidFill>
                  <a:srgbClr val="2F2B20"/>
                </a:solidFill>
              </a:rPr>
              <a:t>Winter</a:t>
            </a:r>
            <a:endParaRPr lang="en-US" sz="2400" b="1" dirty="0">
              <a:solidFill>
                <a:srgbClr val="2F2B20"/>
              </a:solidFill>
            </a:endParaRPr>
          </a:p>
        </p:txBody>
      </p:sp>
      <p:sp>
        <p:nvSpPr>
          <p:cNvPr id="11" name="TextBox 10"/>
          <p:cNvSpPr txBox="1"/>
          <p:nvPr/>
        </p:nvSpPr>
        <p:spPr>
          <a:xfrm>
            <a:off x="6172200" y="5694516"/>
            <a:ext cx="1260281" cy="461665"/>
          </a:xfrm>
          <a:prstGeom prst="rect">
            <a:avLst/>
          </a:prstGeom>
          <a:noFill/>
        </p:spPr>
        <p:txBody>
          <a:bodyPr wrap="none" rtlCol="0">
            <a:spAutoFit/>
          </a:bodyPr>
          <a:lstStyle/>
          <a:p>
            <a:r>
              <a:rPr lang="en-US" sz="2400" b="1" dirty="0" smtClean="0">
                <a:solidFill>
                  <a:srgbClr val="2F2B20"/>
                </a:solidFill>
              </a:rPr>
              <a:t>Summer</a:t>
            </a:r>
            <a:endParaRPr lang="en-US" sz="2400" b="1" dirty="0">
              <a:solidFill>
                <a:srgbClr val="2F2B20"/>
              </a:solidFill>
            </a:endParaRPr>
          </a:p>
        </p:txBody>
      </p:sp>
      <p:pic>
        <p:nvPicPr>
          <p:cNvPr id="1028" name="Picture 4" descr="Average winter temperatures are projected to increase by about 5 degrees across Wisconsin by mid-centu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752" y="1526109"/>
            <a:ext cx="4056696"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verage summer temperatures are projected to warm by 4 degrees across most of Wisconsin by mid-centu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947" y="1526109"/>
            <a:ext cx="4110785" cy="416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919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itle 1"/>
          <p:cNvSpPr>
            <a:spLocks noGrp="1"/>
          </p:cNvSpPr>
          <p:nvPr>
            <p:ph type="title"/>
          </p:nvPr>
        </p:nvSpPr>
        <p:spPr>
          <a:xfrm>
            <a:off x="173524" y="274638"/>
            <a:ext cx="8834238" cy="1143000"/>
          </a:xfrm>
        </p:spPr>
        <p:txBody>
          <a:bodyPr/>
          <a:lstStyle/>
          <a:p>
            <a:r>
              <a:rPr lang="en-US" altLang="en-US" sz="4800" dirty="0" smtClean="0">
                <a:solidFill>
                  <a:srgbClr val="607B7A"/>
                </a:solidFill>
                <a:latin typeface="Tw Cen MT" panose="020B0602020104020603" pitchFamily="34" charset="0"/>
              </a:rPr>
              <a:t>Precipitation Change - Projected</a:t>
            </a:r>
          </a:p>
        </p:txBody>
      </p:sp>
      <p:sp>
        <p:nvSpPr>
          <p:cNvPr id="17" name="Action Button: Home 16">
            <a:hlinkClick r:id="rId3" action="ppaction://hlinksldjump" highlightClick="1"/>
          </p:cNvPr>
          <p:cNvSpPr/>
          <p:nvPr/>
        </p:nvSpPr>
        <p:spPr>
          <a:xfrm>
            <a:off x="173524" y="6324600"/>
            <a:ext cx="268457" cy="305145"/>
          </a:xfrm>
          <a:prstGeom prst="actionButtonHome">
            <a:avLst/>
          </a:prstGeom>
          <a:solidFill>
            <a:srgbClr val="FFFFFF"/>
          </a:solidFill>
          <a:ln w="25400" cap="flat" cmpd="sng" algn="ctr">
            <a:solidFill>
              <a:srgbClr val="72AD75"/>
            </a:solidFill>
            <a:prstDash val="solid"/>
          </a:ln>
          <a:effectLst/>
        </p:spPr>
        <p:txBody>
          <a:bodyPr rtlCol="0" anchor="ctr"/>
          <a:lstStyle/>
          <a:p>
            <a:pPr algn="ctr">
              <a:defRPr/>
            </a:pPr>
            <a:endParaRPr lang="en-US" kern="0" smtClean="0">
              <a:solidFill>
                <a:srgbClr val="2F2B20"/>
              </a:solidFill>
              <a:cs typeface="Arial" panose="020B0604020202020204" pitchFamily="34" charset="0"/>
            </a:endParaRPr>
          </a:p>
        </p:txBody>
      </p:sp>
      <p:sp>
        <p:nvSpPr>
          <p:cNvPr id="16" name="TextBox 15"/>
          <p:cNvSpPr txBox="1"/>
          <p:nvPr/>
        </p:nvSpPr>
        <p:spPr>
          <a:xfrm>
            <a:off x="6553200" y="6150114"/>
            <a:ext cx="3124201" cy="707886"/>
          </a:xfrm>
          <a:prstGeom prst="rect">
            <a:avLst/>
          </a:prstGeom>
          <a:noFill/>
        </p:spPr>
        <p:txBody>
          <a:bodyPr wrap="square" rtlCol="0">
            <a:spAutoFit/>
          </a:bodyPr>
          <a:lstStyle/>
          <a:p>
            <a:pPr eaLnBrk="0" fontAlgn="base" hangingPunct="0">
              <a:spcBef>
                <a:spcPct val="0"/>
              </a:spcBef>
              <a:spcAft>
                <a:spcPct val="0"/>
              </a:spcAft>
            </a:pPr>
            <a:endParaRPr lang="en-US" sz="2400" dirty="0" smtClean="0">
              <a:solidFill>
                <a:prstClr val="black"/>
              </a:solidFill>
              <a:cs typeface="Arial" panose="020B0604020202020204" pitchFamily="34" charset="0"/>
            </a:endParaRPr>
          </a:p>
          <a:p>
            <a:pPr eaLnBrk="0" fontAlgn="base" hangingPunct="0">
              <a:spcBef>
                <a:spcPct val="0"/>
              </a:spcBef>
              <a:spcAft>
                <a:spcPct val="0"/>
              </a:spcAft>
            </a:pPr>
            <a:r>
              <a:rPr lang="en-US" sz="1600" dirty="0" smtClean="0">
                <a:solidFill>
                  <a:prstClr val="black"/>
                </a:solidFill>
                <a:cs typeface="Arial" panose="020B0604020202020204" pitchFamily="34" charset="0"/>
              </a:rPr>
              <a:t>Dan </a:t>
            </a:r>
            <a:r>
              <a:rPr lang="en-US" sz="1600" dirty="0" err="1" smtClean="0">
                <a:solidFill>
                  <a:prstClr val="black"/>
                </a:solidFill>
                <a:cs typeface="Arial" panose="020B0604020202020204" pitchFamily="34" charset="0"/>
              </a:rPr>
              <a:t>Vimont</a:t>
            </a:r>
            <a:r>
              <a:rPr lang="en-US" sz="1600" dirty="0" smtClean="0">
                <a:solidFill>
                  <a:prstClr val="black"/>
                </a:solidFill>
                <a:cs typeface="Arial" panose="020B0604020202020204" pitchFamily="34" charset="0"/>
              </a:rPr>
              <a:t>, WI-Madison</a:t>
            </a:r>
          </a:p>
        </p:txBody>
      </p:sp>
      <p:sp>
        <p:nvSpPr>
          <p:cNvPr id="4" name="TextBox 3"/>
          <p:cNvSpPr txBox="1"/>
          <p:nvPr/>
        </p:nvSpPr>
        <p:spPr>
          <a:xfrm>
            <a:off x="1752600" y="5694517"/>
            <a:ext cx="1069267" cy="461665"/>
          </a:xfrm>
          <a:prstGeom prst="rect">
            <a:avLst/>
          </a:prstGeom>
          <a:noFill/>
        </p:spPr>
        <p:txBody>
          <a:bodyPr wrap="none" rtlCol="0">
            <a:spAutoFit/>
          </a:bodyPr>
          <a:lstStyle/>
          <a:p>
            <a:r>
              <a:rPr lang="en-US" sz="2400" b="1" dirty="0" smtClean="0">
                <a:solidFill>
                  <a:srgbClr val="2F2B20"/>
                </a:solidFill>
              </a:rPr>
              <a:t>Winter</a:t>
            </a:r>
            <a:endParaRPr lang="en-US" sz="2400" b="1" dirty="0">
              <a:solidFill>
                <a:srgbClr val="2F2B20"/>
              </a:solidFill>
            </a:endParaRPr>
          </a:p>
        </p:txBody>
      </p:sp>
      <p:sp>
        <p:nvSpPr>
          <p:cNvPr id="11" name="TextBox 10"/>
          <p:cNvSpPr txBox="1"/>
          <p:nvPr/>
        </p:nvSpPr>
        <p:spPr>
          <a:xfrm>
            <a:off x="6172200" y="5694516"/>
            <a:ext cx="1260281" cy="461665"/>
          </a:xfrm>
          <a:prstGeom prst="rect">
            <a:avLst/>
          </a:prstGeom>
          <a:noFill/>
        </p:spPr>
        <p:txBody>
          <a:bodyPr wrap="none" rtlCol="0">
            <a:spAutoFit/>
          </a:bodyPr>
          <a:lstStyle/>
          <a:p>
            <a:r>
              <a:rPr lang="en-US" sz="2400" b="1" dirty="0" smtClean="0">
                <a:solidFill>
                  <a:srgbClr val="2F2B20"/>
                </a:solidFill>
              </a:rPr>
              <a:t>Summer</a:t>
            </a:r>
            <a:endParaRPr lang="en-US" sz="2400" b="1" dirty="0">
              <a:solidFill>
                <a:srgbClr val="2F2B20"/>
              </a:solidFill>
            </a:endParaRPr>
          </a:p>
        </p:txBody>
      </p:sp>
      <p:pic>
        <p:nvPicPr>
          <p:cNvPr id="3074" name="Picture 2" descr="Winter precipitation is projected to increase by 10 percent in most of Wisconsin by mid-centu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752" y="1579716"/>
            <a:ext cx="4077634" cy="4114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entral and northern Wisconsin are projected to see a 5 percent increase in average summer precipitation by mid-centu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523" y="1585812"/>
            <a:ext cx="4077634"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222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rme 1"/>
          <p:cNvSpPr>
            <a:spLocks/>
          </p:cNvSpPr>
          <p:nvPr/>
        </p:nvSpPr>
        <p:spPr bwMode="auto">
          <a:xfrm>
            <a:off x="138082" y="381000"/>
            <a:ext cx="8929718" cy="747690"/>
          </a:xfrm>
          <a:prstGeom prst="rect">
            <a:avLst/>
          </a:prstGeom>
          <a:noFill/>
          <a:ln w="9525">
            <a:noFill/>
            <a:miter lim="800000"/>
            <a:headEnd/>
            <a:tailEnd/>
          </a:ln>
        </p:spPr>
        <p:txBody>
          <a:bodyPr anchor="ctr"/>
          <a:lstStyle/>
          <a:p>
            <a:pPr marL="342900" indent="-342900" algn="ctr" defTabSz="-13873163"/>
            <a:r>
              <a:rPr lang="en-US" sz="4800" dirty="0" smtClean="0">
                <a:solidFill>
                  <a:srgbClr val="356B68"/>
                </a:solidFill>
                <a:latin typeface="Tw Cen MT"/>
              </a:rPr>
              <a:t>Extreme Rain Events</a:t>
            </a:r>
            <a:endParaRPr lang="fr-CA" sz="4800" dirty="0">
              <a:solidFill>
                <a:srgbClr val="356B68"/>
              </a:solidFill>
              <a:latin typeface="Tw Cen MT"/>
            </a:endParaRPr>
          </a:p>
        </p:txBody>
      </p:sp>
      <p:pic>
        <p:nvPicPr>
          <p:cNvPr id="12" name="image13.png"/>
          <p:cNvPicPr/>
          <p:nvPr/>
        </p:nvPicPr>
        <p:blipFill rotWithShape="1">
          <a:blip r:embed="rId3"/>
          <a:srcRect t="3403" b="63699"/>
          <a:stretch/>
        </p:blipFill>
        <p:spPr bwMode="auto">
          <a:xfrm>
            <a:off x="1066800" y="1219200"/>
            <a:ext cx="7010400" cy="5118063"/>
          </a:xfrm>
          <a:prstGeom prst="rect">
            <a:avLst/>
          </a:prstGeom>
        </p:spPr>
      </p:pic>
      <p:sp>
        <p:nvSpPr>
          <p:cNvPr id="13" name="TextBox 12"/>
          <p:cNvSpPr txBox="1"/>
          <p:nvPr/>
        </p:nvSpPr>
        <p:spPr>
          <a:xfrm>
            <a:off x="0" y="6477000"/>
            <a:ext cx="9144000" cy="400110"/>
          </a:xfrm>
          <a:prstGeom prst="rect">
            <a:avLst/>
          </a:prstGeom>
          <a:noFill/>
        </p:spPr>
        <p:txBody>
          <a:bodyPr wrap="square" rtlCol="0">
            <a:spAutoFit/>
          </a:bodyPr>
          <a:lstStyle/>
          <a:p>
            <a:pPr algn="r"/>
            <a:r>
              <a:rPr lang="en-US" sz="2000" i="1" dirty="0" err="1">
                <a:solidFill>
                  <a:srgbClr val="EFECE7"/>
                </a:solidFill>
              </a:rPr>
              <a:t>Liqiang</a:t>
            </a:r>
            <a:r>
              <a:rPr lang="en-US" sz="2000" i="1" dirty="0">
                <a:solidFill>
                  <a:srgbClr val="EFECE7"/>
                </a:solidFill>
              </a:rPr>
              <a:t> </a:t>
            </a:r>
            <a:r>
              <a:rPr lang="en-US" sz="2000" i="1" dirty="0" smtClean="0">
                <a:solidFill>
                  <a:srgbClr val="EFECE7"/>
                </a:solidFill>
              </a:rPr>
              <a:t>Sun and Ken Kunkel, Cooperative </a:t>
            </a:r>
            <a:r>
              <a:rPr lang="en-US" sz="2000" i="1" dirty="0">
                <a:solidFill>
                  <a:srgbClr val="EFECE7"/>
                </a:solidFill>
              </a:rPr>
              <a:t>Institute for Climate and Satellites</a:t>
            </a:r>
          </a:p>
        </p:txBody>
      </p:sp>
      <p:sp>
        <p:nvSpPr>
          <p:cNvPr id="5" name="Action Button: Home 4">
            <a:hlinkClick r:id="rId4"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3151030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066800"/>
          </a:xfrm>
        </p:spPr>
        <p:txBody>
          <a:bodyPr>
            <a:noAutofit/>
          </a:bodyPr>
          <a:lstStyle/>
          <a:p>
            <a:r>
              <a:rPr lang="en-US" dirty="0" smtClean="0"/>
              <a:t>Winter Rain</a:t>
            </a:r>
            <a:endParaRPr lang="en-US" dirty="0"/>
          </a:p>
        </p:txBody>
      </p:sp>
      <p:sp>
        <p:nvSpPr>
          <p:cNvPr id="10" name="Action Button: Home 9">
            <a:hlinkClick r:id="rId3"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
        <p:nvSpPr>
          <p:cNvPr id="12" name="TextBox 11"/>
          <p:cNvSpPr txBox="1"/>
          <p:nvPr/>
        </p:nvSpPr>
        <p:spPr>
          <a:xfrm>
            <a:off x="378208" y="5410200"/>
            <a:ext cx="8016220" cy="461665"/>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prstClr val="black"/>
                </a:solidFill>
                <a:cs typeface="Arial" panose="020B0604020202020204" pitchFamily="34" charset="0"/>
              </a:rPr>
              <a:t>*Transition to rain, especially for Nov, Mar, April</a:t>
            </a:r>
            <a:endParaRPr lang="en-US" sz="2400" dirty="0">
              <a:solidFill>
                <a:prstClr val="black"/>
              </a:solidFill>
              <a:cs typeface="Arial" panose="020B0604020202020204" pitchFamily="34" charset="0"/>
            </a:endParaRPr>
          </a:p>
        </p:txBody>
      </p:sp>
      <p:sp>
        <p:nvSpPr>
          <p:cNvPr id="13" name="Text Placeholder 1"/>
          <p:cNvSpPr txBox="1">
            <a:spLocks/>
          </p:cNvSpPr>
          <p:nvPr/>
        </p:nvSpPr>
        <p:spPr>
          <a:xfrm>
            <a:off x="399544" y="1436183"/>
            <a:ext cx="4572000" cy="63976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smtClean="0"/>
              <a:t>Dynamically downscaled RCP 8.5</a:t>
            </a:r>
            <a:endParaRPr lang="en-US" b="1" dirty="0"/>
          </a:p>
        </p:txBody>
      </p:sp>
      <p:pic>
        <p:nvPicPr>
          <p:cNvPr id="14" name="Picture 13"/>
          <p:cNvPicPr>
            <a:picLocks noChangeAspect="1"/>
          </p:cNvPicPr>
          <p:nvPr/>
        </p:nvPicPr>
        <p:blipFill rotWithShape="1">
          <a:blip r:embed="rId4"/>
          <a:srcRect r="26799" b="50000"/>
          <a:stretch/>
        </p:blipFill>
        <p:spPr>
          <a:xfrm>
            <a:off x="378208" y="1840150"/>
            <a:ext cx="4087102" cy="3429000"/>
          </a:xfrm>
          <a:prstGeom prst="rect">
            <a:avLst/>
          </a:prstGeom>
        </p:spPr>
      </p:pic>
      <p:pic>
        <p:nvPicPr>
          <p:cNvPr id="15" name="Picture 14"/>
          <p:cNvPicPr>
            <a:picLocks noChangeAspect="1"/>
          </p:cNvPicPr>
          <p:nvPr/>
        </p:nvPicPr>
        <p:blipFill rotWithShape="1">
          <a:blip r:embed="rId4"/>
          <a:srcRect t="50000" r="27089"/>
          <a:stretch/>
        </p:blipFill>
        <p:spPr>
          <a:xfrm>
            <a:off x="4615928" y="1840150"/>
            <a:ext cx="4070872" cy="3429000"/>
          </a:xfrm>
          <a:prstGeom prst="rect">
            <a:avLst/>
          </a:prstGeom>
        </p:spPr>
      </p:pic>
      <p:pic>
        <p:nvPicPr>
          <p:cNvPr id="18" name="Picture 17"/>
          <p:cNvPicPr>
            <a:picLocks noChangeAspect="1"/>
          </p:cNvPicPr>
          <p:nvPr/>
        </p:nvPicPr>
        <p:blipFill rotWithShape="1">
          <a:blip r:embed="rId4"/>
          <a:srcRect l="72910" t="41111" b="40000"/>
          <a:stretch/>
        </p:blipFill>
        <p:spPr>
          <a:xfrm>
            <a:off x="7174268" y="5249893"/>
            <a:ext cx="1512532" cy="1295400"/>
          </a:xfrm>
          <a:prstGeom prst="rect">
            <a:avLst/>
          </a:prstGeom>
        </p:spPr>
      </p:pic>
      <p:sp>
        <p:nvSpPr>
          <p:cNvPr id="19" name="Rectangle 18"/>
          <p:cNvSpPr/>
          <p:nvPr/>
        </p:nvSpPr>
        <p:spPr>
          <a:xfrm>
            <a:off x="6219825" y="6477000"/>
            <a:ext cx="2924175" cy="368300"/>
          </a:xfrm>
          <a:prstGeom prst="rect">
            <a:avLst/>
          </a:prstGeom>
        </p:spPr>
        <p:txBody>
          <a:bodyPr>
            <a:spAutoFit/>
          </a:bodyPr>
          <a:lstStyle/>
          <a:p>
            <a:pPr algn="r" eaLnBrk="0" fontAlgn="base" hangingPunct="0">
              <a:spcBef>
                <a:spcPct val="0"/>
              </a:spcBef>
              <a:spcAft>
                <a:spcPct val="0"/>
              </a:spcAft>
              <a:defRPr/>
            </a:pPr>
            <a:r>
              <a:rPr lang="en-US" dirty="0" smtClean="0">
                <a:solidFill>
                  <a:prstClr val="black">
                    <a:lumMod val="50000"/>
                    <a:lumOff val="50000"/>
                  </a:prstClr>
                </a:solidFill>
                <a:cs typeface="Arial" panose="020B0604020202020204" pitchFamily="34" charset="0"/>
              </a:rPr>
              <a:t>Notaro et al 2015</a:t>
            </a:r>
            <a:endParaRPr lang="en-US" dirty="0">
              <a:solidFill>
                <a:prstClr val="black">
                  <a:lumMod val="50000"/>
                  <a:lumOff val="50000"/>
                </a:prstClr>
              </a:solidFill>
              <a:cs typeface="Arial" panose="020B0604020202020204" pitchFamily="34" charset="0"/>
            </a:endParaRPr>
          </a:p>
        </p:txBody>
      </p:sp>
    </p:spTree>
    <p:extLst>
      <p:ext uri="{BB962C8B-B14F-4D97-AF65-F5344CB8AC3E}">
        <p14:creationId xmlns:p14="http://schemas.microsoft.com/office/powerpoint/2010/main" val="4218312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More Drought Stress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9667" y="1100769"/>
            <a:ext cx="6364665" cy="5304914"/>
          </a:xfrm>
          <a:prstGeom prst="rect">
            <a:avLst/>
          </a:prstGeom>
        </p:spPr>
      </p:pic>
      <p:sp>
        <p:nvSpPr>
          <p:cNvPr id="7" name="TextBox 6"/>
          <p:cNvSpPr txBox="1"/>
          <p:nvPr/>
        </p:nvSpPr>
        <p:spPr>
          <a:xfrm>
            <a:off x="0" y="6477000"/>
            <a:ext cx="9144000" cy="400110"/>
          </a:xfrm>
          <a:prstGeom prst="rect">
            <a:avLst/>
          </a:prstGeom>
          <a:noFill/>
        </p:spPr>
        <p:txBody>
          <a:bodyPr wrap="square" rtlCol="0">
            <a:spAutoFit/>
          </a:bodyPr>
          <a:lstStyle/>
          <a:p>
            <a:pPr algn="r"/>
            <a:r>
              <a:rPr lang="en-US" sz="2000" i="1" dirty="0" err="1">
                <a:solidFill>
                  <a:srgbClr val="EFECE7"/>
                </a:solidFill>
              </a:rPr>
              <a:t>Liqiang</a:t>
            </a:r>
            <a:r>
              <a:rPr lang="en-US" sz="2000" i="1" dirty="0">
                <a:solidFill>
                  <a:srgbClr val="EFECE7"/>
                </a:solidFill>
              </a:rPr>
              <a:t> </a:t>
            </a:r>
            <a:r>
              <a:rPr lang="en-US" sz="2000" i="1" dirty="0" smtClean="0">
                <a:solidFill>
                  <a:srgbClr val="EFECE7"/>
                </a:solidFill>
              </a:rPr>
              <a:t>Sun and Ken Kunkel, Cooperative </a:t>
            </a:r>
            <a:r>
              <a:rPr lang="en-US" sz="2000" i="1" dirty="0">
                <a:solidFill>
                  <a:srgbClr val="EFECE7"/>
                </a:solidFill>
              </a:rPr>
              <a:t>Institute for Climate and Satellites</a:t>
            </a:r>
          </a:p>
        </p:txBody>
      </p:sp>
      <p:sp>
        <p:nvSpPr>
          <p:cNvPr id="5" name="Action Button: Home 4">
            <a:hlinkClick r:id="rId3"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58925077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More Drought Stress</a:t>
            </a:r>
            <a:endParaRPr lang="en-US" dirty="0"/>
          </a:p>
        </p:txBody>
      </p:sp>
      <p:pic>
        <p:nvPicPr>
          <p:cNvPr id="4" name="Picture 3"/>
          <p:cNvPicPr>
            <a:picLocks noChangeAspect="1"/>
          </p:cNvPicPr>
          <p:nvPr/>
        </p:nvPicPr>
        <p:blipFill rotWithShape="1">
          <a:blip r:embed="rId3"/>
          <a:srcRect b="47778"/>
          <a:stretch/>
        </p:blipFill>
        <p:spPr>
          <a:xfrm>
            <a:off x="806070" y="1219200"/>
            <a:ext cx="7531860" cy="5210299"/>
          </a:xfrm>
          <a:prstGeom prst="rect">
            <a:avLst/>
          </a:prstGeom>
        </p:spPr>
      </p:pic>
      <p:sp>
        <p:nvSpPr>
          <p:cNvPr id="158" name="Action Button: Home 157">
            <a:hlinkClick r:id="rId4"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229935905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p Arrow 8"/>
          <p:cNvSpPr/>
          <p:nvPr/>
        </p:nvSpPr>
        <p:spPr>
          <a:xfrm>
            <a:off x="1828800" y="2362199"/>
            <a:ext cx="457200" cy="3609975"/>
          </a:xfrm>
          <a:prstGeom prst="up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1388806" y="5791200"/>
            <a:ext cx="5011994" cy="6858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2C20"/>
              </a:solidFill>
            </a:endParaRPr>
          </a:p>
        </p:txBody>
      </p:sp>
      <p:sp>
        <p:nvSpPr>
          <p:cNvPr id="2" name="Title 1"/>
          <p:cNvSpPr>
            <a:spLocks noGrp="1"/>
          </p:cNvSpPr>
          <p:nvPr>
            <p:ph type="title"/>
          </p:nvPr>
        </p:nvSpPr>
        <p:spPr/>
        <p:txBody>
          <a:bodyPr>
            <a:normAutofit/>
          </a:bodyPr>
          <a:lstStyle/>
          <a:p>
            <a:r>
              <a:rPr lang="en-US" dirty="0" smtClean="0"/>
              <a:t>More Drought Stress</a:t>
            </a:r>
            <a:endParaRPr lang="en-US" dirty="0"/>
          </a:p>
        </p:txBody>
      </p:sp>
      <p:sp>
        <p:nvSpPr>
          <p:cNvPr id="13" name="TextBox 12"/>
          <p:cNvSpPr txBox="1"/>
          <p:nvPr/>
        </p:nvSpPr>
        <p:spPr>
          <a:xfrm>
            <a:off x="990600" y="5105400"/>
            <a:ext cx="2133600" cy="523220"/>
          </a:xfrm>
          <a:prstGeom prst="rect">
            <a:avLst/>
          </a:prstGeom>
          <a:noFill/>
        </p:spPr>
        <p:txBody>
          <a:bodyPr wrap="square" rtlCol="0">
            <a:spAutoFit/>
          </a:bodyPr>
          <a:lstStyle/>
          <a:p>
            <a:pPr algn="ctr"/>
            <a:r>
              <a:rPr lang="en-US" sz="1400" dirty="0" smtClean="0">
                <a:solidFill>
                  <a:srgbClr val="2F2B20"/>
                </a:solidFill>
              </a:rPr>
              <a:t>Water loss from soils (evaporation)</a:t>
            </a:r>
            <a:endParaRPr lang="en-US" sz="1400" dirty="0">
              <a:solidFill>
                <a:srgbClr val="2F2B20"/>
              </a:solidFill>
            </a:endParaRPr>
          </a:p>
        </p:txBody>
      </p:sp>
      <p:sp>
        <p:nvSpPr>
          <p:cNvPr id="15" name="Up Arrow 14"/>
          <p:cNvSpPr/>
          <p:nvPr/>
        </p:nvSpPr>
        <p:spPr>
          <a:xfrm>
            <a:off x="2743200" y="2362199"/>
            <a:ext cx="457200" cy="1600200"/>
          </a:xfrm>
          <a:prstGeom prst="up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Content Placeholder 9"/>
          <p:cNvSpPr>
            <a:spLocks noGrp="1"/>
          </p:cNvSpPr>
          <p:nvPr>
            <p:ph idx="1"/>
          </p:nvPr>
        </p:nvSpPr>
        <p:spPr>
          <a:xfrm>
            <a:off x="457200" y="1143001"/>
            <a:ext cx="8229600" cy="1524000"/>
          </a:xfrm>
        </p:spPr>
        <p:txBody>
          <a:bodyPr/>
          <a:lstStyle/>
          <a:p>
            <a:pPr marL="0" indent="0">
              <a:buNone/>
            </a:pPr>
            <a:r>
              <a:rPr lang="en-US" dirty="0" smtClean="0"/>
              <a:t>Greater uncertainty about future precipitation, but great risk of summer moisture stress</a:t>
            </a:r>
            <a:endParaRPr lang="en-US" dirty="0"/>
          </a:p>
        </p:txBody>
      </p:sp>
      <p:sp>
        <p:nvSpPr>
          <p:cNvPr id="8" name="TextBox 7"/>
          <p:cNvSpPr txBox="1"/>
          <p:nvPr/>
        </p:nvSpPr>
        <p:spPr>
          <a:xfrm>
            <a:off x="2057400" y="2590800"/>
            <a:ext cx="2133600" cy="523220"/>
          </a:xfrm>
          <a:prstGeom prst="rect">
            <a:avLst/>
          </a:prstGeom>
          <a:noFill/>
        </p:spPr>
        <p:txBody>
          <a:bodyPr wrap="square" rtlCol="0">
            <a:spAutoFit/>
          </a:bodyPr>
          <a:lstStyle/>
          <a:p>
            <a:pPr algn="ctr"/>
            <a:r>
              <a:rPr lang="en-US" sz="1400" dirty="0" smtClean="0">
                <a:solidFill>
                  <a:srgbClr val="2F2B20"/>
                </a:solidFill>
              </a:rPr>
              <a:t>Water loss from trees (transpiration)</a:t>
            </a:r>
            <a:endParaRPr lang="en-US" sz="1400" dirty="0">
              <a:solidFill>
                <a:srgbClr val="2F2B20"/>
              </a:solidFill>
            </a:endParaRPr>
          </a:p>
        </p:txBody>
      </p:sp>
      <p:pic>
        <p:nvPicPr>
          <p:cNvPr id="4102" name="Picture 6" descr="http://gallery.yopriceville.com/var/albums/Free-Clipart-Pictures/Trees-PNG-Clipart/Green_Painted_Tree_Clipart.png?m=137586832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5146" y="3057525"/>
            <a:ext cx="2626453" cy="2914650"/>
          </a:xfrm>
          <a:prstGeom prst="rect">
            <a:avLst/>
          </a:prstGeom>
          <a:noFill/>
          <a:extLst>
            <a:ext uri="{909E8E84-426E-40DD-AFC4-6F175D3DCCD1}">
              <a14:hiddenFill xmlns:a14="http://schemas.microsoft.com/office/drawing/2010/main">
                <a:solidFill>
                  <a:srgbClr val="FFFFFF"/>
                </a:solidFill>
              </a14:hiddenFill>
            </a:ext>
          </a:extLst>
        </p:spPr>
      </p:pic>
      <p:sp>
        <p:nvSpPr>
          <p:cNvPr id="11" name="Up Arrow 10"/>
          <p:cNvSpPr/>
          <p:nvPr/>
        </p:nvSpPr>
        <p:spPr>
          <a:xfrm rot="10800000">
            <a:off x="6477001" y="5808970"/>
            <a:ext cx="457200" cy="637520"/>
          </a:xfrm>
          <a:prstGeom prst="upArrow">
            <a:avLst/>
          </a:prstGeom>
          <a:solidFill>
            <a:srgbClr val="5EA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2C20"/>
              </a:solidFill>
            </a:endParaRPr>
          </a:p>
        </p:txBody>
      </p:sp>
      <p:sp>
        <p:nvSpPr>
          <p:cNvPr id="12" name="TextBox 11"/>
          <p:cNvSpPr txBox="1"/>
          <p:nvPr/>
        </p:nvSpPr>
        <p:spPr>
          <a:xfrm>
            <a:off x="6705600" y="5829300"/>
            <a:ext cx="1295400" cy="523220"/>
          </a:xfrm>
          <a:prstGeom prst="rect">
            <a:avLst/>
          </a:prstGeom>
          <a:noFill/>
        </p:spPr>
        <p:txBody>
          <a:bodyPr wrap="square" rtlCol="0">
            <a:spAutoFit/>
          </a:bodyPr>
          <a:lstStyle/>
          <a:p>
            <a:pPr algn="ctr"/>
            <a:r>
              <a:rPr lang="en-US" sz="1400" dirty="0" smtClean="0">
                <a:solidFill>
                  <a:srgbClr val="2F2B20"/>
                </a:solidFill>
              </a:rPr>
              <a:t>Groundwater recharge</a:t>
            </a:r>
            <a:endParaRPr lang="en-US" sz="1400" dirty="0">
              <a:solidFill>
                <a:srgbClr val="2F2B20"/>
              </a:solidFill>
            </a:endParaRPr>
          </a:p>
        </p:txBody>
      </p:sp>
      <p:sp>
        <p:nvSpPr>
          <p:cNvPr id="14" name="Up Arrow 13"/>
          <p:cNvSpPr/>
          <p:nvPr/>
        </p:nvSpPr>
        <p:spPr>
          <a:xfrm rot="5400000">
            <a:off x="5257800" y="4876800"/>
            <a:ext cx="457200" cy="1828800"/>
          </a:xfrm>
          <a:prstGeom prst="upArrow">
            <a:avLst/>
          </a:prstGeom>
          <a:solidFill>
            <a:srgbClr val="5EA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2C20"/>
              </a:solidFill>
            </a:endParaRPr>
          </a:p>
        </p:txBody>
      </p:sp>
      <p:sp>
        <p:nvSpPr>
          <p:cNvPr id="16" name="TextBox 15"/>
          <p:cNvSpPr txBox="1"/>
          <p:nvPr/>
        </p:nvSpPr>
        <p:spPr>
          <a:xfrm>
            <a:off x="4800600" y="5410200"/>
            <a:ext cx="1966586" cy="307777"/>
          </a:xfrm>
          <a:prstGeom prst="rect">
            <a:avLst/>
          </a:prstGeom>
          <a:noFill/>
        </p:spPr>
        <p:txBody>
          <a:bodyPr wrap="square" rtlCol="0">
            <a:spAutoFit/>
          </a:bodyPr>
          <a:lstStyle/>
          <a:p>
            <a:r>
              <a:rPr lang="en-US" sz="1400" dirty="0" smtClean="0">
                <a:solidFill>
                  <a:srgbClr val="2F2B20"/>
                </a:solidFill>
              </a:rPr>
              <a:t>Runoff</a:t>
            </a:r>
            <a:endParaRPr lang="en-US" sz="1400" dirty="0">
              <a:solidFill>
                <a:srgbClr val="2F2B20"/>
              </a:solidFill>
            </a:endParaRPr>
          </a:p>
        </p:txBody>
      </p:sp>
      <p:sp>
        <p:nvSpPr>
          <p:cNvPr id="17" name="Up Arrow 16"/>
          <p:cNvSpPr/>
          <p:nvPr/>
        </p:nvSpPr>
        <p:spPr>
          <a:xfrm rot="10800000">
            <a:off x="5098092" y="2362199"/>
            <a:ext cx="457200" cy="2133601"/>
          </a:xfrm>
          <a:prstGeom prst="upArrow">
            <a:avLst/>
          </a:prstGeom>
          <a:pattFill prst="wdDnDiag">
            <a:fgClr>
              <a:srgbClr val="368DF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2C20"/>
              </a:solidFill>
            </a:endParaRPr>
          </a:p>
        </p:txBody>
      </p:sp>
      <p:sp>
        <p:nvSpPr>
          <p:cNvPr id="18" name="TextBox 17"/>
          <p:cNvSpPr txBox="1"/>
          <p:nvPr/>
        </p:nvSpPr>
        <p:spPr>
          <a:xfrm>
            <a:off x="5424814" y="2590800"/>
            <a:ext cx="1966586" cy="307777"/>
          </a:xfrm>
          <a:prstGeom prst="rect">
            <a:avLst/>
          </a:prstGeom>
          <a:noFill/>
        </p:spPr>
        <p:txBody>
          <a:bodyPr wrap="square" rtlCol="0">
            <a:spAutoFit/>
          </a:bodyPr>
          <a:lstStyle/>
          <a:p>
            <a:r>
              <a:rPr lang="en-US" sz="1400" dirty="0" smtClean="0">
                <a:solidFill>
                  <a:srgbClr val="2F2B20"/>
                </a:solidFill>
              </a:rPr>
              <a:t>Precipitation</a:t>
            </a:r>
            <a:endParaRPr lang="en-US" sz="1400" dirty="0">
              <a:solidFill>
                <a:srgbClr val="2F2B20"/>
              </a:solidFill>
            </a:endParaRPr>
          </a:p>
        </p:txBody>
      </p:sp>
      <p:sp>
        <p:nvSpPr>
          <p:cNvPr id="20" name="Up Arrow 19"/>
          <p:cNvSpPr/>
          <p:nvPr/>
        </p:nvSpPr>
        <p:spPr>
          <a:xfrm rot="10800000">
            <a:off x="6610058" y="2381248"/>
            <a:ext cx="457200" cy="2955728"/>
          </a:xfrm>
          <a:prstGeom prst="upArrow">
            <a:avLst/>
          </a:prstGeom>
          <a:solidFill>
            <a:srgbClr val="368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2C20"/>
              </a:solidFill>
            </a:endParaRPr>
          </a:p>
        </p:txBody>
      </p:sp>
      <p:sp>
        <p:nvSpPr>
          <p:cNvPr id="22" name="TextBox 21"/>
          <p:cNvSpPr txBox="1"/>
          <p:nvPr/>
        </p:nvSpPr>
        <p:spPr>
          <a:xfrm>
            <a:off x="7046937" y="2597788"/>
            <a:ext cx="1966586" cy="307777"/>
          </a:xfrm>
          <a:prstGeom prst="rect">
            <a:avLst/>
          </a:prstGeom>
          <a:noFill/>
        </p:spPr>
        <p:txBody>
          <a:bodyPr wrap="square" rtlCol="0">
            <a:spAutoFit/>
          </a:bodyPr>
          <a:lstStyle/>
          <a:p>
            <a:r>
              <a:rPr lang="en-US" sz="1400" dirty="0" smtClean="0">
                <a:solidFill>
                  <a:srgbClr val="2F2B20"/>
                </a:solidFill>
              </a:rPr>
              <a:t>Intense precipitation</a:t>
            </a:r>
            <a:endParaRPr lang="en-US" sz="1400" dirty="0">
              <a:solidFill>
                <a:srgbClr val="2F2B20"/>
              </a:solidFill>
            </a:endParaRPr>
          </a:p>
        </p:txBody>
      </p:sp>
      <p:sp>
        <p:nvSpPr>
          <p:cNvPr id="19" name="Action Button: Home 18">
            <a:hlinkClick r:id="rId3"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49333565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762000"/>
          </a:xfrm>
        </p:spPr>
        <p:txBody>
          <a:bodyPr>
            <a:noAutofit/>
          </a:bodyPr>
          <a:lstStyle/>
          <a:p>
            <a:r>
              <a:rPr lang="en-US" dirty="0" smtClean="0"/>
              <a:t>Species Range Shifts</a:t>
            </a:r>
            <a:endParaRPr lang="en-US" dirty="0"/>
          </a:p>
        </p:txBody>
      </p:sp>
      <p:sp>
        <p:nvSpPr>
          <p:cNvPr id="11" name="TextBox 10"/>
          <p:cNvSpPr txBox="1"/>
          <p:nvPr/>
        </p:nvSpPr>
        <p:spPr>
          <a:xfrm>
            <a:off x="6096000" y="914400"/>
            <a:ext cx="1944914" cy="369332"/>
          </a:xfrm>
          <a:prstGeom prst="rect">
            <a:avLst/>
          </a:prstGeom>
          <a:noFill/>
        </p:spPr>
        <p:txBody>
          <a:bodyPr wrap="square" rtlCol="0">
            <a:spAutoFit/>
          </a:bodyPr>
          <a:lstStyle/>
          <a:p>
            <a:r>
              <a:rPr lang="en-US" b="1" dirty="0" smtClean="0">
                <a:solidFill>
                  <a:srgbClr val="2F2B20"/>
                </a:solidFill>
              </a:rPr>
              <a:t>2070-2100 Low</a:t>
            </a:r>
            <a:endParaRPr lang="en-US" b="1" dirty="0">
              <a:solidFill>
                <a:srgbClr val="2F2B20"/>
              </a:solidFill>
            </a:endParaRPr>
          </a:p>
        </p:txBody>
      </p:sp>
      <p:sp>
        <p:nvSpPr>
          <p:cNvPr id="12" name="TextBox 11"/>
          <p:cNvSpPr txBox="1"/>
          <p:nvPr/>
        </p:nvSpPr>
        <p:spPr>
          <a:xfrm>
            <a:off x="5951220" y="3669268"/>
            <a:ext cx="1944914" cy="369332"/>
          </a:xfrm>
          <a:prstGeom prst="rect">
            <a:avLst/>
          </a:prstGeom>
          <a:noFill/>
        </p:spPr>
        <p:txBody>
          <a:bodyPr wrap="square" rtlCol="0">
            <a:spAutoFit/>
          </a:bodyPr>
          <a:lstStyle/>
          <a:p>
            <a:r>
              <a:rPr lang="en-US" b="1" dirty="0" smtClean="0">
                <a:solidFill>
                  <a:srgbClr val="2F2B20"/>
                </a:solidFill>
              </a:rPr>
              <a:t>2070-2100 High</a:t>
            </a:r>
            <a:endParaRPr lang="en-US" b="1" dirty="0">
              <a:solidFill>
                <a:srgbClr val="2F2B20"/>
              </a:solidFill>
            </a:endParaRPr>
          </a:p>
        </p:txBody>
      </p:sp>
      <p:sp>
        <p:nvSpPr>
          <p:cNvPr id="17" name="Rectangle 16"/>
          <p:cNvSpPr/>
          <p:nvPr/>
        </p:nvSpPr>
        <p:spPr>
          <a:xfrm>
            <a:off x="417539" y="1447800"/>
            <a:ext cx="3079689" cy="646331"/>
          </a:xfrm>
          <a:prstGeom prst="rect">
            <a:avLst/>
          </a:prstGeom>
        </p:spPr>
        <p:txBody>
          <a:bodyPr wrap="none">
            <a:spAutoFit/>
          </a:bodyPr>
          <a:lstStyle/>
          <a:p>
            <a:r>
              <a:rPr lang="en-US" sz="3600" b="1" u="sng" dirty="0" smtClean="0">
                <a:solidFill>
                  <a:srgbClr val="2F2B20"/>
                </a:solidFill>
              </a:rPr>
              <a:t>Quaking Aspen</a:t>
            </a:r>
            <a:endParaRPr lang="en-US" sz="3600" b="1" u="sng" dirty="0">
              <a:solidFill>
                <a:srgbClr val="2F2B20"/>
              </a:solidFill>
            </a:endParaRPr>
          </a:p>
        </p:txBody>
      </p:sp>
      <p:sp>
        <p:nvSpPr>
          <p:cNvPr id="27" name="TextBox 26"/>
          <p:cNvSpPr txBox="1"/>
          <p:nvPr/>
        </p:nvSpPr>
        <p:spPr>
          <a:xfrm>
            <a:off x="990600" y="6477000"/>
            <a:ext cx="8153400" cy="400110"/>
          </a:xfrm>
          <a:prstGeom prst="rect">
            <a:avLst/>
          </a:prstGeom>
          <a:noFill/>
        </p:spPr>
        <p:txBody>
          <a:bodyPr wrap="square" rtlCol="0">
            <a:spAutoFit/>
          </a:bodyPr>
          <a:lstStyle/>
          <a:p>
            <a:pPr algn="r"/>
            <a:r>
              <a:rPr lang="en-US" sz="2000" i="1" dirty="0" smtClean="0">
                <a:solidFill>
                  <a:srgbClr val="2F2B20"/>
                </a:solidFill>
              </a:rPr>
              <a:t>Source: </a:t>
            </a:r>
            <a:r>
              <a:rPr lang="en-US" sz="2000" dirty="0" smtClean="0">
                <a:solidFill>
                  <a:srgbClr val="2F2B20"/>
                </a:solidFill>
              </a:rPr>
              <a:t>Louis Iverson et al. (US Forest Service)</a:t>
            </a:r>
            <a:endParaRPr lang="en-US" sz="2000" dirty="0">
              <a:solidFill>
                <a:srgbClr val="2F2B20"/>
              </a:solidFill>
            </a:endParaRPr>
          </a:p>
        </p:txBody>
      </p:sp>
      <p:sp>
        <p:nvSpPr>
          <p:cNvPr id="19" name="Right Arrow 18"/>
          <p:cNvSpPr/>
          <p:nvPr/>
        </p:nvSpPr>
        <p:spPr bwMode="auto">
          <a:xfrm rot="19834541">
            <a:off x="4012838" y="2186332"/>
            <a:ext cx="827314" cy="22152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2F2B20"/>
              </a:solidFill>
              <a:latin typeface="B Helvetica Bold" charset="0"/>
            </a:endParaRPr>
          </a:p>
        </p:txBody>
      </p:sp>
      <p:sp>
        <p:nvSpPr>
          <p:cNvPr id="28" name="Right Arrow 27"/>
          <p:cNvSpPr/>
          <p:nvPr/>
        </p:nvSpPr>
        <p:spPr bwMode="auto">
          <a:xfrm rot="1697530">
            <a:off x="4139504" y="4919430"/>
            <a:ext cx="827314" cy="22152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2F2B20"/>
              </a:solidFill>
              <a:latin typeface="B Helvetica Bold" charset="0"/>
            </a:endParaRPr>
          </a:p>
        </p:txBody>
      </p:sp>
      <p:sp>
        <p:nvSpPr>
          <p:cNvPr id="29" name="TextBox 28"/>
          <p:cNvSpPr txBox="1"/>
          <p:nvPr/>
        </p:nvSpPr>
        <p:spPr>
          <a:xfrm>
            <a:off x="1905000" y="2227457"/>
            <a:ext cx="2206171" cy="369332"/>
          </a:xfrm>
          <a:prstGeom prst="rect">
            <a:avLst/>
          </a:prstGeom>
          <a:noFill/>
        </p:spPr>
        <p:txBody>
          <a:bodyPr wrap="square" rtlCol="0">
            <a:spAutoFit/>
          </a:bodyPr>
          <a:lstStyle/>
          <a:p>
            <a:r>
              <a:rPr lang="en-US" b="1" dirty="0" smtClean="0">
                <a:solidFill>
                  <a:srgbClr val="2F2B20"/>
                </a:solidFill>
              </a:rPr>
              <a:t>Current </a:t>
            </a:r>
          </a:p>
        </p:txBody>
      </p:sp>
      <p:grpSp>
        <p:nvGrpSpPr>
          <p:cNvPr id="30" name="Group 29"/>
          <p:cNvGrpSpPr/>
          <p:nvPr/>
        </p:nvGrpSpPr>
        <p:grpSpPr>
          <a:xfrm>
            <a:off x="134021" y="2402208"/>
            <a:ext cx="2133835" cy="2198751"/>
            <a:chOff x="134021" y="2402208"/>
            <a:chExt cx="2133835" cy="2198751"/>
          </a:xfrm>
        </p:grpSpPr>
        <p:sp>
          <p:nvSpPr>
            <p:cNvPr id="31" name="TextBox 30"/>
            <p:cNvSpPr txBox="1"/>
            <p:nvPr/>
          </p:nvSpPr>
          <p:spPr>
            <a:xfrm>
              <a:off x="134021" y="2402208"/>
              <a:ext cx="1364343" cy="646331"/>
            </a:xfrm>
            <a:prstGeom prst="rect">
              <a:avLst/>
            </a:prstGeom>
            <a:noFill/>
          </p:spPr>
          <p:txBody>
            <a:bodyPr wrap="square" rtlCol="0">
              <a:spAutoFit/>
            </a:bodyPr>
            <a:lstStyle/>
            <a:p>
              <a:pPr algn="ctr"/>
              <a:r>
                <a:rPr lang="en-US" b="1" dirty="0" smtClean="0">
                  <a:solidFill>
                    <a:srgbClr val="2F2B20"/>
                  </a:solidFill>
                </a:rPr>
                <a:t>Importance Value</a:t>
              </a:r>
            </a:p>
          </p:txBody>
        </p:sp>
        <p:sp>
          <p:nvSpPr>
            <p:cNvPr id="32" name="TextBox 31"/>
            <p:cNvSpPr txBox="1"/>
            <p:nvPr/>
          </p:nvSpPr>
          <p:spPr>
            <a:xfrm>
              <a:off x="888998" y="3029876"/>
              <a:ext cx="1378857" cy="369332"/>
            </a:xfrm>
            <a:prstGeom prst="rect">
              <a:avLst/>
            </a:prstGeom>
            <a:noFill/>
          </p:spPr>
          <p:txBody>
            <a:bodyPr wrap="square" rtlCol="0">
              <a:spAutoFit/>
            </a:bodyPr>
            <a:lstStyle/>
            <a:p>
              <a:r>
                <a:rPr lang="en-US" b="1" dirty="0" smtClean="0">
                  <a:solidFill>
                    <a:srgbClr val="2F2B20"/>
                  </a:solidFill>
                </a:rPr>
                <a:t>Low</a:t>
              </a:r>
              <a:endParaRPr lang="en-US" b="1" dirty="0">
                <a:solidFill>
                  <a:srgbClr val="2F2B20"/>
                </a:solidFill>
              </a:endParaRPr>
            </a:p>
          </p:txBody>
        </p:sp>
        <p:sp>
          <p:nvSpPr>
            <p:cNvPr id="33" name="TextBox 32"/>
            <p:cNvSpPr txBox="1"/>
            <p:nvPr/>
          </p:nvSpPr>
          <p:spPr>
            <a:xfrm>
              <a:off x="888999" y="4231627"/>
              <a:ext cx="1378857" cy="369332"/>
            </a:xfrm>
            <a:prstGeom prst="rect">
              <a:avLst/>
            </a:prstGeom>
            <a:noFill/>
          </p:spPr>
          <p:txBody>
            <a:bodyPr wrap="square" rtlCol="0">
              <a:spAutoFit/>
            </a:bodyPr>
            <a:lstStyle/>
            <a:p>
              <a:r>
                <a:rPr lang="en-US" b="1" dirty="0" smtClean="0">
                  <a:solidFill>
                    <a:srgbClr val="2F2B20"/>
                  </a:solidFill>
                </a:rPr>
                <a:t>High</a:t>
              </a:r>
              <a:endParaRPr lang="en-US" b="1" dirty="0">
                <a:solidFill>
                  <a:srgbClr val="2F2B20"/>
                </a:solidFill>
              </a:endParaRPr>
            </a:p>
          </p:txBody>
        </p:sp>
        <p:pic>
          <p:nvPicPr>
            <p:cNvPr id="3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948" t="31842" r="74120" b="3322"/>
            <a:stretch/>
          </p:blipFill>
          <p:spPr bwMode="auto">
            <a:xfrm>
              <a:off x="417540" y="3029876"/>
              <a:ext cx="398653" cy="149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17"/>
          <p:cNvPicPr/>
          <p:nvPr/>
        </p:nvPicPr>
        <p:blipFill rotWithShape="1">
          <a:blip r:embed="rId4" cstate="email">
            <a:extLst>
              <a:ext uri="{28A0092B-C50C-407E-A947-70E740481C1C}">
                <a14:useLocalDpi xmlns:a14="http://schemas.microsoft.com/office/drawing/2010/main"/>
              </a:ext>
            </a:extLst>
          </a:blip>
          <a:srcRect/>
          <a:stretch/>
        </p:blipFill>
        <p:spPr>
          <a:xfrm>
            <a:off x="1578427" y="2606651"/>
            <a:ext cx="3318510" cy="2137411"/>
          </a:xfrm>
          <a:prstGeom prst="rect">
            <a:avLst/>
          </a:prstGeom>
        </p:spPr>
      </p:pic>
      <p:pic>
        <p:nvPicPr>
          <p:cNvPr id="23" name="Picture 22"/>
          <p:cNvPicPr/>
          <p:nvPr/>
        </p:nvPicPr>
        <p:blipFill rotWithShape="1">
          <a:blip r:embed="rId5" cstate="email">
            <a:extLst>
              <a:ext uri="{28A0092B-C50C-407E-A947-70E740481C1C}">
                <a14:useLocalDpi xmlns:a14="http://schemas.microsoft.com/office/drawing/2010/main"/>
              </a:ext>
            </a:extLst>
          </a:blip>
          <a:srcRect/>
          <a:stretch/>
        </p:blipFill>
        <p:spPr>
          <a:xfrm>
            <a:off x="5066334" y="1219200"/>
            <a:ext cx="3657600" cy="2377440"/>
          </a:xfrm>
          <a:prstGeom prst="rect">
            <a:avLst/>
          </a:prstGeom>
        </p:spPr>
      </p:pic>
      <p:pic>
        <p:nvPicPr>
          <p:cNvPr id="24" name="Picture 23"/>
          <p:cNvPicPr/>
          <p:nvPr/>
        </p:nvPicPr>
        <p:blipFill rotWithShape="1">
          <a:blip r:embed="rId6" cstate="email">
            <a:extLst>
              <a:ext uri="{28A0092B-C50C-407E-A947-70E740481C1C}">
                <a14:useLocalDpi xmlns:a14="http://schemas.microsoft.com/office/drawing/2010/main"/>
              </a:ext>
            </a:extLst>
          </a:blip>
          <a:srcRect l="-27"/>
          <a:stretch/>
        </p:blipFill>
        <p:spPr>
          <a:xfrm>
            <a:off x="5094877" y="3990894"/>
            <a:ext cx="3657600" cy="2468880"/>
          </a:xfrm>
          <a:prstGeom prst="rect">
            <a:avLst/>
          </a:prstGeom>
        </p:spPr>
      </p:pic>
      <p:sp>
        <p:nvSpPr>
          <p:cNvPr id="25" name="Rectangle 24"/>
          <p:cNvSpPr/>
          <p:nvPr/>
        </p:nvSpPr>
        <p:spPr>
          <a:xfrm>
            <a:off x="5951220" y="6427690"/>
            <a:ext cx="3385286" cy="461665"/>
          </a:xfrm>
          <a:prstGeom prst="rect">
            <a:avLst/>
          </a:prstGeom>
        </p:spPr>
        <p:txBody>
          <a:bodyPr wrap="none">
            <a:spAutoFit/>
          </a:bodyPr>
          <a:lstStyle/>
          <a:p>
            <a:r>
              <a:rPr lang="en-US" sz="2400" u="sng" dirty="0" smtClean="0">
                <a:solidFill>
                  <a:srgbClr val="EFECE7"/>
                </a:solidFill>
              </a:rPr>
              <a:t>www.fs.fed.us/nrs/atlas</a:t>
            </a:r>
            <a:r>
              <a:rPr lang="en-US" sz="2400" u="sng" dirty="0">
                <a:solidFill>
                  <a:srgbClr val="EFECE7"/>
                </a:solidFill>
              </a:rPr>
              <a:t>/</a:t>
            </a:r>
          </a:p>
        </p:txBody>
      </p:sp>
      <p:sp>
        <p:nvSpPr>
          <p:cNvPr id="20" name="Action Button: Home 19">
            <a:hlinkClick r:id="rId7"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612386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762000"/>
          </a:xfrm>
        </p:spPr>
        <p:txBody>
          <a:bodyPr>
            <a:noAutofit/>
          </a:bodyPr>
          <a:lstStyle/>
          <a:p>
            <a:r>
              <a:rPr lang="en-US" dirty="0" smtClean="0"/>
              <a:t>Species Range Shifts</a:t>
            </a:r>
            <a:endParaRPr lang="en-US" dirty="0"/>
          </a:p>
        </p:txBody>
      </p:sp>
      <p:sp>
        <p:nvSpPr>
          <p:cNvPr id="11" name="TextBox 10"/>
          <p:cNvSpPr txBox="1"/>
          <p:nvPr/>
        </p:nvSpPr>
        <p:spPr>
          <a:xfrm>
            <a:off x="6096000" y="914400"/>
            <a:ext cx="1944914" cy="369332"/>
          </a:xfrm>
          <a:prstGeom prst="rect">
            <a:avLst/>
          </a:prstGeom>
          <a:noFill/>
        </p:spPr>
        <p:txBody>
          <a:bodyPr wrap="square" rtlCol="0">
            <a:spAutoFit/>
          </a:bodyPr>
          <a:lstStyle/>
          <a:p>
            <a:r>
              <a:rPr lang="en-US" b="1" dirty="0" smtClean="0">
                <a:solidFill>
                  <a:srgbClr val="2F2B20"/>
                </a:solidFill>
              </a:rPr>
              <a:t>2070-2100 Low</a:t>
            </a:r>
            <a:endParaRPr lang="en-US" b="1" dirty="0">
              <a:solidFill>
                <a:srgbClr val="2F2B20"/>
              </a:solidFill>
            </a:endParaRPr>
          </a:p>
        </p:txBody>
      </p:sp>
      <p:sp>
        <p:nvSpPr>
          <p:cNvPr id="12" name="TextBox 11"/>
          <p:cNvSpPr txBox="1"/>
          <p:nvPr/>
        </p:nvSpPr>
        <p:spPr>
          <a:xfrm>
            <a:off x="5951220" y="3669268"/>
            <a:ext cx="1944914" cy="369332"/>
          </a:xfrm>
          <a:prstGeom prst="rect">
            <a:avLst/>
          </a:prstGeom>
          <a:noFill/>
        </p:spPr>
        <p:txBody>
          <a:bodyPr wrap="square" rtlCol="0">
            <a:spAutoFit/>
          </a:bodyPr>
          <a:lstStyle/>
          <a:p>
            <a:r>
              <a:rPr lang="en-US" b="1" dirty="0" smtClean="0">
                <a:solidFill>
                  <a:srgbClr val="2F2B20"/>
                </a:solidFill>
              </a:rPr>
              <a:t>2070-2100 High</a:t>
            </a:r>
            <a:endParaRPr lang="en-US" b="1" dirty="0">
              <a:solidFill>
                <a:srgbClr val="2F2B20"/>
              </a:solidFill>
            </a:endParaRPr>
          </a:p>
        </p:txBody>
      </p:sp>
      <p:pic>
        <p:nvPicPr>
          <p:cNvPr id="20" name="Picture 19"/>
          <p:cNvPicPr/>
          <p:nvPr/>
        </p:nvPicPr>
        <p:blipFill rotWithShape="1">
          <a:blip r:embed="rId3" cstate="email">
            <a:extLst>
              <a:ext uri="{28A0092B-C50C-407E-A947-70E740481C1C}">
                <a14:useLocalDpi xmlns:a14="http://schemas.microsoft.com/office/drawing/2010/main"/>
              </a:ext>
            </a:extLst>
          </a:blip>
          <a:srcRect/>
          <a:stretch/>
        </p:blipFill>
        <p:spPr>
          <a:xfrm>
            <a:off x="1537303" y="2599191"/>
            <a:ext cx="3288665" cy="2137410"/>
          </a:xfrm>
          <a:prstGeom prst="rect">
            <a:avLst/>
          </a:prstGeom>
        </p:spPr>
      </p:pic>
      <p:pic>
        <p:nvPicPr>
          <p:cNvPr id="21" name="Picture 20"/>
          <p:cNvPicPr/>
          <p:nvPr/>
        </p:nvPicPr>
        <p:blipFill rotWithShape="1">
          <a:blip r:embed="rId4" cstate="email">
            <a:extLst>
              <a:ext uri="{28A0092B-C50C-407E-A947-70E740481C1C}">
                <a14:useLocalDpi xmlns:a14="http://schemas.microsoft.com/office/drawing/2010/main"/>
              </a:ext>
            </a:extLst>
          </a:blip>
          <a:srcRect l="-233"/>
          <a:stretch/>
        </p:blipFill>
        <p:spPr>
          <a:xfrm>
            <a:off x="5174701" y="3962400"/>
            <a:ext cx="3657600" cy="2468880"/>
          </a:xfrm>
          <a:prstGeom prst="rect">
            <a:avLst/>
          </a:prstGeom>
        </p:spPr>
      </p:pic>
      <p:pic>
        <p:nvPicPr>
          <p:cNvPr id="22" name="Picture 21"/>
          <p:cNvPicPr/>
          <p:nvPr/>
        </p:nvPicPr>
        <p:blipFill rotWithShape="1">
          <a:blip r:embed="rId5" cstate="email">
            <a:extLst>
              <a:ext uri="{28A0092B-C50C-407E-A947-70E740481C1C}">
                <a14:useLocalDpi xmlns:a14="http://schemas.microsoft.com/office/drawing/2010/main"/>
              </a:ext>
            </a:extLst>
          </a:blip>
          <a:srcRect l="-700"/>
          <a:stretch/>
        </p:blipFill>
        <p:spPr>
          <a:xfrm>
            <a:off x="5174702" y="1229353"/>
            <a:ext cx="3657600" cy="2468880"/>
          </a:xfrm>
          <a:prstGeom prst="rect">
            <a:avLst/>
          </a:prstGeom>
        </p:spPr>
      </p:pic>
      <p:sp>
        <p:nvSpPr>
          <p:cNvPr id="17" name="Rectangle 16"/>
          <p:cNvSpPr/>
          <p:nvPr/>
        </p:nvSpPr>
        <p:spPr>
          <a:xfrm>
            <a:off x="417539" y="1447800"/>
            <a:ext cx="2218043" cy="646331"/>
          </a:xfrm>
          <a:prstGeom prst="rect">
            <a:avLst/>
          </a:prstGeom>
        </p:spPr>
        <p:txBody>
          <a:bodyPr wrap="none">
            <a:spAutoFit/>
          </a:bodyPr>
          <a:lstStyle/>
          <a:p>
            <a:r>
              <a:rPr lang="en-US" sz="3600" b="1" u="sng" dirty="0" smtClean="0">
                <a:solidFill>
                  <a:srgbClr val="2F2B20"/>
                </a:solidFill>
              </a:rPr>
              <a:t>White Oak</a:t>
            </a:r>
            <a:endParaRPr lang="en-US" sz="3600" b="1" u="sng" dirty="0">
              <a:solidFill>
                <a:srgbClr val="2F2B20"/>
              </a:solidFill>
            </a:endParaRPr>
          </a:p>
        </p:txBody>
      </p:sp>
      <p:sp>
        <p:nvSpPr>
          <p:cNvPr id="27" name="TextBox 26"/>
          <p:cNvSpPr txBox="1"/>
          <p:nvPr/>
        </p:nvSpPr>
        <p:spPr>
          <a:xfrm>
            <a:off x="990600" y="6477000"/>
            <a:ext cx="8153400" cy="400110"/>
          </a:xfrm>
          <a:prstGeom prst="rect">
            <a:avLst/>
          </a:prstGeom>
          <a:noFill/>
        </p:spPr>
        <p:txBody>
          <a:bodyPr wrap="square" rtlCol="0">
            <a:spAutoFit/>
          </a:bodyPr>
          <a:lstStyle/>
          <a:p>
            <a:pPr algn="r"/>
            <a:r>
              <a:rPr lang="en-US" sz="2000" i="1" dirty="0" smtClean="0">
                <a:solidFill>
                  <a:srgbClr val="2F2B20"/>
                </a:solidFill>
              </a:rPr>
              <a:t>Source: </a:t>
            </a:r>
            <a:r>
              <a:rPr lang="en-US" sz="2000" dirty="0" smtClean="0">
                <a:solidFill>
                  <a:srgbClr val="2F2B20"/>
                </a:solidFill>
              </a:rPr>
              <a:t>Louis Iverson et al. (US Forest Service)</a:t>
            </a:r>
            <a:endParaRPr lang="en-US" sz="2000" dirty="0">
              <a:solidFill>
                <a:srgbClr val="2F2B20"/>
              </a:solidFill>
            </a:endParaRPr>
          </a:p>
        </p:txBody>
      </p:sp>
      <p:sp>
        <p:nvSpPr>
          <p:cNvPr id="19" name="Right Arrow 18"/>
          <p:cNvSpPr/>
          <p:nvPr/>
        </p:nvSpPr>
        <p:spPr bwMode="auto">
          <a:xfrm rot="19834541">
            <a:off x="4012838" y="2186332"/>
            <a:ext cx="827314" cy="22152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2F2B20"/>
              </a:solidFill>
              <a:latin typeface="B Helvetica Bold" charset="0"/>
            </a:endParaRPr>
          </a:p>
        </p:txBody>
      </p:sp>
      <p:sp>
        <p:nvSpPr>
          <p:cNvPr id="28" name="Right Arrow 27"/>
          <p:cNvSpPr/>
          <p:nvPr/>
        </p:nvSpPr>
        <p:spPr bwMode="auto">
          <a:xfrm rot="1697530">
            <a:off x="4139504" y="4919430"/>
            <a:ext cx="827314" cy="22152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2F2B20"/>
              </a:solidFill>
              <a:latin typeface="B Helvetica Bold" charset="0"/>
            </a:endParaRPr>
          </a:p>
        </p:txBody>
      </p:sp>
      <p:sp>
        <p:nvSpPr>
          <p:cNvPr id="29" name="TextBox 28"/>
          <p:cNvSpPr txBox="1"/>
          <p:nvPr/>
        </p:nvSpPr>
        <p:spPr>
          <a:xfrm>
            <a:off x="1905000" y="2227457"/>
            <a:ext cx="2206171" cy="369332"/>
          </a:xfrm>
          <a:prstGeom prst="rect">
            <a:avLst/>
          </a:prstGeom>
          <a:noFill/>
        </p:spPr>
        <p:txBody>
          <a:bodyPr wrap="square" rtlCol="0">
            <a:spAutoFit/>
          </a:bodyPr>
          <a:lstStyle/>
          <a:p>
            <a:r>
              <a:rPr lang="en-US" b="1" dirty="0" smtClean="0">
                <a:solidFill>
                  <a:srgbClr val="2F2B20"/>
                </a:solidFill>
              </a:rPr>
              <a:t>Current </a:t>
            </a:r>
          </a:p>
        </p:txBody>
      </p:sp>
      <p:grpSp>
        <p:nvGrpSpPr>
          <p:cNvPr id="30" name="Group 29"/>
          <p:cNvGrpSpPr/>
          <p:nvPr/>
        </p:nvGrpSpPr>
        <p:grpSpPr>
          <a:xfrm>
            <a:off x="134021" y="2402208"/>
            <a:ext cx="2133835" cy="2198751"/>
            <a:chOff x="134021" y="2402208"/>
            <a:chExt cx="2133835" cy="2198751"/>
          </a:xfrm>
        </p:grpSpPr>
        <p:sp>
          <p:nvSpPr>
            <p:cNvPr id="31" name="TextBox 30"/>
            <p:cNvSpPr txBox="1"/>
            <p:nvPr/>
          </p:nvSpPr>
          <p:spPr>
            <a:xfrm>
              <a:off x="134021" y="2402208"/>
              <a:ext cx="1364343" cy="646331"/>
            </a:xfrm>
            <a:prstGeom prst="rect">
              <a:avLst/>
            </a:prstGeom>
            <a:noFill/>
          </p:spPr>
          <p:txBody>
            <a:bodyPr wrap="square" rtlCol="0">
              <a:spAutoFit/>
            </a:bodyPr>
            <a:lstStyle/>
            <a:p>
              <a:pPr algn="ctr"/>
              <a:r>
                <a:rPr lang="en-US" b="1" dirty="0" smtClean="0">
                  <a:solidFill>
                    <a:srgbClr val="2F2B20"/>
                  </a:solidFill>
                </a:rPr>
                <a:t>Importance Value</a:t>
              </a:r>
            </a:p>
          </p:txBody>
        </p:sp>
        <p:sp>
          <p:nvSpPr>
            <p:cNvPr id="32" name="TextBox 31"/>
            <p:cNvSpPr txBox="1"/>
            <p:nvPr/>
          </p:nvSpPr>
          <p:spPr>
            <a:xfrm>
              <a:off x="888998" y="3029876"/>
              <a:ext cx="1378857" cy="369332"/>
            </a:xfrm>
            <a:prstGeom prst="rect">
              <a:avLst/>
            </a:prstGeom>
            <a:noFill/>
          </p:spPr>
          <p:txBody>
            <a:bodyPr wrap="square" rtlCol="0">
              <a:spAutoFit/>
            </a:bodyPr>
            <a:lstStyle/>
            <a:p>
              <a:r>
                <a:rPr lang="en-US" b="1" dirty="0" smtClean="0">
                  <a:solidFill>
                    <a:srgbClr val="2F2B20"/>
                  </a:solidFill>
                </a:rPr>
                <a:t>Low</a:t>
              </a:r>
              <a:endParaRPr lang="en-US" b="1" dirty="0">
                <a:solidFill>
                  <a:srgbClr val="2F2B20"/>
                </a:solidFill>
              </a:endParaRPr>
            </a:p>
          </p:txBody>
        </p:sp>
        <p:sp>
          <p:nvSpPr>
            <p:cNvPr id="33" name="TextBox 32"/>
            <p:cNvSpPr txBox="1"/>
            <p:nvPr/>
          </p:nvSpPr>
          <p:spPr>
            <a:xfrm>
              <a:off x="888999" y="4231627"/>
              <a:ext cx="1378857" cy="369332"/>
            </a:xfrm>
            <a:prstGeom prst="rect">
              <a:avLst/>
            </a:prstGeom>
            <a:noFill/>
          </p:spPr>
          <p:txBody>
            <a:bodyPr wrap="square" rtlCol="0">
              <a:spAutoFit/>
            </a:bodyPr>
            <a:lstStyle/>
            <a:p>
              <a:r>
                <a:rPr lang="en-US" b="1" dirty="0" smtClean="0">
                  <a:solidFill>
                    <a:srgbClr val="2F2B20"/>
                  </a:solidFill>
                </a:rPr>
                <a:t>High</a:t>
              </a:r>
              <a:endParaRPr lang="en-US" b="1" dirty="0">
                <a:solidFill>
                  <a:srgbClr val="2F2B20"/>
                </a:solidFill>
              </a:endParaRPr>
            </a:p>
          </p:txBody>
        </p:sp>
        <p:pic>
          <p:nvPicPr>
            <p:cNvPr id="34"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948" t="31842" r="74120" b="3322"/>
            <a:stretch/>
          </p:blipFill>
          <p:spPr bwMode="auto">
            <a:xfrm>
              <a:off x="417540" y="3029876"/>
              <a:ext cx="398653" cy="149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Rectangle 22"/>
          <p:cNvSpPr/>
          <p:nvPr/>
        </p:nvSpPr>
        <p:spPr>
          <a:xfrm>
            <a:off x="5951220" y="6427690"/>
            <a:ext cx="3385286" cy="461665"/>
          </a:xfrm>
          <a:prstGeom prst="rect">
            <a:avLst/>
          </a:prstGeom>
        </p:spPr>
        <p:txBody>
          <a:bodyPr wrap="none">
            <a:spAutoFit/>
          </a:bodyPr>
          <a:lstStyle/>
          <a:p>
            <a:r>
              <a:rPr lang="en-US" sz="2400" u="sng" dirty="0" smtClean="0">
                <a:solidFill>
                  <a:srgbClr val="EFECE7"/>
                </a:solidFill>
              </a:rPr>
              <a:t>www.fs.fed.us/nrs/atlas</a:t>
            </a:r>
            <a:r>
              <a:rPr lang="en-US" sz="2400" u="sng" dirty="0">
                <a:solidFill>
                  <a:srgbClr val="EFECE7"/>
                </a:solidFill>
              </a:rPr>
              <a:t>/</a:t>
            </a:r>
          </a:p>
        </p:txBody>
      </p:sp>
      <p:sp>
        <p:nvSpPr>
          <p:cNvPr id="24" name="Action Button: Home 23">
            <a:hlinkClick r:id="rId7"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3307092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228600" y="152400"/>
            <a:ext cx="8763000" cy="1066800"/>
          </a:xfrm>
        </p:spPr>
        <p:txBody>
          <a:bodyPr>
            <a:noAutofit/>
          </a:bodyPr>
          <a:lstStyle/>
          <a:p>
            <a:r>
              <a:rPr lang="en-US" sz="4800" dirty="0"/>
              <a:t>Forest Adaptation </a:t>
            </a:r>
            <a:r>
              <a:rPr lang="en-US" sz="4800" dirty="0" smtClean="0"/>
              <a:t>Resources </a:t>
            </a:r>
            <a:endParaRPr lang="en-US" sz="8000" dirty="0" smtClean="0"/>
          </a:p>
        </p:txBody>
      </p:sp>
      <p:sp>
        <p:nvSpPr>
          <p:cNvPr id="2" name="Rectangle 1"/>
          <p:cNvSpPr/>
          <p:nvPr/>
        </p:nvSpPr>
        <p:spPr>
          <a:xfrm>
            <a:off x="2667000" y="6488668"/>
            <a:ext cx="6499985" cy="369332"/>
          </a:xfrm>
          <a:prstGeom prst="rect">
            <a:avLst/>
          </a:prstGeom>
        </p:spPr>
        <p:txBody>
          <a:bodyPr wrap="none">
            <a:spAutoFit/>
          </a:bodyPr>
          <a:lstStyle/>
          <a:p>
            <a:r>
              <a:rPr lang="en-US" dirty="0" smtClean="0">
                <a:solidFill>
                  <a:srgbClr val="FFFFFF"/>
                </a:solidFill>
                <a:cs typeface="Arial" charset="0"/>
              </a:rPr>
              <a:t>www.nrs.fs.fed.us/pubs/40543 and www.AdaptationWorkbook.org</a:t>
            </a:r>
            <a:endParaRPr lang="en-US" dirty="0">
              <a:solidFill>
                <a:srgbClr val="FFFFFF"/>
              </a:solidFill>
            </a:endParaRPr>
          </a:p>
        </p:txBody>
      </p:sp>
      <p:sp>
        <p:nvSpPr>
          <p:cNvPr id="6" name="Content Placeholder 2"/>
          <p:cNvSpPr>
            <a:spLocks noGrp="1"/>
          </p:cNvSpPr>
          <p:nvPr>
            <p:ph idx="1"/>
          </p:nvPr>
        </p:nvSpPr>
        <p:spPr>
          <a:xfrm>
            <a:off x="439757" y="1317367"/>
            <a:ext cx="5105400" cy="4985266"/>
          </a:xfrm>
        </p:spPr>
        <p:txBody>
          <a:bodyPr>
            <a:normAutofit/>
          </a:bodyPr>
          <a:lstStyle/>
          <a:p>
            <a:pPr marL="0" indent="0">
              <a:spcBef>
                <a:spcPts val="600"/>
              </a:spcBef>
              <a:spcAft>
                <a:spcPts val="1200"/>
              </a:spcAft>
              <a:buNone/>
            </a:pPr>
            <a:r>
              <a:rPr lang="en-US" sz="2600" b="1" i="1" dirty="0" smtClean="0">
                <a:solidFill>
                  <a:srgbClr val="0070C0"/>
                </a:solidFill>
              </a:rPr>
              <a:t>A flexible workbook and menu to address diverse needs</a:t>
            </a:r>
          </a:p>
          <a:p>
            <a:pPr marL="344488" indent="-344488" fontAlgn="base">
              <a:spcBef>
                <a:spcPct val="0"/>
              </a:spcBef>
              <a:spcAft>
                <a:spcPts val="1200"/>
              </a:spcAft>
              <a:buSzPts val="2400"/>
              <a:defRPr/>
            </a:pPr>
            <a:r>
              <a:rPr lang="en-US" sz="2600" dirty="0">
                <a:solidFill>
                  <a:srgbClr val="000000"/>
                </a:solidFill>
                <a:cs typeface="Calibri" pitchFamily="34" charset="0"/>
              </a:rPr>
              <a:t>Designed for a variety of land owners with </a:t>
            </a:r>
            <a:r>
              <a:rPr lang="en-US" sz="2600" dirty="0">
                <a:cs typeface="Calibri" pitchFamily="34" charset="0"/>
              </a:rPr>
              <a:t>diverse </a:t>
            </a:r>
            <a:r>
              <a:rPr lang="en-US" sz="2600" dirty="0" smtClean="0">
                <a:cs typeface="Calibri" pitchFamily="34" charset="0"/>
              </a:rPr>
              <a:t>goals</a:t>
            </a:r>
          </a:p>
          <a:p>
            <a:pPr marL="344488" indent="-344488" fontAlgn="base">
              <a:spcBef>
                <a:spcPct val="0"/>
              </a:spcBef>
              <a:spcAft>
                <a:spcPts val="1200"/>
              </a:spcAft>
              <a:buSzPts val="2400"/>
              <a:defRPr/>
            </a:pPr>
            <a:r>
              <a:rPr lang="en-US" sz="2600" dirty="0" smtClean="0">
                <a:cs typeface="Calibri" pitchFamily="34" charset="0"/>
              </a:rPr>
              <a:t>Does </a:t>
            </a:r>
            <a:r>
              <a:rPr lang="en-US" sz="2600" dirty="0">
                <a:cs typeface="Calibri" pitchFamily="34" charset="0"/>
              </a:rPr>
              <a:t>not make recommendations</a:t>
            </a:r>
          </a:p>
          <a:p>
            <a:pPr marL="344488" indent="-344488" fontAlgn="base">
              <a:spcBef>
                <a:spcPct val="0"/>
              </a:spcBef>
              <a:spcAft>
                <a:spcPts val="1200"/>
              </a:spcAft>
              <a:buSzPts val="2400"/>
              <a:defRPr/>
            </a:pPr>
            <a:r>
              <a:rPr lang="en-US" sz="2600" dirty="0">
                <a:cs typeface="Calibri" pitchFamily="34" charset="0"/>
              </a:rPr>
              <a:t>Menu of adaptation strategies and approaches for forest </a:t>
            </a:r>
            <a:r>
              <a:rPr lang="en-US" sz="2600" dirty="0" smtClean="0">
                <a:cs typeface="Calibri" pitchFamily="34" charset="0"/>
              </a:rPr>
              <a:t>management</a:t>
            </a:r>
          </a:p>
          <a:p>
            <a:pPr marL="344488" indent="-344488" fontAlgn="base">
              <a:spcBef>
                <a:spcPct val="0"/>
              </a:spcBef>
              <a:spcAft>
                <a:spcPts val="1200"/>
              </a:spcAft>
              <a:buSzPts val="2400"/>
              <a:defRPr/>
            </a:pPr>
            <a:r>
              <a:rPr lang="en-US" sz="2600" dirty="0">
                <a:cs typeface="Calibri" pitchFamily="34" charset="0"/>
              </a:rPr>
              <a:t>O</a:t>
            </a:r>
            <a:r>
              <a:rPr lang="en-US" sz="2600" dirty="0" smtClean="0">
                <a:cs typeface="Calibri" pitchFamily="34" charset="0"/>
              </a:rPr>
              <a:t>nline version! </a:t>
            </a:r>
            <a:endParaRPr lang="en-US" sz="2600" dirty="0">
              <a:cs typeface="Calibri" pitchFamily="34" charset="0"/>
            </a:endParaRPr>
          </a:p>
          <a:p>
            <a:pPr marL="0" indent="0">
              <a:buNone/>
            </a:pPr>
            <a:endParaRPr lang="en-US" dirty="0" smtClean="0"/>
          </a:p>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3965" y="4333412"/>
            <a:ext cx="3917635" cy="208022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9800" y="1395548"/>
            <a:ext cx="2133600" cy="2761516"/>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6062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Species Range Shifts</a:t>
            </a:r>
            <a:endParaRPr lang="en-US" dirty="0"/>
          </a:p>
        </p:txBody>
      </p:sp>
      <p:sp>
        <p:nvSpPr>
          <p:cNvPr id="3" name="Content Placeholder 2"/>
          <p:cNvSpPr>
            <a:spLocks noGrp="1"/>
          </p:cNvSpPr>
          <p:nvPr>
            <p:ph idx="1"/>
          </p:nvPr>
        </p:nvSpPr>
        <p:spPr>
          <a:xfrm>
            <a:off x="304800" y="1143000"/>
            <a:ext cx="3626943" cy="5181600"/>
          </a:xfrm>
        </p:spPr>
        <p:txBody>
          <a:bodyPr>
            <a:normAutofit lnSpcReduction="10000"/>
          </a:bodyPr>
          <a:lstStyle/>
          <a:p>
            <a:pPr marL="0" indent="0">
              <a:buNone/>
            </a:pPr>
            <a:r>
              <a:rPr lang="en-US" dirty="0" smtClean="0"/>
              <a:t>Handouts for many different regions: </a:t>
            </a:r>
          </a:p>
          <a:p>
            <a:r>
              <a:rPr lang="en-US" dirty="0" smtClean="0"/>
              <a:t>Northern MN</a:t>
            </a:r>
          </a:p>
          <a:p>
            <a:r>
              <a:rPr lang="en-US" dirty="0" smtClean="0"/>
              <a:t>Northern WI &amp; western UP</a:t>
            </a:r>
          </a:p>
          <a:p>
            <a:r>
              <a:rPr lang="en-US" dirty="0" smtClean="0"/>
              <a:t>Eastern UP &amp; northern LP </a:t>
            </a:r>
          </a:p>
          <a:p>
            <a:r>
              <a:rPr lang="en-US" dirty="0" err="1" smtClean="0"/>
              <a:t>Driftless</a:t>
            </a:r>
            <a:r>
              <a:rPr lang="en-US" dirty="0" smtClean="0"/>
              <a:t> Area</a:t>
            </a:r>
          </a:p>
          <a:p>
            <a:r>
              <a:rPr lang="en-US" dirty="0" smtClean="0"/>
              <a:t>Southern WI</a:t>
            </a:r>
          </a:p>
          <a:p>
            <a:r>
              <a:rPr lang="en-US" dirty="0" smtClean="0"/>
              <a:t>Southern MI</a:t>
            </a:r>
            <a:endParaRPr lang="en-US" dirty="0"/>
          </a:p>
        </p:txBody>
      </p:sp>
      <p:sp>
        <p:nvSpPr>
          <p:cNvPr id="27" name="TextBox 26"/>
          <p:cNvSpPr txBox="1"/>
          <p:nvPr/>
        </p:nvSpPr>
        <p:spPr>
          <a:xfrm>
            <a:off x="990600" y="6477000"/>
            <a:ext cx="8153400" cy="400110"/>
          </a:xfrm>
          <a:prstGeom prst="rect">
            <a:avLst/>
          </a:prstGeom>
          <a:noFill/>
        </p:spPr>
        <p:txBody>
          <a:bodyPr wrap="square" rtlCol="0">
            <a:spAutoFit/>
          </a:bodyPr>
          <a:lstStyle/>
          <a:p>
            <a:pPr algn="r"/>
            <a:r>
              <a:rPr lang="en-US" sz="2000" i="1" dirty="0" smtClean="0">
                <a:solidFill>
                  <a:srgbClr val="2F2B20"/>
                </a:solidFill>
              </a:rPr>
              <a:t>Source: </a:t>
            </a:r>
            <a:r>
              <a:rPr lang="en-US" sz="2000" dirty="0" smtClean="0">
                <a:solidFill>
                  <a:srgbClr val="2F2B20"/>
                </a:solidFill>
              </a:rPr>
              <a:t>Louis Iverson et al. (US Forest Service)</a:t>
            </a:r>
            <a:endParaRPr lang="en-US" sz="2000" dirty="0">
              <a:solidFill>
                <a:srgbClr val="2F2B20"/>
              </a:solidFill>
            </a:endParaRPr>
          </a:p>
        </p:txBody>
      </p:sp>
      <p:sp>
        <p:nvSpPr>
          <p:cNvPr id="25" name="Rectangle 24"/>
          <p:cNvSpPr/>
          <p:nvPr/>
        </p:nvSpPr>
        <p:spPr>
          <a:xfrm>
            <a:off x="3860616" y="6491113"/>
            <a:ext cx="5298374" cy="369332"/>
          </a:xfrm>
          <a:prstGeom prst="rect">
            <a:avLst/>
          </a:prstGeom>
        </p:spPr>
        <p:txBody>
          <a:bodyPr wrap="none">
            <a:spAutoFit/>
          </a:bodyPr>
          <a:lstStyle/>
          <a:p>
            <a:r>
              <a:rPr lang="en-US" dirty="0" smtClean="0">
                <a:solidFill>
                  <a:srgbClr val="FFFFFF"/>
                </a:solidFill>
              </a:rPr>
              <a:t>www.forestadaptation.org/Northwoods_treehandouts</a:t>
            </a:r>
          </a:p>
        </p:txBody>
      </p:sp>
      <p:pic>
        <p:nvPicPr>
          <p:cNvPr id="5" name="Picture 4"/>
          <p:cNvPicPr>
            <a:picLocks noChangeAspect="1"/>
          </p:cNvPicPr>
          <p:nvPr/>
        </p:nvPicPr>
        <p:blipFill>
          <a:blip r:embed="rId3"/>
          <a:stretch>
            <a:fillRect/>
          </a:stretch>
        </p:blipFill>
        <p:spPr>
          <a:xfrm>
            <a:off x="4129489" y="1676401"/>
            <a:ext cx="4918446" cy="3810000"/>
          </a:xfrm>
          <a:prstGeom prst="rect">
            <a:avLst/>
          </a:prstGeom>
          <a:ln>
            <a:solidFill>
              <a:schemeClr val="accent1"/>
            </a:solidFill>
          </a:ln>
        </p:spPr>
      </p:pic>
      <p:sp>
        <p:nvSpPr>
          <p:cNvPr id="7" name="Action Button: Home 6">
            <a:hlinkClick r:id="rId4"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2589735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Pests and Diseases</a:t>
            </a:r>
            <a:endParaRPr lang="en-US" dirty="0"/>
          </a:p>
        </p:txBody>
      </p:sp>
      <p:sp>
        <p:nvSpPr>
          <p:cNvPr id="5" name="Content Placeholder 4"/>
          <p:cNvSpPr>
            <a:spLocks noGrp="1"/>
          </p:cNvSpPr>
          <p:nvPr>
            <p:ph idx="1"/>
          </p:nvPr>
        </p:nvSpPr>
        <p:spPr>
          <a:xfrm>
            <a:off x="457200" y="1066800"/>
            <a:ext cx="8461207" cy="5181600"/>
          </a:xfrm>
        </p:spPr>
        <p:txBody>
          <a:bodyPr/>
          <a:lstStyle/>
          <a:p>
            <a:pPr marL="0" indent="0">
              <a:spcBef>
                <a:spcPts val="1600"/>
              </a:spcBef>
              <a:buNone/>
            </a:pPr>
            <a:r>
              <a:rPr lang="en-US" sz="2800" dirty="0" smtClean="0"/>
              <a:t>Climate change can trigger more damage from pests. </a:t>
            </a:r>
          </a:p>
          <a:p>
            <a:pPr marL="0" indent="0">
              <a:buNone/>
            </a:pPr>
            <a:endParaRPr lang="en-US" dirty="0"/>
          </a:p>
        </p:txBody>
      </p:sp>
      <p:sp>
        <p:nvSpPr>
          <p:cNvPr id="15" name="TextBox 14"/>
          <p:cNvSpPr txBox="1"/>
          <p:nvPr/>
        </p:nvSpPr>
        <p:spPr>
          <a:xfrm>
            <a:off x="0" y="6477000"/>
            <a:ext cx="9144000" cy="400110"/>
          </a:xfrm>
          <a:prstGeom prst="rect">
            <a:avLst/>
          </a:prstGeom>
          <a:noFill/>
        </p:spPr>
        <p:txBody>
          <a:bodyPr wrap="square" rtlCol="0">
            <a:spAutoFit/>
          </a:bodyPr>
          <a:lstStyle/>
          <a:p>
            <a:pPr algn="r"/>
            <a:r>
              <a:rPr lang="en-US" sz="2000" i="1" dirty="0" smtClean="0">
                <a:solidFill>
                  <a:srgbClr val="FFFFFF">
                    <a:lumMod val="85000"/>
                  </a:srgbClr>
                </a:solidFill>
              </a:rPr>
              <a:t>Ray </a:t>
            </a:r>
            <a:r>
              <a:rPr lang="en-US" sz="2000" i="1" dirty="0" err="1" smtClean="0">
                <a:solidFill>
                  <a:srgbClr val="FFFFFF">
                    <a:lumMod val="85000"/>
                  </a:srgbClr>
                </a:solidFill>
              </a:rPr>
              <a:t>Grumney</a:t>
            </a:r>
            <a:r>
              <a:rPr lang="en-US" sz="2000" i="1" dirty="0" smtClean="0">
                <a:solidFill>
                  <a:srgbClr val="FFFFFF">
                    <a:lumMod val="85000"/>
                  </a:srgbClr>
                </a:solidFill>
              </a:rPr>
              <a:t>, </a:t>
            </a:r>
            <a:r>
              <a:rPr lang="en-US" sz="2000" i="1" dirty="0">
                <a:solidFill>
                  <a:srgbClr val="FFFFFF">
                    <a:lumMod val="85000"/>
                  </a:srgbClr>
                </a:solidFill>
              </a:rPr>
              <a:t>Star </a:t>
            </a:r>
            <a:r>
              <a:rPr lang="en-US" sz="2000" i="1" dirty="0" smtClean="0">
                <a:solidFill>
                  <a:srgbClr val="FFFFFF">
                    <a:lumMod val="85000"/>
                  </a:srgbClr>
                </a:solidFill>
              </a:rPr>
              <a:t>Tribune. </a:t>
            </a:r>
            <a:r>
              <a:rPr lang="en-US" sz="2000" i="1" dirty="0">
                <a:solidFill>
                  <a:srgbClr val="FFFFFF">
                    <a:lumMod val="85000"/>
                  </a:srgbClr>
                </a:solidFill>
              </a:rPr>
              <a:t>Photo: Fraser McKee </a:t>
            </a:r>
            <a:endParaRPr lang="en-US" sz="2000" dirty="0">
              <a:solidFill>
                <a:srgbClr val="FFFFFF">
                  <a:lumMod val="85000"/>
                </a:srgbClr>
              </a:solidFill>
            </a:endParaRPr>
          </a:p>
        </p:txBody>
      </p:sp>
      <p:pic>
        <p:nvPicPr>
          <p:cNvPr id="4" name="Picture 2" descr="Image result for eastern larch beetle minneso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72380"/>
            <a:ext cx="6324600" cy="48046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astern larch bark bee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551" y="3276600"/>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Home 6">
            <a:hlinkClick r:id="rId4"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2056445824"/>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Wildfire Risk</a:t>
            </a:r>
            <a:endParaRPr lang="en-US" dirty="0"/>
          </a:p>
        </p:txBody>
      </p:sp>
      <p:sp>
        <p:nvSpPr>
          <p:cNvPr id="7" name="TextBox 6"/>
          <p:cNvSpPr txBox="1"/>
          <p:nvPr/>
        </p:nvSpPr>
        <p:spPr>
          <a:xfrm>
            <a:off x="0" y="6477000"/>
            <a:ext cx="9144000" cy="307777"/>
          </a:xfrm>
          <a:prstGeom prst="rect">
            <a:avLst/>
          </a:prstGeom>
          <a:noFill/>
        </p:spPr>
        <p:txBody>
          <a:bodyPr wrap="square" rtlCol="0">
            <a:spAutoFit/>
          </a:bodyPr>
          <a:lstStyle/>
          <a:p>
            <a:pPr algn="r"/>
            <a:r>
              <a:rPr lang="en-US" sz="1400" dirty="0" err="1" smtClean="0">
                <a:solidFill>
                  <a:srgbClr val="FFFFFF"/>
                </a:solidFill>
              </a:rPr>
              <a:t>Guyette</a:t>
            </a:r>
            <a:r>
              <a:rPr lang="en-US" sz="1400" dirty="0" smtClean="0">
                <a:solidFill>
                  <a:srgbClr val="FFFFFF"/>
                </a:solidFill>
              </a:rPr>
              <a:t> et al. 2014, Tang et al. 2014, Miranda et al. 2012, Moritz et al. 2012, Nowacki et al. 2014, Kerr et al. 2017</a:t>
            </a:r>
            <a:endParaRPr lang="en-US" sz="1400" dirty="0">
              <a:solidFill>
                <a:srgbClr val="FFFFFF"/>
              </a:solidFill>
            </a:endParaRPr>
          </a:p>
        </p:txBody>
      </p:sp>
      <p:sp>
        <p:nvSpPr>
          <p:cNvPr id="18" name="Content Placeholder 3"/>
          <p:cNvSpPr>
            <a:spLocks noGrp="1"/>
          </p:cNvSpPr>
          <p:nvPr>
            <p:ph sz="half" idx="1"/>
          </p:nvPr>
        </p:nvSpPr>
        <p:spPr>
          <a:xfrm>
            <a:off x="228600" y="1219200"/>
            <a:ext cx="4267200" cy="5191900"/>
          </a:xfrm>
        </p:spPr>
        <p:txBody>
          <a:bodyPr/>
          <a:lstStyle/>
          <a:p>
            <a:pPr marL="0" indent="0">
              <a:buNone/>
            </a:pPr>
            <a:r>
              <a:rPr lang="en-US" sz="2800" b="1" dirty="0" smtClean="0"/>
              <a:t>Fire may increase, because:</a:t>
            </a:r>
          </a:p>
          <a:p>
            <a:r>
              <a:rPr lang="en-US" sz="2400" dirty="0" smtClean="0"/>
              <a:t>Warmer/drier summers</a:t>
            </a:r>
          </a:p>
          <a:p>
            <a:r>
              <a:rPr lang="en-US" sz="2400" dirty="0" smtClean="0"/>
              <a:t>Increased mortality </a:t>
            </a:r>
            <a:r>
              <a:rPr lang="en-US" sz="2400" dirty="0"/>
              <a:t>from </a:t>
            </a:r>
            <a:r>
              <a:rPr lang="en-US" sz="2400" dirty="0" smtClean="0"/>
              <a:t>stress, pests, events</a:t>
            </a:r>
            <a:endParaRPr lang="en-US" sz="2400" dirty="0"/>
          </a:p>
          <a:p>
            <a:r>
              <a:rPr lang="en-US" sz="2400" dirty="0" smtClean="0"/>
              <a:t>More frequent weather conditions that promote large fires</a:t>
            </a:r>
          </a:p>
        </p:txBody>
      </p:sp>
      <p:pic>
        <p:nvPicPr>
          <p:cNvPr id="6146" name="Picture 2" descr="C:\Users\sdhandler\Documents\NIACS\Northwoods\MI\EVAS\MI figures tables photos\Photos\KBB - Winston Road Rx.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3400" y="4279900"/>
            <a:ext cx="3657299"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r="56303" b="51343"/>
          <a:stretch/>
        </p:blipFill>
        <p:spPr>
          <a:xfrm>
            <a:off x="4648200" y="1828800"/>
            <a:ext cx="4300703" cy="3460750"/>
          </a:xfrm>
          <a:prstGeom prst="rect">
            <a:avLst/>
          </a:prstGeom>
        </p:spPr>
      </p:pic>
      <p:sp>
        <p:nvSpPr>
          <p:cNvPr id="4" name="TextBox 3"/>
          <p:cNvSpPr txBox="1"/>
          <p:nvPr/>
        </p:nvSpPr>
        <p:spPr>
          <a:xfrm>
            <a:off x="5196798" y="5314950"/>
            <a:ext cx="3203506" cy="369332"/>
          </a:xfrm>
          <a:prstGeom prst="rect">
            <a:avLst/>
          </a:prstGeom>
          <a:noFill/>
        </p:spPr>
        <p:txBody>
          <a:bodyPr wrap="none" rtlCol="0">
            <a:spAutoFit/>
          </a:bodyPr>
          <a:lstStyle/>
          <a:p>
            <a:r>
              <a:rPr lang="en-US" dirty="0" smtClean="0">
                <a:solidFill>
                  <a:srgbClr val="2F2B20"/>
                </a:solidFill>
              </a:rPr>
              <a:t>FWI = Fire Weather Index values</a:t>
            </a:r>
            <a:endParaRPr lang="en-US" dirty="0">
              <a:solidFill>
                <a:srgbClr val="2F2B20"/>
              </a:solidFill>
            </a:endParaRPr>
          </a:p>
        </p:txBody>
      </p:sp>
      <p:sp>
        <p:nvSpPr>
          <p:cNvPr id="8" name="Action Button: Home 7">
            <a:hlinkClick r:id="rId5"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2997021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Wildfire Risk</a:t>
            </a:r>
            <a:endParaRPr lang="en-US" dirty="0"/>
          </a:p>
        </p:txBody>
      </p:sp>
      <p:sp>
        <p:nvSpPr>
          <p:cNvPr id="7" name="TextBox 6"/>
          <p:cNvSpPr txBox="1"/>
          <p:nvPr/>
        </p:nvSpPr>
        <p:spPr>
          <a:xfrm>
            <a:off x="0" y="6477000"/>
            <a:ext cx="9144000" cy="338554"/>
          </a:xfrm>
          <a:prstGeom prst="rect">
            <a:avLst/>
          </a:prstGeom>
          <a:noFill/>
        </p:spPr>
        <p:txBody>
          <a:bodyPr wrap="square" rtlCol="0">
            <a:spAutoFit/>
          </a:bodyPr>
          <a:lstStyle/>
          <a:p>
            <a:pPr algn="r"/>
            <a:r>
              <a:rPr lang="en-US" sz="1600" i="1" dirty="0" smtClean="0">
                <a:solidFill>
                  <a:srgbClr val="FFFFFF"/>
                </a:solidFill>
              </a:rPr>
              <a:t>Source: </a:t>
            </a:r>
            <a:r>
              <a:rPr lang="en-US" sz="1600" dirty="0" err="1" smtClean="0">
                <a:solidFill>
                  <a:srgbClr val="FFFFFF"/>
                </a:solidFill>
              </a:rPr>
              <a:t>Guyette</a:t>
            </a:r>
            <a:r>
              <a:rPr lang="en-US" sz="1600" dirty="0" smtClean="0">
                <a:solidFill>
                  <a:srgbClr val="FFFFFF"/>
                </a:solidFill>
              </a:rPr>
              <a:t> et al. 2014, Tang et al. 2014, Miranda et al. 2012, Moritz et al. 2012, Nowacki et al. 2014</a:t>
            </a:r>
            <a:endParaRPr lang="en-US" sz="1600" dirty="0">
              <a:solidFill>
                <a:srgbClr val="FFFFFF"/>
              </a:solidFill>
            </a:endParaRPr>
          </a:p>
        </p:txBody>
      </p:sp>
      <p:sp>
        <p:nvSpPr>
          <p:cNvPr id="18" name="Content Placeholder 3"/>
          <p:cNvSpPr>
            <a:spLocks noGrp="1"/>
          </p:cNvSpPr>
          <p:nvPr>
            <p:ph sz="half" idx="1"/>
          </p:nvPr>
        </p:nvSpPr>
        <p:spPr>
          <a:xfrm>
            <a:off x="228600" y="1219200"/>
            <a:ext cx="4267200" cy="5191900"/>
          </a:xfrm>
        </p:spPr>
        <p:txBody>
          <a:bodyPr/>
          <a:lstStyle/>
          <a:p>
            <a:pPr marL="0" indent="0">
              <a:buNone/>
            </a:pPr>
            <a:r>
              <a:rPr lang="en-US" sz="2800" b="1" dirty="0" smtClean="0"/>
              <a:t>Fire may increase, because:</a:t>
            </a:r>
          </a:p>
          <a:p>
            <a:r>
              <a:rPr lang="en-US" sz="2400" dirty="0" smtClean="0"/>
              <a:t>Warmer/drier summers</a:t>
            </a:r>
          </a:p>
          <a:p>
            <a:r>
              <a:rPr lang="en-US" sz="2400" dirty="0" smtClean="0"/>
              <a:t>Increased mortality </a:t>
            </a:r>
            <a:r>
              <a:rPr lang="en-US" sz="2400" dirty="0"/>
              <a:t>from </a:t>
            </a:r>
            <a:r>
              <a:rPr lang="en-US" sz="2400" dirty="0" smtClean="0"/>
              <a:t>stress, pests, events</a:t>
            </a:r>
            <a:endParaRPr lang="en-US" sz="2400" dirty="0"/>
          </a:p>
          <a:p>
            <a:r>
              <a:rPr lang="en-US" sz="2400" dirty="0" smtClean="0"/>
              <a:t>More frequent weather conditions that promote large fires</a:t>
            </a:r>
          </a:p>
        </p:txBody>
      </p:sp>
      <p:sp>
        <p:nvSpPr>
          <p:cNvPr id="20" name="Content Placeholder 4"/>
          <p:cNvSpPr txBox="1">
            <a:spLocks/>
          </p:cNvSpPr>
          <p:nvPr/>
        </p:nvSpPr>
        <p:spPr>
          <a:xfrm>
            <a:off x="4648199" y="1219200"/>
            <a:ext cx="4346331" cy="51919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dirty="0" smtClean="0">
                <a:solidFill>
                  <a:srgbClr val="2F2B20"/>
                </a:solidFill>
              </a:rPr>
              <a:t>…or maybe not, because:</a:t>
            </a:r>
          </a:p>
          <a:p>
            <a:r>
              <a:rPr lang="en-US" sz="2400" dirty="0" smtClean="0">
                <a:solidFill>
                  <a:srgbClr val="2F2B20"/>
                </a:solidFill>
              </a:rPr>
              <a:t>Fire suppression will continue</a:t>
            </a:r>
          </a:p>
          <a:p>
            <a:r>
              <a:rPr lang="en-US" sz="2400" dirty="0" smtClean="0">
                <a:solidFill>
                  <a:srgbClr val="2F2B20"/>
                </a:solidFill>
              </a:rPr>
              <a:t>Spring/early summer moisture</a:t>
            </a:r>
          </a:p>
          <a:p>
            <a:r>
              <a:rPr lang="en-US" sz="2400" dirty="0" smtClean="0">
                <a:solidFill>
                  <a:srgbClr val="2F2B20"/>
                </a:solidFill>
              </a:rPr>
              <a:t>Current regeneration of more mesic species</a:t>
            </a:r>
          </a:p>
          <a:p>
            <a:r>
              <a:rPr lang="en-US" sz="2400" dirty="0" smtClean="0">
                <a:solidFill>
                  <a:srgbClr val="2F2B20"/>
                </a:solidFill>
              </a:rPr>
              <a:t>Spatial patterns of land use and fragmentation</a:t>
            </a:r>
          </a:p>
          <a:p>
            <a:endParaRPr lang="en-US" dirty="0">
              <a:solidFill>
                <a:srgbClr val="2F2B20"/>
              </a:solidFill>
            </a:endParaRPr>
          </a:p>
        </p:txBody>
      </p:sp>
      <p:pic>
        <p:nvPicPr>
          <p:cNvPr id="6146" name="Picture 2" descr="C:\Users\sdhandler\Documents\NIACS\Northwoods\MI\EVAS\MI figures tables photos\Photos\KBB - Winston Road Rx.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3400" y="4279900"/>
            <a:ext cx="3657299"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dhandler\Documents\NIACS\Northwoods\MI\EVAS\MI figures tables photos\Photos\Hoving - fire and management shot IMG_241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53294" y="4279900"/>
            <a:ext cx="3657306" cy="2171700"/>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Home 7">
            <a:hlinkClick r:id="rId5"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3533067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Streamflow Changes</a:t>
            </a:r>
            <a:endParaRPr lang="en-US" sz="4800" dirty="0"/>
          </a:p>
        </p:txBody>
      </p:sp>
      <p:sp>
        <p:nvSpPr>
          <p:cNvPr id="5" name="Content Placeholder 4"/>
          <p:cNvSpPr>
            <a:spLocks noGrp="1"/>
          </p:cNvSpPr>
          <p:nvPr>
            <p:ph idx="1"/>
          </p:nvPr>
        </p:nvSpPr>
        <p:spPr>
          <a:xfrm>
            <a:off x="457200" y="1143000"/>
            <a:ext cx="4267200" cy="5181600"/>
          </a:xfrm>
        </p:spPr>
        <p:txBody>
          <a:bodyPr>
            <a:normAutofit/>
          </a:bodyPr>
          <a:lstStyle/>
          <a:p>
            <a:r>
              <a:rPr lang="en-US" sz="2800" dirty="0" smtClean="0"/>
              <a:t>High-flow days become much more common in winter and spring</a:t>
            </a:r>
          </a:p>
          <a:p>
            <a:endParaRPr lang="en-US" sz="2800" dirty="0" smtClean="0"/>
          </a:p>
          <a:p>
            <a:r>
              <a:rPr lang="en-US" sz="2800" dirty="0" smtClean="0"/>
              <a:t>Low-flow </a:t>
            </a:r>
            <a:r>
              <a:rPr lang="en-US" sz="2800" dirty="0"/>
              <a:t>days become much more common in summer and fall</a:t>
            </a:r>
          </a:p>
          <a:p>
            <a:endParaRPr lang="en-US" sz="2800" dirty="0" smtClean="0"/>
          </a:p>
          <a:p>
            <a:pPr marL="0" indent="0">
              <a:buNone/>
            </a:pPr>
            <a:endParaRPr lang="en-US" sz="2800" dirty="0" smtClean="0"/>
          </a:p>
          <a:p>
            <a:endParaRPr lang="en-US" sz="2800" dirty="0"/>
          </a:p>
        </p:txBody>
      </p:sp>
      <p:sp>
        <p:nvSpPr>
          <p:cNvPr id="3" name="Rectangle 2"/>
          <p:cNvSpPr/>
          <p:nvPr/>
        </p:nvSpPr>
        <p:spPr>
          <a:xfrm>
            <a:off x="3581400" y="6520402"/>
            <a:ext cx="5433154" cy="369332"/>
          </a:xfrm>
          <a:prstGeom prst="rect">
            <a:avLst/>
          </a:prstGeom>
        </p:spPr>
        <p:txBody>
          <a:bodyPr wrap="none">
            <a:spAutoFit/>
          </a:bodyPr>
          <a:lstStyle/>
          <a:p>
            <a:r>
              <a:rPr lang="en-US" i="1" dirty="0" smtClean="0">
                <a:solidFill>
                  <a:srgbClr val="FFFFFF"/>
                </a:solidFill>
              </a:rPr>
              <a:t> </a:t>
            </a:r>
            <a:r>
              <a:rPr lang="en-US" dirty="0" err="1" smtClean="0">
                <a:solidFill>
                  <a:srgbClr val="FFFFFF"/>
                </a:solidFill>
              </a:rPr>
              <a:t>Cherkauer</a:t>
            </a:r>
            <a:r>
              <a:rPr lang="en-US" dirty="0" smtClean="0">
                <a:solidFill>
                  <a:srgbClr val="FFFFFF"/>
                </a:solidFill>
              </a:rPr>
              <a:t> and Sinha 2010, also Christiansen et al. 2014</a:t>
            </a:r>
            <a:endParaRPr lang="en-US" dirty="0">
              <a:solidFill>
                <a:srgbClr val="FFFFFF"/>
              </a:solidFill>
            </a:endParaRPr>
          </a:p>
        </p:txBody>
      </p:sp>
      <p:grpSp>
        <p:nvGrpSpPr>
          <p:cNvPr id="4" name="Group 3"/>
          <p:cNvGrpSpPr/>
          <p:nvPr/>
        </p:nvGrpSpPr>
        <p:grpSpPr>
          <a:xfrm>
            <a:off x="4800600" y="974201"/>
            <a:ext cx="3747152" cy="5487432"/>
            <a:chOff x="3485824" y="989568"/>
            <a:chExt cx="3747152" cy="5487432"/>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4247"/>
            <a:stretch/>
          </p:blipFill>
          <p:spPr bwMode="auto">
            <a:xfrm>
              <a:off x="3485824" y="990600"/>
              <a:ext cx="2152976"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122"/>
            <a:stretch/>
          </p:blipFill>
          <p:spPr bwMode="auto">
            <a:xfrm>
              <a:off x="5638800" y="989568"/>
              <a:ext cx="1594176"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ounded Rectangle 5"/>
          <p:cNvSpPr/>
          <p:nvPr/>
        </p:nvSpPr>
        <p:spPr>
          <a:xfrm>
            <a:off x="5877088" y="914400"/>
            <a:ext cx="2047712" cy="2687370"/>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6858000" y="6096000"/>
            <a:ext cx="381000" cy="28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Action Button: Home 9">
            <a:hlinkClick r:id="rId4"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374673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2413712" cy="5181600"/>
          </a:xfrm>
        </p:spPr>
        <p:txBody>
          <a:bodyPr>
            <a:normAutofit/>
          </a:bodyPr>
          <a:lstStyle/>
          <a:p>
            <a:r>
              <a:rPr lang="en-US" sz="2800" dirty="0" smtClean="0"/>
              <a:t>Stream temp. class changes</a:t>
            </a:r>
          </a:p>
          <a:p>
            <a:r>
              <a:rPr lang="en-US" sz="2800" dirty="0" smtClean="0"/>
              <a:t>Streamflow exceedance</a:t>
            </a:r>
          </a:p>
          <a:p>
            <a:pPr marL="0" indent="0">
              <a:buNone/>
            </a:pPr>
            <a:endParaRPr lang="en-US" sz="2800" dirty="0"/>
          </a:p>
        </p:txBody>
      </p:sp>
      <p:sp>
        <p:nvSpPr>
          <p:cNvPr id="2" name="Title 1"/>
          <p:cNvSpPr>
            <a:spLocks noGrp="1"/>
          </p:cNvSpPr>
          <p:nvPr>
            <p:ph type="title"/>
          </p:nvPr>
        </p:nvSpPr>
        <p:spPr/>
        <p:txBody>
          <a:bodyPr/>
          <a:lstStyle/>
          <a:p>
            <a:r>
              <a:rPr lang="en-US" dirty="0" smtClean="0"/>
              <a:t>Warmer Stream Temps</a:t>
            </a:r>
            <a:endParaRPr lang="en-US" dirty="0"/>
          </a:p>
        </p:txBody>
      </p:sp>
      <p:sp>
        <p:nvSpPr>
          <p:cNvPr id="7" name="TextBox 6"/>
          <p:cNvSpPr txBox="1"/>
          <p:nvPr/>
        </p:nvSpPr>
        <p:spPr>
          <a:xfrm>
            <a:off x="0" y="6477000"/>
            <a:ext cx="9144000" cy="369332"/>
          </a:xfrm>
          <a:prstGeom prst="rect">
            <a:avLst/>
          </a:prstGeom>
          <a:noFill/>
        </p:spPr>
        <p:txBody>
          <a:bodyPr wrap="square" rtlCol="0">
            <a:spAutoFit/>
          </a:bodyPr>
          <a:lstStyle/>
          <a:p>
            <a:pPr algn="r"/>
            <a:r>
              <a:rPr lang="en-US" dirty="0">
                <a:solidFill>
                  <a:srgbClr val="FFFFFF"/>
                </a:solidFill>
                <a:hlinkClick r:id="rId3"/>
              </a:rPr>
              <a:t>http://ccviewer.wim.usgs.gov/FishVis</a:t>
            </a:r>
            <a:r>
              <a:rPr lang="en-US" dirty="0" smtClean="0">
                <a:solidFill>
                  <a:srgbClr val="FFFFFF"/>
                </a:solidFill>
                <a:hlinkClick r:id="rId3"/>
              </a:rPr>
              <a:t>/#</a:t>
            </a:r>
            <a:r>
              <a:rPr lang="en-US" dirty="0" smtClean="0">
                <a:solidFill>
                  <a:srgbClr val="FFFFFF"/>
                </a:solidFill>
              </a:rPr>
              <a:t>, </a:t>
            </a:r>
            <a:r>
              <a:rPr lang="en-US" dirty="0">
                <a:solidFill>
                  <a:srgbClr val="FFFFFF"/>
                </a:solidFill>
              </a:rPr>
              <a:t>Jana Stewart = jsstewar@usgs.gov</a:t>
            </a:r>
          </a:p>
        </p:txBody>
      </p:sp>
      <p:pic>
        <p:nvPicPr>
          <p:cNvPr id="5" name="Picture 4"/>
          <p:cNvPicPr>
            <a:picLocks noChangeAspect="1"/>
          </p:cNvPicPr>
          <p:nvPr/>
        </p:nvPicPr>
        <p:blipFill>
          <a:blip r:embed="rId4"/>
          <a:stretch>
            <a:fillRect/>
          </a:stretch>
        </p:blipFill>
        <p:spPr>
          <a:xfrm>
            <a:off x="2718512" y="1344930"/>
            <a:ext cx="6310749" cy="4007069"/>
          </a:xfrm>
          <a:prstGeom prst="rect">
            <a:avLst/>
          </a:prstGeom>
        </p:spPr>
      </p:pic>
      <p:sp>
        <p:nvSpPr>
          <p:cNvPr id="6" name="Action Button: Home 5">
            <a:hlinkClick r:id="rId5"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1150615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a:t>
            </a:r>
            <a:r>
              <a:rPr lang="en-US" sz="4000" dirty="0" smtClean="0"/>
              <a:t>2</a:t>
            </a:r>
            <a:r>
              <a:rPr lang="en-US" dirty="0" smtClean="0"/>
              <a:t> Fertilization</a:t>
            </a:r>
            <a:endParaRPr lang="en-US" dirty="0"/>
          </a:p>
        </p:txBody>
      </p:sp>
      <p:sp>
        <p:nvSpPr>
          <p:cNvPr id="10" name="Content Placeholder 9"/>
          <p:cNvSpPr>
            <a:spLocks noGrp="1"/>
          </p:cNvSpPr>
          <p:nvPr>
            <p:ph idx="1"/>
          </p:nvPr>
        </p:nvSpPr>
        <p:spPr>
          <a:xfrm>
            <a:off x="457200" y="1143001"/>
            <a:ext cx="4125241" cy="1524000"/>
          </a:xfrm>
        </p:spPr>
        <p:txBody>
          <a:bodyPr>
            <a:normAutofit fontScale="92500" lnSpcReduction="10000"/>
          </a:bodyPr>
          <a:lstStyle/>
          <a:p>
            <a:pPr marL="0" indent="0">
              <a:buNone/>
            </a:pPr>
            <a:r>
              <a:rPr lang="en-US" b="1" u="sng" dirty="0" smtClean="0"/>
              <a:t>Benefits: </a:t>
            </a:r>
          </a:p>
          <a:p>
            <a:pPr>
              <a:buFontTx/>
              <a:buChar char="-"/>
            </a:pPr>
            <a:r>
              <a:rPr lang="en-US" dirty="0" smtClean="0"/>
              <a:t>Increased growth</a:t>
            </a:r>
          </a:p>
          <a:p>
            <a:pPr>
              <a:buFontTx/>
              <a:buChar char="-"/>
            </a:pPr>
            <a:r>
              <a:rPr lang="en-US" dirty="0" smtClean="0"/>
              <a:t>Water-use efficiency</a:t>
            </a:r>
            <a:endParaRPr lang="en-US" dirty="0"/>
          </a:p>
        </p:txBody>
      </p:sp>
      <p:pic>
        <p:nvPicPr>
          <p:cNvPr id="19" name="Picture 1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78282" y="2775885"/>
            <a:ext cx="5008318" cy="3701115"/>
          </a:xfrm>
          <a:prstGeom prst="rect">
            <a:avLst/>
          </a:prstGeom>
          <a:noFill/>
          <a:ln w="9525">
            <a:noFill/>
            <a:miter lim="800000"/>
            <a:headEnd/>
            <a:tailEnd/>
          </a:ln>
        </p:spPr>
      </p:pic>
      <p:sp>
        <p:nvSpPr>
          <p:cNvPr id="20" name="Content Placeholder 9"/>
          <p:cNvSpPr txBox="1">
            <a:spLocks/>
          </p:cNvSpPr>
          <p:nvPr/>
        </p:nvSpPr>
        <p:spPr>
          <a:xfrm>
            <a:off x="4495800" y="1143000"/>
            <a:ext cx="4495800" cy="1524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u="sng" dirty="0" smtClean="0">
                <a:solidFill>
                  <a:srgbClr val="2F2B20"/>
                </a:solidFill>
              </a:rPr>
              <a:t>Limits: </a:t>
            </a:r>
          </a:p>
          <a:p>
            <a:pPr>
              <a:buFontTx/>
              <a:buChar char="-"/>
            </a:pPr>
            <a:r>
              <a:rPr lang="en-US" dirty="0" smtClean="0">
                <a:solidFill>
                  <a:srgbClr val="2F2B20"/>
                </a:solidFill>
              </a:rPr>
              <a:t>Other nutrients or water</a:t>
            </a:r>
          </a:p>
          <a:p>
            <a:pPr>
              <a:buFontTx/>
              <a:buChar char="-"/>
            </a:pPr>
            <a:r>
              <a:rPr lang="en-US" dirty="0" smtClean="0">
                <a:solidFill>
                  <a:srgbClr val="2F2B20"/>
                </a:solidFill>
              </a:rPr>
              <a:t>Stressors or disturbance</a:t>
            </a:r>
          </a:p>
        </p:txBody>
      </p:sp>
      <p:sp>
        <p:nvSpPr>
          <p:cNvPr id="21" name="Rectangle 20"/>
          <p:cNvSpPr/>
          <p:nvPr/>
        </p:nvSpPr>
        <p:spPr>
          <a:xfrm>
            <a:off x="990600" y="6477000"/>
            <a:ext cx="8153400" cy="338554"/>
          </a:xfrm>
          <a:prstGeom prst="rect">
            <a:avLst/>
          </a:prstGeom>
        </p:spPr>
        <p:txBody>
          <a:bodyPr wrap="square">
            <a:spAutoFit/>
          </a:bodyPr>
          <a:lstStyle/>
          <a:p>
            <a:pPr marL="0" lvl="1" algn="r"/>
            <a:r>
              <a:rPr lang="en-US" sz="1600" dirty="0" smtClean="0">
                <a:solidFill>
                  <a:srgbClr val="FFFFFF"/>
                </a:solidFill>
              </a:rPr>
              <a:t> Ainsworth </a:t>
            </a:r>
            <a:r>
              <a:rPr lang="en-US" sz="1600" dirty="0">
                <a:solidFill>
                  <a:srgbClr val="FFFFFF"/>
                </a:solidFill>
              </a:rPr>
              <a:t>and Long 2005, </a:t>
            </a:r>
            <a:r>
              <a:rPr lang="en-US" sz="1600" dirty="0" smtClean="0">
                <a:solidFill>
                  <a:srgbClr val="FFFFFF"/>
                </a:solidFill>
              </a:rPr>
              <a:t>Ainsworth </a:t>
            </a:r>
            <a:r>
              <a:rPr lang="en-US" sz="1600" dirty="0">
                <a:solidFill>
                  <a:srgbClr val="FFFFFF"/>
                </a:solidFill>
              </a:rPr>
              <a:t>and Rogers 2007, </a:t>
            </a:r>
            <a:r>
              <a:rPr lang="en-US" sz="1600" dirty="0" err="1">
                <a:solidFill>
                  <a:srgbClr val="FFFFFF"/>
                </a:solidFill>
              </a:rPr>
              <a:t>Norby</a:t>
            </a:r>
            <a:r>
              <a:rPr lang="en-US" sz="1600" dirty="0">
                <a:solidFill>
                  <a:srgbClr val="FFFFFF"/>
                </a:solidFill>
              </a:rPr>
              <a:t> and Zak </a:t>
            </a:r>
            <a:r>
              <a:rPr lang="en-US" sz="1600" dirty="0" smtClean="0">
                <a:solidFill>
                  <a:srgbClr val="FFFFFF"/>
                </a:solidFill>
              </a:rPr>
              <a:t>2011, </a:t>
            </a:r>
            <a:r>
              <a:rPr lang="en-US" sz="1600" dirty="0" err="1" smtClean="0">
                <a:solidFill>
                  <a:srgbClr val="FFFFFF"/>
                </a:solidFill>
              </a:rPr>
              <a:t>Coture</a:t>
            </a:r>
            <a:r>
              <a:rPr lang="en-US" sz="1600" dirty="0" smtClean="0">
                <a:solidFill>
                  <a:srgbClr val="FFFFFF"/>
                </a:solidFill>
              </a:rPr>
              <a:t> et al. 2015</a:t>
            </a:r>
            <a:endParaRPr lang="en-US" sz="1600" dirty="0">
              <a:solidFill>
                <a:srgbClr val="FFFFFF"/>
              </a:solidFill>
            </a:endParaRPr>
          </a:p>
        </p:txBody>
      </p:sp>
    </p:spTree>
    <p:extLst>
      <p:ext uri="{BB962C8B-B14F-4D97-AF65-F5344CB8AC3E}">
        <p14:creationId xmlns:p14="http://schemas.microsoft.com/office/powerpoint/2010/main" val="1687379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ardrop 26"/>
          <p:cNvSpPr>
            <a:spLocks noChangeAspect="1"/>
          </p:cNvSpPr>
          <p:nvPr/>
        </p:nvSpPr>
        <p:spPr>
          <a:xfrm rot="8100000">
            <a:off x="4293326" y="3852040"/>
            <a:ext cx="693420" cy="693420"/>
          </a:xfrm>
          <a:prstGeom prst="teardrop">
            <a:avLst>
              <a:gd name="adj" fmla="val 158221"/>
            </a:avLst>
          </a:prstGeom>
          <a:solidFill>
            <a:srgbClr val="418AB3">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Kalinga"/>
            </a:endParaRPr>
          </a:p>
        </p:txBody>
      </p:sp>
      <p:sp>
        <p:nvSpPr>
          <p:cNvPr id="2" name="Title 1"/>
          <p:cNvSpPr>
            <a:spLocks noGrp="1"/>
          </p:cNvSpPr>
          <p:nvPr>
            <p:ph type="title"/>
          </p:nvPr>
        </p:nvSpPr>
        <p:spPr/>
        <p:txBody>
          <a:bodyPr>
            <a:normAutofit/>
          </a:bodyPr>
          <a:lstStyle/>
          <a:p>
            <a:r>
              <a:rPr lang="en-US" dirty="0" smtClean="0"/>
              <a:t>A “Threat Multiplier”</a:t>
            </a:r>
            <a:endParaRPr lang="en-US" dirty="0"/>
          </a:p>
        </p:txBody>
      </p:sp>
      <p:sp>
        <p:nvSpPr>
          <p:cNvPr id="5" name="TextBox 4"/>
          <p:cNvSpPr txBox="1"/>
          <p:nvPr/>
        </p:nvSpPr>
        <p:spPr>
          <a:xfrm>
            <a:off x="0" y="6477000"/>
            <a:ext cx="9144000" cy="400110"/>
          </a:xfrm>
          <a:prstGeom prst="rect">
            <a:avLst/>
          </a:prstGeom>
          <a:noFill/>
        </p:spPr>
        <p:txBody>
          <a:bodyPr wrap="square" rtlCol="0">
            <a:spAutoFit/>
          </a:bodyPr>
          <a:lstStyle/>
          <a:p>
            <a:pPr algn="r"/>
            <a:r>
              <a:rPr lang="en-US" sz="2000" i="1" dirty="0" smtClean="0">
                <a:solidFill>
                  <a:srgbClr val="FFFFFF">
                    <a:lumMod val="85000"/>
                  </a:srgbClr>
                </a:solidFill>
              </a:rPr>
              <a:t>Bartlett Tree Experts</a:t>
            </a:r>
            <a:endParaRPr lang="en-US" sz="2000" dirty="0">
              <a:solidFill>
                <a:srgbClr val="FFFFFF">
                  <a:lumMod val="85000"/>
                </a:srgbClr>
              </a:solidFill>
            </a:endParaRPr>
          </a:p>
        </p:txBody>
      </p:sp>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891" y="958630"/>
            <a:ext cx="2754598" cy="5415538"/>
          </a:xfrm>
          <a:prstGeom prst="rect">
            <a:avLst/>
          </a:prstGeom>
          <a:noFill/>
          <a:extLst>
            <a:ext uri="{909E8E84-426E-40DD-AFC4-6F175D3DCCD1}">
              <a14:hiddenFill xmlns:a14="http://schemas.microsoft.com/office/drawing/2010/main">
                <a:solidFill>
                  <a:srgbClr val="FFFFFF"/>
                </a:solidFill>
              </a14:hiddenFill>
            </a:ext>
          </a:extLst>
        </p:spPr>
      </p:pic>
      <p:sp>
        <p:nvSpPr>
          <p:cNvPr id="8" name="Teardrop 7"/>
          <p:cNvSpPr>
            <a:spLocks noChangeAspect="1"/>
          </p:cNvSpPr>
          <p:nvPr/>
        </p:nvSpPr>
        <p:spPr>
          <a:xfrm rot="8100000">
            <a:off x="8152728" y="1909871"/>
            <a:ext cx="694944" cy="694944"/>
          </a:xfrm>
          <a:prstGeom prst="teardrop">
            <a:avLst>
              <a:gd name="adj" fmla="val 158221"/>
            </a:avLst>
          </a:prstGeom>
          <a:solidFill>
            <a:srgbClr val="F5C0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Kalinga"/>
              <a:ea typeface="+mn-ea"/>
              <a:cs typeface="+mn-cs"/>
            </a:endParaRPr>
          </a:p>
        </p:txBody>
      </p:sp>
      <p:sp>
        <p:nvSpPr>
          <p:cNvPr id="9" name="Teardrop 8"/>
          <p:cNvSpPr>
            <a:spLocks noChangeAspect="1"/>
          </p:cNvSpPr>
          <p:nvPr/>
        </p:nvSpPr>
        <p:spPr>
          <a:xfrm rot="8100000">
            <a:off x="7466612" y="1269157"/>
            <a:ext cx="693420" cy="693420"/>
          </a:xfrm>
          <a:prstGeom prst="teardrop">
            <a:avLst>
              <a:gd name="adj" fmla="val 158221"/>
            </a:avLst>
          </a:prstGeom>
          <a:solidFill>
            <a:srgbClr val="5BD07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Kalinga"/>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628" y="1340064"/>
            <a:ext cx="215389" cy="5943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880" y="1983022"/>
            <a:ext cx="548640" cy="548641"/>
          </a:xfrm>
          <a:prstGeom prst="rect">
            <a:avLst/>
          </a:prstGeom>
        </p:spPr>
      </p:pic>
      <p:sp>
        <p:nvSpPr>
          <p:cNvPr id="12" name="Rectangle 11"/>
          <p:cNvSpPr/>
          <p:nvPr/>
        </p:nvSpPr>
        <p:spPr>
          <a:xfrm>
            <a:off x="7025373" y="1799479"/>
            <a:ext cx="442227" cy="22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5511" y="2557046"/>
            <a:ext cx="994256" cy="338554"/>
          </a:xfrm>
          <a:prstGeom prst="rect">
            <a:avLst/>
          </a:prstGeom>
          <a:solidFill>
            <a:schemeClr val="bg1"/>
          </a:solidFill>
        </p:spPr>
        <p:txBody>
          <a:bodyPr wrap="square" rtlCol="0">
            <a:spAutoFit/>
          </a:bodyPr>
          <a:lstStyle/>
          <a:p>
            <a:r>
              <a:rPr lang="en-US" sz="1600" b="1" dirty="0" smtClean="0"/>
              <a:t>Drought</a:t>
            </a:r>
            <a:endParaRPr lang="en-US" sz="1600" b="1" dirty="0"/>
          </a:p>
        </p:txBody>
      </p:sp>
      <p:sp>
        <p:nvSpPr>
          <p:cNvPr id="14" name="Rectangle 13"/>
          <p:cNvSpPr/>
          <p:nvPr/>
        </p:nvSpPr>
        <p:spPr>
          <a:xfrm>
            <a:off x="5008078" y="4236850"/>
            <a:ext cx="990600" cy="295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025544" y="4077936"/>
            <a:ext cx="994256" cy="338554"/>
          </a:xfrm>
          <a:prstGeom prst="rect">
            <a:avLst/>
          </a:prstGeom>
          <a:solidFill>
            <a:schemeClr val="bg1"/>
          </a:solidFill>
        </p:spPr>
        <p:txBody>
          <a:bodyPr wrap="square" rtlCol="0">
            <a:spAutoFit/>
          </a:bodyPr>
          <a:lstStyle/>
          <a:p>
            <a:r>
              <a:rPr lang="en-US" sz="1600" b="1" dirty="0" smtClean="0"/>
              <a:t>Injury</a:t>
            </a:r>
            <a:endParaRPr lang="en-US" sz="1600" b="1" dirty="0"/>
          </a:p>
        </p:txBody>
      </p:sp>
      <p:sp>
        <p:nvSpPr>
          <p:cNvPr id="16" name="Rectangle 15"/>
          <p:cNvSpPr/>
          <p:nvPr/>
        </p:nvSpPr>
        <p:spPr>
          <a:xfrm>
            <a:off x="6694017" y="4480800"/>
            <a:ext cx="990600" cy="295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391400" y="5206425"/>
            <a:ext cx="1182928" cy="584775"/>
          </a:xfrm>
          <a:prstGeom prst="rect">
            <a:avLst/>
          </a:prstGeom>
          <a:solidFill>
            <a:schemeClr val="bg1"/>
          </a:solidFill>
        </p:spPr>
        <p:txBody>
          <a:bodyPr wrap="square" rtlCol="0">
            <a:spAutoFit/>
          </a:bodyPr>
          <a:lstStyle/>
          <a:p>
            <a:r>
              <a:rPr lang="en-US" sz="1600" b="1" dirty="0" smtClean="0"/>
              <a:t>Pests and Disease</a:t>
            </a:r>
            <a:endParaRPr lang="en-US" sz="1600" b="1" dirty="0"/>
          </a:p>
        </p:txBody>
      </p:sp>
      <p:sp>
        <p:nvSpPr>
          <p:cNvPr id="18" name="Oval 17"/>
          <p:cNvSpPr/>
          <p:nvPr/>
        </p:nvSpPr>
        <p:spPr>
          <a:xfrm>
            <a:off x="4369429" y="3907027"/>
            <a:ext cx="548640" cy="548640"/>
          </a:xfrm>
          <a:prstGeom prst="ellipse">
            <a:avLst/>
          </a:prstGeom>
          <a:solidFill>
            <a:srgbClr val="FFFFFF"/>
          </a:solidFill>
          <a:ln w="12700" cap="flat" cmpd="sng" algn="ctr">
            <a:solidFill>
              <a:srgbClr val="418AB3">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orbel" panose="020B0503020204020204"/>
              <a:ea typeface="+mn-ea"/>
              <a:cs typeface="+mn-cs"/>
            </a:endParaRPr>
          </a:p>
        </p:txBody>
      </p:sp>
      <p:sp>
        <p:nvSpPr>
          <p:cNvPr id="19" name="Teardrop 18"/>
          <p:cNvSpPr>
            <a:spLocks noChangeAspect="1"/>
          </p:cNvSpPr>
          <p:nvPr/>
        </p:nvSpPr>
        <p:spPr>
          <a:xfrm rot="8100000">
            <a:off x="4799967" y="4420768"/>
            <a:ext cx="693420" cy="693420"/>
          </a:xfrm>
          <a:prstGeom prst="teardrop">
            <a:avLst>
              <a:gd name="adj" fmla="val 158221"/>
            </a:avLst>
          </a:prstGeom>
          <a:solidFill>
            <a:srgbClr val="DF5327">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Kalinga"/>
            </a:endParaRPr>
          </a:p>
        </p:txBody>
      </p:sp>
      <p:sp>
        <p:nvSpPr>
          <p:cNvPr id="20" name="Oval 19"/>
          <p:cNvSpPr/>
          <p:nvPr/>
        </p:nvSpPr>
        <p:spPr>
          <a:xfrm>
            <a:off x="4876070" y="4475755"/>
            <a:ext cx="548640" cy="548640"/>
          </a:xfrm>
          <a:prstGeom prst="ellipse">
            <a:avLst/>
          </a:prstGeom>
          <a:solidFill>
            <a:srgbClr val="FFFFFF"/>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orbel" panose="020B0503020204020204"/>
              <a:ea typeface="+mn-ea"/>
              <a:cs typeface="+mn-cs"/>
            </a:endParaRPr>
          </a:p>
        </p:txBody>
      </p:sp>
      <p:pic>
        <p:nvPicPr>
          <p:cNvPr id="21" name="Picture 2" descr="Image result for hard hat icon"/>
          <p:cNvPicPr>
            <a:picLocks noChangeAspect="1" noChangeArrowheads="1"/>
          </p:cNvPicPr>
          <p:nvPr/>
        </p:nvPicPr>
        <p:blipFill>
          <a:blip r:embed="rId5" cstate="print">
            <a:duotone>
              <a:srgbClr val="DF5327">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901350" y="4470675"/>
            <a:ext cx="509463" cy="5094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d30y9cdsu7xlg0.cloudfront.net/png/7702-200.png"/>
          <p:cNvPicPr>
            <a:picLocks noChangeAspect="1" noChangeArrowheads="1"/>
          </p:cNvPicPr>
          <p:nvPr/>
        </p:nvPicPr>
        <p:blipFill>
          <a:blip r:embed="rId6" cstate="print">
            <a:duotone>
              <a:srgbClr val="418AB3">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445070" y="3988508"/>
            <a:ext cx="402657" cy="402657"/>
          </a:xfrm>
          <a:prstGeom prst="rect">
            <a:avLst/>
          </a:prstGeom>
          <a:noFill/>
          <a:extLst>
            <a:ext uri="{909E8E84-426E-40DD-AFC4-6F175D3DCCD1}">
              <a14:hiddenFill xmlns:a14="http://schemas.microsoft.com/office/drawing/2010/main">
                <a:solidFill>
                  <a:srgbClr val="FFFFFF"/>
                </a:solidFill>
              </a14:hiddenFill>
            </a:ext>
          </a:extLst>
        </p:spPr>
      </p:pic>
      <p:sp>
        <p:nvSpPr>
          <p:cNvPr id="23" name="Teardrop 22"/>
          <p:cNvSpPr>
            <a:spLocks noChangeAspect="1"/>
          </p:cNvSpPr>
          <p:nvPr/>
        </p:nvSpPr>
        <p:spPr>
          <a:xfrm rot="8100000">
            <a:off x="7732420" y="4101389"/>
            <a:ext cx="693420" cy="693420"/>
          </a:xfrm>
          <a:prstGeom prst="teardrop">
            <a:avLst>
              <a:gd name="adj" fmla="val 158221"/>
            </a:avLst>
          </a:prstGeom>
          <a:solidFill>
            <a:srgbClr val="A6B727">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Kalinga"/>
            </a:endParaRPr>
          </a:p>
        </p:txBody>
      </p:sp>
      <p:pic>
        <p:nvPicPr>
          <p:cNvPr id="24" name="Picture 23"/>
          <p:cNvPicPr>
            <a:picLocks noChangeAspect="1"/>
          </p:cNvPicPr>
          <p:nvPr/>
        </p:nvPicPr>
        <p:blipFill>
          <a:blip r:embed="rId7" cstate="print">
            <a:duotone>
              <a:srgbClr val="A5D028">
                <a:shade val="45000"/>
                <a:satMod val="135000"/>
              </a:srgbClr>
              <a:prstClr val="white"/>
            </a:duotone>
            <a:extLst>
              <a:ext uri="{28A0092B-C50C-407E-A947-70E740481C1C}">
                <a14:useLocalDpi xmlns:a14="http://schemas.microsoft.com/office/drawing/2010/main" val="0"/>
              </a:ext>
            </a:extLst>
          </a:blip>
          <a:stretch>
            <a:fillRect/>
          </a:stretch>
        </p:blipFill>
        <p:spPr>
          <a:xfrm>
            <a:off x="7817416" y="4217219"/>
            <a:ext cx="523429" cy="501467"/>
          </a:xfrm>
          <a:prstGeom prst="rect">
            <a:avLst/>
          </a:prstGeom>
        </p:spPr>
      </p:pic>
      <p:sp>
        <p:nvSpPr>
          <p:cNvPr id="25" name="Teardrop 24"/>
          <p:cNvSpPr>
            <a:spLocks noChangeAspect="1"/>
          </p:cNvSpPr>
          <p:nvPr/>
        </p:nvSpPr>
        <p:spPr>
          <a:xfrm rot="8100000">
            <a:off x="8264294" y="4686219"/>
            <a:ext cx="693420" cy="693420"/>
          </a:xfrm>
          <a:prstGeom prst="teardrop">
            <a:avLst>
              <a:gd name="adj" fmla="val 158221"/>
            </a:avLst>
          </a:prstGeom>
          <a:solidFill>
            <a:srgbClr val="A6B727">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Kalinga"/>
            </a:endParaRPr>
          </a:p>
        </p:txBody>
      </p:sp>
      <p:pic>
        <p:nvPicPr>
          <p:cNvPr id="26" name="Picture 25"/>
          <p:cNvPicPr>
            <a:picLocks noChangeAspect="1"/>
          </p:cNvPicPr>
          <p:nvPr/>
        </p:nvPicPr>
        <p:blipFill>
          <a:blip r:embed="rId7" cstate="print">
            <a:duotone>
              <a:srgbClr val="A5D028">
                <a:shade val="45000"/>
                <a:satMod val="135000"/>
              </a:srgbClr>
              <a:prstClr val="white"/>
            </a:duotone>
            <a:extLst>
              <a:ext uri="{28A0092B-C50C-407E-A947-70E740481C1C}">
                <a14:useLocalDpi xmlns:a14="http://schemas.microsoft.com/office/drawing/2010/main" val="0"/>
              </a:ext>
            </a:extLst>
          </a:blip>
          <a:stretch>
            <a:fillRect/>
          </a:stretch>
        </p:blipFill>
        <p:spPr>
          <a:xfrm>
            <a:off x="8349290" y="4802049"/>
            <a:ext cx="523429" cy="501467"/>
          </a:xfrm>
          <a:prstGeom prst="rect">
            <a:avLst/>
          </a:prstGeom>
        </p:spPr>
      </p:pic>
      <p:sp>
        <p:nvSpPr>
          <p:cNvPr id="28" name="Rectangle 2"/>
          <p:cNvSpPr>
            <a:spLocks noGrp="1" noChangeArrowheads="1"/>
          </p:cNvSpPr>
          <p:nvPr>
            <p:ph idx="1"/>
          </p:nvPr>
        </p:nvSpPr>
        <p:spPr>
          <a:xfrm>
            <a:off x="304800" y="1143000"/>
            <a:ext cx="4320651" cy="5181600"/>
          </a:xfrm>
        </p:spPr>
        <p:txBody>
          <a:bodyPr>
            <a:normAutofit/>
          </a:bodyPr>
          <a:lstStyle/>
          <a:p>
            <a:pPr>
              <a:lnSpc>
                <a:spcPct val="110000"/>
              </a:lnSpc>
            </a:pPr>
            <a:r>
              <a:rPr lang="en-US" altLang="en-US" sz="2800" dirty="0" smtClean="0"/>
              <a:t>Interactions can trigger big changes</a:t>
            </a:r>
          </a:p>
          <a:p>
            <a:pPr lvl="1">
              <a:lnSpc>
                <a:spcPct val="110000"/>
              </a:lnSpc>
            </a:pPr>
            <a:r>
              <a:rPr lang="en-US" altLang="en-US" sz="2400" dirty="0" smtClean="0"/>
              <a:t>Stress</a:t>
            </a:r>
          </a:p>
          <a:p>
            <a:pPr lvl="1">
              <a:lnSpc>
                <a:spcPct val="110000"/>
              </a:lnSpc>
            </a:pPr>
            <a:r>
              <a:rPr lang="en-US" altLang="en-US" sz="2400" dirty="0" smtClean="0"/>
              <a:t>Disturbance</a:t>
            </a:r>
          </a:p>
          <a:p>
            <a:pPr lvl="1">
              <a:lnSpc>
                <a:spcPct val="110000"/>
              </a:lnSpc>
            </a:pPr>
            <a:r>
              <a:rPr lang="en-US" altLang="en-US" sz="2400" dirty="0" smtClean="0"/>
              <a:t>Invasive species</a:t>
            </a:r>
          </a:p>
          <a:p>
            <a:pPr lvl="1">
              <a:lnSpc>
                <a:spcPct val="110000"/>
              </a:lnSpc>
            </a:pPr>
            <a:r>
              <a:rPr lang="en-US" altLang="en-US" sz="2400" dirty="0" smtClean="0"/>
              <a:t>Insect pests</a:t>
            </a:r>
          </a:p>
          <a:p>
            <a:pPr lvl="1">
              <a:lnSpc>
                <a:spcPct val="110000"/>
              </a:lnSpc>
            </a:pPr>
            <a:r>
              <a:rPr lang="en-US" altLang="en-US" sz="2400" dirty="0" smtClean="0"/>
              <a:t>Forest diseases</a:t>
            </a:r>
            <a:endParaRPr lang="en-US" altLang="en-US" sz="2400" dirty="0"/>
          </a:p>
        </p:txBody>
      </p:sp>
    </p:spTree>
    <p:extLst>
      <p:ext uri="{BB962C8B-B14F-4D97-AF65-F5344CB8AC3E}">
        <p14:creationId xmlns:p14="http://schemas.microsoft.com/office/powerpoint/2010/main" val="145891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Forest Type Vulnerability </a:t>
            </a:r>
            <a:endParaRPr lang="en-US" dirty="0"/>
          </a:p>
        </p:txBody>
      </p:sp>
      <p:sp>
        <p:nvSpPr>
          <p:cNvPr id="7" name="Rectangle 6"/>
          <p:cNvSpPr/>
          <p:nvPr/>
        </p:nvSpPr>
        <p:spPr>
          <a:xfrm>
            <a:off x="2438400" y="6488668"/>
            <a:ext cx="6705600" cy="369332"/>
          </a:xfrm>
          <a:prstGeom prst="rect">
            <a:avLst/>
          </a:prstGeom>
        </p:spPr>
        <p:txBody>
          <a:bodyPr wrap="square">
            <a:spAutoFit/>
          </a:bodyPr>
          <a:lstStyle/>
          <a:p>
            <a:pPr algn="r"/>
            <a:r>
              <a:rPr lang="en-US" i="1" dirty="0" smtClean="0">
                <a:solidFill>
                  <a:srgbClr val="FFFFFF">
                    <a:lumMod val="85000"/>
                  </a:srgbClr>
                </a:solidFill>
              </a:rPr>
              <a:t>Download: </a:t>
            </a:r>
            <a:r>
              <a:rPr lang="en-US" b="1" dirty="0" smtClean="0">
                <a:solidFill>
                  <a:srgbClr val="FFFFFF"/>
                </a:solidFill>
              </a:rPr>
              <a:t>www.forestadaptation.org</a:t>
            </a:r>
            <a:endParaRPr lang="en-US" b="1" dirty="0">
              <a:solidFill>
                <a:srgbClr val="FFFFFF"/>
              </a:solidFill>
            </a:endParaRPr>
          </a:p>
        </p:txBody>
      </p:sp>
      <p:pic>
        <p:nvPicPr>
          <p:cNvPr id="10"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444713" y="914400"/>
            <a:ext cx="3841679"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rot="2775542">
            <a:off x="2292312" y="2032090"/>
            <a:ext cx="304800" cy="1371453"/>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F"/>
              </a:solidFill>
            </a:endParaRPr>
          </a:p>
        </p:txBody>
      </p:sp>
      <p:sp>
        <p:nvSpPr>
          <p:cNvPr id="11" name="Down Arrow 10"/>
          <p:cNvSpPr/>
          <p:nvPr/>
        </p:nvSpPr>
        <p:spPr>
          <a:xfrm>
            <a:off x="4114800" y="2667000"/>
            <a:ext cx="304800" cy="62538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F"/>
              </a:solidFill>
            </a:endParaRPr>
          </a:p>
        </p:txBody>
      </p:sp>
      <p:sp>
        <p:nvSpPr>
          <p:cNvPr id="12" name="Down Arrow 11"/>
          <p:cNvSpPr/>
          <p:nvPr/>
        </p:nvSpPr>
        <p:spPr>
          <a:xfrm rot="18172264">
            <a:off x="6028356" y="2584983"/>
            <a:ext cx="304800" cy="730665"/>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3268368" y="3352800"/>
            <a:ext cx="1997663" cy="707886"/>
          </a:xfrm>
          <a:prstGeom prst="rect">
            <a:avLst/>
          </a:prstGeom>
          <a:noFill/>
        </p:spPr>
        <p:txBody>
          <a:bodyPr wrap="none" rtlCol="0">
            <a:spAutoFit/>
          </a:bodyPr>
          <a:lstStyle/>
          <a:p>
            <a:r>
              <a:rPr lang="en-US" sz="2000" dirty="0" smtClean="0">
                <a:solidFill>
                  <a:srgbClr val="FF0000"/>
                </a:solidFill>
              </a:rPr>
              <a:t>Lowland conifer</a:t>
            </a:r>
          </a:p>
          <a:p>
            <a:r>
              <a:rPr lang="en-US" sz="2000" dirty="0" smtClean="0">
                <a:solidFill>
                  <a:srgbClr val="FF0000"/>
                </a:solidFill>
              </a:rPr>
              <a:t>Upland spruce-fir</a:t>
            </a:r>
          </a:p>
        </p:txBody>
      </p:sp>
      <p:sp>
        <p:nvSpPr>
          <p:cNvPr id="14" name="TextBox 13"/>
          <p:cNvSpPr txBox="1"/>
          <p:nvPr/>
        </p:nvSpPr>
        <p:spPr>
          <a:xfrm>
            <a:off x="3268368" y="3962400"/>
            <a:ext cx="2599032" cy="1938992"/>
          </a:xfrm>
          <a:prstGeom prst="rect">
            <a:avLst/>
          </a:prstGeom>
          <a:noFill/>
        </p:spPr>
        <p:txBody>
          <a:bodyPr wrap="square" rtlCol="0">
            <a:spAutoFit/>
          </a:bodyPr>
          <a:lstStyle/>
          <a:p>
            <a:r>
              <a:rPr lang="en-US" sz="2000" dirty="0" smtClean="0">
                <a:solidFill>
                  <a:srgbClr val="FFAB07"/>
                </a:solidFill>
              </a:rPr>
              <a:t>Aspen-birch</a:t>
            </a:r>
          </a:p>
          <a:p>
            <a:r>
              <a:rPr lang="en-US" sz="2000" dirty="0" smtClean="0">
                <a:solidFill>
                  <a:srgbClr val="FFAB07"/>
                </a:solidFill>
              </a:rPr>
              <a:t>Lowland/riparian hardwoods</a:t>
            </a:r>
          </a:p>
          <a:p>
            <a:r>
              <a:rPr lang="en-US" sz="2000" dirty="0" smtClean="0">
                <a:solidFill>
                  <a:srgbClr val="FFAB07"/>
                </a:solidFill>
              </a:rPr>
              <a:t>Red pine</a:t>
            </a:r>
          </a:p>
          <a:p>
            <a:r>
              <a:rPr lang="en-US" sz="2000" dirty="0" smtClean="0">
                <a:solidFill>
                  <a:srgbClr val="72AD75"/>
                </a:solidFill>
              </a:rPr>
              <a:t>Northern hardwoods</a:t>
            </a:r>
          </a:p>
          <a:p>
            <a:r>
              <a:rPr lang="en-US" sz="2000" dirty="0" smtClean="0">
                <a:solidFill>
                  <a:srgbClr val="72AD75"/>
                </a:solidFill>
              </a:rPr>
              <a:t>Jack pine</a:t>
            </a:r>
          </a:p>
        </p:txBody>
      </p:sp>
      <p:sp>
        <p:nvSpPr>
          <p:cNvPr id="15" name="TextBox 14"/>
          <p:cNvSpPr txBox="1"/>
          <p:nvPr/>
        </p:nvSpPr>
        <p:spPr>
          <a:xfrm>
            <a:off x="3268368" y="5769114"/>
            <a:ext cx="2599032" cy="707886"/>
          </a:xfrm>
          <a:prstGeom prst="rect">
            <a:avLst/>
          </a:prstGeom>
          <a:noFill/>
        </p:spPr>
        <p:txBody>
          <a:bodyPr wrap="square" rtlCol="0">
            <a:spAutoFit/>
          </a:bodyPr>
          <a:lstStyle/>
          <a:p>
            <a:r>
              <a:rPr lang="en-US" sz="2000" dirty="0" smtClean="0">
                <a:solidFill>
                  <a:srgbClr val="046D8B"/>
                </a:solidFill>
              </a:rPr>
              <a:t>Oak</a:t>
            </a:r>
          </a:p>
          <a:p>
            <a:r>
              <a:rPr lang="en-US" sz="2000" dirty="0" smtClean="0">
                <a:solidFill>
                  <a:srgbClr val="046D8B"/>
                </a:solidFill>
              </a:rPr>
              <a:t>White pine</a:t>
            </a:r>
          </a:p>
        </p:txBody>
      </p:sp>
      <p:sp>
        <p:nvSpPr>
          <p:cNvPr id="17" name="TextBox 16"/>
          <p:cNvSpPr txBox="1"/>
          <p:nvPr/>
        </p:nvSpPr>
        <p:spPr>
          <a:xfrm>
            <a:off x="457200" y="3352800"/>
            <a:ext cx="2524537" cy="1015663"/>
          </a:xfrm>
          <a:prstGeom prst="rect">
            <a:avLst/>
          </a:prstGeom>
          <a:noFill/>
        </p:spPr>
        <p:txBody>
          <a:bodyPr wrap="none" rtlCol="0">
            <a:spAutoFit/>
          </a:bodyPr>
          <a:lstStyle/>
          <a:p>
            <a:r>
              <a:rPr lang="en-US" sz="2000" dirty="0" smtClean="0">
                <a:solidFill>
                  <a:srgbClr val="FF0000"/>
                </a:solidFill>
              </a:rPr>
              <a:t>Acid peatland</a:t>
            </a:r>
          </a:p>
          <a:p>
            <a:r>
              <a:rPr lang="en-US" sz="2000" dirty="0" smtClean="0">
                <a:solidFill>
                  <a:srgbClr val="FF0000"/>
                </a:solidFill>
              </a:rPr>
              <a:t>Forested rich peatland</a:t>
            </a:r>
          </a:p>
          <a:p>
            <a:r>
              <a:rPr lang="en-US" sz="2000" dirty="0" smtClean="0">
                <a:solidFill>
                  <a:srgbClr val="FF0000"/>
                </a:solidFill>
              </a:rPr>
              <a:t>Wet forest</a:t>
            </a:r>
          </a:p>
        </p:txBody>
      </p:sp>
      <p:sp>
        <p:nvSpPr>
          <p:cNvPr id="18" name="TextBox 17"/>
          <p:cNvSpPr txBox="1"/>
          <p:nvPr/>
        </p:nvSpPr>
        <p:spPr>
          <a:xfrm>
            <a:off x="457200" y="4267200"/>
            <a:ext cx="2599032" cy="1323439"/>
          </a:xfrm>
          <a:prstGeom prst="rect">
            <a:avLst/>
          </a:prstGeom>
          <a:noFill/>
        </p:spPr>
        <p:txBody>
          <a:bodyPr wrap="square" rtlCol="0">
            <a:spAutoFit/>
          </a:bodyPr>
          <a:lstStyle/>
          <a:p>
            <a:r>
              <a:rPr lang="en-US" sz="2000" dirty="0" smtClean="0">
                <a:solidFill>
                  <a:srgbClr val="FFAB07"/>
                </a:solidFill>
              </a:rPr>
              <a:t>Managed aspen</a:t>
            </a:r>
          </a:p>
          <a:p>
            <a:r>
              <a:rPr lang="en-US" sz="2000" dirty="0" smtClean="0">
                <a:solidFill>
                  <a:srgbClr val="FFAB07"/>
                </a:solidFill>
              </a:rPr>
              <a:t>Managed red pine</a:t>
            </a:r>
          </a:p>
          <a:p>
            <a:r>
              <a:rPr lang="en-US" sz="2000" dirty="0" smtClean="0">
                <a:solidFill>
                  <a:srgbClr val="72AD75"/>
                </a:solidFill>
              </a:rPr>
              <a:t>Fire-dependent forest</a:t>
            </a:r>
          </a:p>
          <a:p>
            <a:r>
              <a:rPr lang="en-US" sz="2000" dirty="0" smtClean="0">
                <a:solidFill>
                  <a:srgbClr val="72AD75"/>
                </a:solidFill>
              </a:rPr>
              <a:t>Mesic hardwood forest</a:t>
            </a:r>
          </a:p>
        </p:txBody>
      </p:sp>
      <p:sp>
        <p:nvSpPr>
          <p:cNvPr id="19" name="TextBox 18"/>
          <p:cNvSpPr txBox="1"/>
          <p:nvPr/>
        </p:nvSpPr>
        <p:spPr>
          <a:xfrm>
            <a:off x="457200" y="5486400"/>
            <a:ext cx="2599032" cy="400110"/>
          </a:xfrm>
          <a:prstGeom prst="rect">
            <a:avLst/>
          </a:prstGeom>
          <a:noFill/>
        </p:spPr>
        <p:txBody>
          <a:bodyPr wrap="square" rtlCol="0">
            <a:spAutoFit/>
          </a:bodyPr>
          <a:lstStyle/>
          <a:p>
            <a:r>
              <a:rPr lang="en-US" sz="2000" dirty="0" smtClean="0">
                <a:solidFill>
                  <a:srgbClr val="046D8B"/>
                </a:solidFill>
              </a:rPr>
              <a:t>Floodplain forest</a:t>
            </a:r>
          </a:p>
        </p:txBody>
      </p:sp>
      <p:sp>
        <p:nvSpPr>
          <p:cNvPr id="20" name="TextBox 19"/>
          <p:cNvSpPr txBox="1"/>
          <p:nvPr/>
        </p:nvSpPr>
        <p:spPr>
          <a:xfrm>
            <a:off x="6087768" y="3352800"/>
            <a:ext cx="1997663" cy="400110"/>
          </a:xfrm>
          <a:prstGeom prst="rect">
            <a:avLst/>
          </a:prstGeom>
          <a:noFill/>
        </p:spPr>
        <p:txBody>
          <a:bodyPr wrap="none" rtlCol="0">
            <a:spAutoFit/>
          </a:bodyPr>
          <a:lstStyle/>
          <a:p>
            <a:r>
              <a:rPr lang="en-US" sz="2000" dirty="0" smtClean="0">
                <a:solidFill>
                  <a:srgbClr val="FF0000"/>
                </a:solidFill>
              </a:rPr>
              <a:t>Upland spruce-fir</a:t>
            </a:r>
          </a:p>
        </p:txBody>
      </p:sp>
      <p:sp>
        <p:nvSpPr>
          <p:cNvPr id="21" name="TextBox 20"/>
          <p:cNvSpPr txBox="1"/>
          <p:nvPr/>
        </p:nvSpPr>
        <p:spPr>
          <a:xfrm>
            <a:off x="6087768" y="3657600"/>
            <a:ext cx="2599032" cy="2246769"/>
          </a:xfrm>
          <a:prstGeom prst="rect">
            <a:avLst/>
          </a:prstGeom>
          <a:noFill/>
        </p:spPr>
        <p:txBody>
          <a:bodyPr wrap="square" rtlCol="0">
            <a:spAutoFit/>
          </a:bodyPr>
          <a:lstStyle/>
          <a:p>
            <a:r>
              <a:rPr lang="en-US" sz="2000" dirty="0">
                <a:solidFill>
                  <a:srgbClr val="FFAB07"/>
                </a:solidFill>
              </a:rPr>
              <a:t>Lowland conifer</a:t>
            </a:r>
          </a:p>
          <a:p>
            <a:r>
              <a:rPr lang="en-US" sz="2000" dirty="0" smtClean="0">
                <a:solidFill>
                  <a:srgbClr val="FFAB07"/>
                </a:solidFill>
              </a:rPr>
              <a:t>Red pine/ white pine Jack pine</a:t>
            </a:r>
          </a:p>
          <a:p>
            <a:r>
              <a:rPr lang="en-US" sz="2000" dirty="0" smtClean="0">
                <a:solidFill>
                  <a:srgbClr val="72AD75"/>
                </a:solidFill>
              </a:rPr>
              <a:t>Aspen-birch</a:t>
            </a:r>
          </a:p>
          <a:p>
            <a:r>
              <a:rPr lang="en-US" sz="2000" dirty="0">
                <a:solidFill>
                  <a:srgbClr val="72AD75"/>
                </a:solidFill>
              </a:rPr>
              <a:t>Northern hardwoods</a:t>
            </a:r>
          </a:p>
          <a:p>
            <a:r>
              <a:rPr lang="en-US" sz="2000" dirty="0" smtClean="0">
                <a:solidFill>
                  <a:srgbClr val="72AD75"/>
                </a:solidFill>
              </a:rPr>
              <a:t>Lowland/riparian hardwoods</a:t>
            </a:r>
          </a:p>
        </p:txBody>
      </p:sp>
      <p:sp>
        <p:nvSpPr>
          <p:cNvPr id="22" name="TextBox 21"/>
          <p:cNvSpPr txBox="1"/>
          <p:nvPr/>
        </p:nvSpPr>
        <p:spPr>
          <a:xfrm>
            <a:off x="6087768" y="5791200"/>
            <a:ext cx="2599032" cy="707886"/>
          </a:xfrm>
          <a:prstGeom prst="rect">
            <a:avLst/>
          </a:prstGeom>
          <a:noFill/>
        </p:spPr>
        <p:txBody>
          <a:bodyPr wrap="square" rtlCol="0">
            <a:spAutoFit/>
          </a:bodyPr>
          <a:lstStyle/>
          <a:p>
            <a:r>
              <a:rPr lang="en-US" sz="2000" dirty="0" smtClean="0">
                <a:solidFill>
                  <a:srgbClr val="046D8B"/>
                </a:solidFill>
              </a:rPr>
              <a:t>Oak associations</a:t>
            </a:r>
          </a:p>
          <a:p>
            <a:r>
              <a:rPr lang="en-US" sz="2000" dirty="0" smtClean="0">
                <a:solidFill>
                  <a:srgbClr val="046D8B"/>
                </a:solidFill>
              </a:rPr>
              <a:t>Barrens</a:t>
            </a:r>
          </a:p>
        </p:txBody>
      </p:sp>
      <p:sp>
        <p:nvSpPr>
          <p:cNvPr id="23" name="Action Button: Home 22">
            <a:hlinkClick r:id="rId3" action="ppaction://hlinksldjump" highlightClick="1"/>
          </p:cNvPr>
          <p:cNvSpPr/>
          <p:nvPr/>
        </p:nvSpPr>
        <p:spPr>
          <a:xfrm>
            <a:off x="112543" y="6172200"/>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386167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7" grpId="0"/>
      <p:bldP spid="18" grpId="0"/>
      <p:bldP spid="19" grpId="0"/>
      <p:bldP spid="20" grpId="0"/>
      <p:bldP spid="21" grpId="0"/>
      <p:bldP spid="2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to Site-Specific</a:t>
            </a:r>
            <a:endParaRPr lang="en-US" dirty="0"/>
          </a:p>
        </p:txBody>
      </p:sp>
      <p:sp>
        <p:nvSpPr>
          <p:cNvPr id="7" name="Content Placeholder 4"/>
          <p:cNvSpPr txBox="1">
            <a:spLocks/>
          </p:cNvSpPr>
          <p:nvPr/>
        </p:nvSpPr>
        <p:spPr>
          <a:xfrm>
            <a:off x="495297" y="1066800"/>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600"/>
              </a:spcBef>
            </a:pPr>
            <a:r>
              <a:rPr lang="en-US" sz="2800" dirty="0">
                <a:solidFill>
                  <a:srgbClr val="2F2B20"/>
                </a:solidFill>
              </a:rPr>
              <a:t>Research and assessments describe </a:t>
            </a:r>
            <a:r>
              <a:rPr lang="en-US" sz="2800" b="1" u="sng" dirty="0">
                <a:solidFill>
                  <a:srgbClr val="2F2B20"/>
                </a:solidFill>
              </a:rPr>
              <a:t>broad trends</a:t>
            </a:r>
            <a:r>
              <a:rPr lang="en-US" sz="2800" dirty="0">
                <a:solidFill>
                  <a:srgbClr val="2F2B20"/>
                </a:solidFill>
              </a:rPr>
              <a:t> but </a:t>
            </a:r>
            <a:r>
              <a:rPr lang="en-US" sz="2800" b="1" u="sng" dirty="0">
                <a:solidFill>
                  <a:srgbClr val="2F2B20"/>
                </a:solidFill>
              </a:rPr>
              <a:t>local conditions</a:t>
            </a:r>
            <a:r>
              <a:rPr lang="en-US" sz="2800" dirty="0">
                <a:solidFill>
                  <a:srgbClr val="2F2B20"/>
                </a:solidFill>
              </a:rPr>
              <a:t> and </a:t>
            </a:r>
            <a:r>
              <a:rPr lang="en-US" sz="2800" b="1" u="sng" dirty="0">
                <a:solidFill>
                  <a:srgbClr val="2F2B20"/>
                </a:solidFill>
              </a:rPr>
              <a:t>management</a:t>
            </a:r>
            <a:r>
              <a:rPr lang="en-US" sz="2800" dirty="0">
                <a:solidFill>
                  <a:srgbClr val="2F2B20"/>
                </a:solidFill>
              </a:rPr>
              <a:t> make the difference. </a:t>
            </a:r>
            <a:endParaRPr lang="en-US" sz="2800" dirty="0" smtClean="0">
              <a:solidFill>
                <a:srgbClr val="2F2B20"/>
              </a:solidFill>
            </a:endParaRPr>
          </a:p>
          <a:p>
            <a:pPr marL="0" indent="0">
              <a:spcBef>
                <a:spcPts val="1600"/>
              </a:spcBef>
              <a:buFont typeface="Arial" panose="020B0604020202020204" pitchFamily="34" charset="0"/>
              <a:buNone/>
            </a:pPr>
            <a:endParaRPr lang="en-US" sz="2800" dirty="0" smtClean="0">
              <a:solidFill>
                <a:srgbClr val="2F2B20"/>
              </a:solidFill>
            </a:endParaRPr>
          </a:p>
          <a:p>
            <a:pPr marL="0" indent="0">
              <a:buFont typeface="Arial" panose="020B0604020202020204" pitchFamily="34" charset="0"/>
              <a:buNone/>
            </a:pPr>
            <a:endParaRPr lang="en-US" dirty="0">
              <a:solidFill>
                <a:srgbClr val="2F2B20"/>
              </a:solidFill>
            </a:endParaRP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val="0"/>
              </a:ext>
            </a:extLst>
          </a:blip>
          <a:srcRect l="2237" t="2580" r="2237" b="6013"/>
          <a:stretch/>
        </p:blipFill>
        <p:spPr>
          <a:xfrm>
            <a:off x="1676401" y="3038952"/>
            <a:ext cx="5714999" cy="3438048"/>
          </a:xfrm>
          <a:prstGeom prst="rect">
            <a:avLst/>
          </a:prstGeom>
        </p:spPr>
      </p:pic>
    </p:spTree>
    <p:extLst>
      <p:ext uri="{BB962C8B-B14F-4D97-AF65-F5344CB8AC3E}">
        <p14:creationId xmlns:p14="http://schemas.microsoft.com/office/powerpoint/2010/main" val="3567980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52482" y="6438812"/>
            <a:ext cx="6113358" cy="369332"/>
          </a:xfrm>
          <a:prstGeom prst="rect">
            <a:avLst/>
          </a:prstGeom>
          <a:noFill/>
        </p:spPr>
        <p:txBody>
          <a:bodyPr wrap="square" rtlCol="0">
            <a:spAutoFit/>
          </a:bodyPr>
          <a:lstStyle/>
          <a:p>
            <a:r>
              <a:rPr lang="en-US" dirty="0" smtClean="0">
                <a:solidFill>
                  <a:srgbClr val="2F2B20"/>
                </a:solidFill>
                <a:cs typeface="Calibri" pitchFamily="34" charset="0"/>
              </a:rPr>
              <a:t>Swanston </a:t>
            </a:r>
            <a:r>
              <a:rPr lang="en-US" dirty="0">
                <a:solidFill>
                  <a:srgbClr val="2F2B20"/>
                </a:solidFill>
                <a:cs typeface="Calibri" pitchFamily="34" charset="0"/>
              </a:rPr>
              <a:t>and </a:t>
            </a:r>
            <a:r>
              <a:rPr lang="en-US" dirty="0" smtClean="0">
                <a:solidFill>
                  <a:srgbClr val="2F2B20"/>
                </a:solidFill>
                <a:cs typeface="Calibri" pitchFamily="34" charset="0"/>
              </a:rPr>
              <a:t>Janowiak 2012; </a:t>
            </a:r>
            <a:r>
              <a:rPr lang="en-US" dirty="0" smtClean="0">
                <a:solidFill>
                  <a:srgbClr val="2F2B20"/>
                </a:solidFill>
                <a:cs typeface="Calibri" pitchFamily="34" charset="0"/>
                <a:hlinkClick r:id="rId3"/>
              </a:rPr>
              <a:t>www.nrs.fs.fed.us/pubs/40543</a:t>
            </a:r>
            <a:r>
              <a:rPr lang="en-US" dirty="0" smtClean="0">
                <a:solidFill>
                  <a:srgbClr val="2F2B20"/>
                </a:solidFill>
                <a:cs typeface="Calibri" pitchFamily="34" charset="0"/>
              </a:rPr>
              <a:t> </a:t>
            </a:r>
            <a:endParaRPr lang="en-US" dirty="0">
              <a:solidFill>
                <a:srgbClr val="2F2B20"/>
              </a:solidFill>
              <a:cs typeface="Calibri" pitchFamily="34" charset="0"/>
            </a:endParaRPr>
          </a:p>
        </p:txBody>
      </p:sp>
      <p:grpSp>
        <p:nvGrpSpPr>
          <p:cNvPr id="3" name="Group 2"/>
          <p:cNvGrpSpPr/>
          <p:nvPr/>
        </p:nvGrpSpPr>
        <p:grpSpPr>
          <a:xfrm>
            <a:off x="1100667" y="1472977"/>
            <a:ext cx="7174403" cy="4934332"/>
            <a:chOff x="1100667" y="1472977"/>
            <a:chExt cx="7174403" cy="4934332"/>
          </a:xfrm>
        </p:grpSpPr>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1. </a:t>
                </a:r>
                <a:r>
                  <a:rPr lang="en-US" sz="2800" b="1" dirty="0" smtClean="0">
                    <a:solidFill>
                      <a:srgbClr val="2F2B20"/>
                    </a:solidFill>
                    <a:cs typeface="Calibri" pitchFamily="34" charset="0"/>
                  </a:rPr>
                  <a:t>DEFINE</a:t>
                </a:r>
                <a:r>
                  <a:rPr lang="en-US" sz="2800" dirty="0" smtClean="0">
                    <a:solidFill>
                      <a:srgbClr val="2F2B20"/>
                    </a:solidFill>
                    <a:cs typeface="Calibri" pitchFamily="34" charset="0"/>
                  </a:rPr>
                  <a:t> management objectives.</a:t>
                </a:r>
                <a:endParaRPr lang="en-US" sz="2800" dirty="0">
                  <a:solidFill>
                    <a:srgbClr val="2F2B20"/>
                  </a:solidFill>
                  <a:cs typeface="Calibri" pitchFamily="34" charset="0"/>
                </a:endParaRP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2. </a:t>
                </a:r>
                <a:r>
                  <a:rPr lang="en-US" sz="2800" b="1" dirty="0" smtClean="0">
                    <a:solidFill>
                      <a:srgbClr val="2F2B20"/>
                    </a:solidFill>
                    <a:cs typeface="Calibri" pitchFamily="34" charset="0"/>
                  </a:rPr>
                  <a:t>ASSESS</a:t>
                </a:r>
                <a:r>
                  <a:rPr lang="en-US" sz="2800" dirty="0" smtClean="0">
                    <a:solidFill>
                      <a:srgbClr val="2F2B20"/>
                    </a:solidFill>
                    <a:cs typeface="Calibri" pitchFamily="34" charset="0"/>
                  </a:rPr>
                  <a:t> climate impacts.</a:t>
                </a:r>
                <a:endParaRPr lang="en-US" sz="2800" dirty="0">
                  <a:solidFill>
                    <a:srgbClr val="2F2B20"/>
                  </a:solidFill>
                  <a:cs typeface="Calibri" pitchFamily="34" charset="0"/>
                </a:endParaRP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3. </a:t>
                </a:r>
                <a:r>
                  <a:rPr lang="en-US" sz="2800" b="1" dirty="0" smtClean="0">
                    <a:solidFill>
                      <a:srgbClr val="2F2B20"/>
                    </a:solidFill>
                    <a:cs typeface="Calibri" pitchFamily="34" charset="0"/>
                  </a:rPr>
                  <a:t>EVALUATE</a:t>
                </a:r>
                <a:r>
                  <a:rPr lang="en-US" sz="2800" dirty="0" smtClean="0">
                    <a:solidFill>
                      <a:srgbClr val="2F2B20"/>
                    </a:solidFill>
                    <a:cs typeface="Calibri" pitchFamily="34" charset="0"/>
                  </a:rPr>
                  <a:t> management objectives.</a:t>
                </a:r>
                <a:endParaRPr lang="en-US" sz="2800" dirty="0">
                  <a:solidFill>
                    <a:srgbClr val="2F2B20"/>
                  </a:solidFill>
                  <a:cs typeface="Calibri" pitchFamily="34" charset="0"/>
                </a:endParaRP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4. </a:t>
                </a:r>
                <a:r>
                  <a:rPr lang="en-US" sz="2800" b="1" dirty="0" smtClean="0">
                    <a:solidFill>
                      <a:srgbClr val="2F2B20"/>
                    </a:solidFill>
                    <a:cs typeface="Calibri" pitchFamily="34" charset="0"/>
                  </a:rPr>
                  <a:t>IDENTIFY</a:t>
                </a:r>
                <a:r>
                  <a:rPr lang="en-US" sz="2800" dirty="0" smtClean="0">
                    <a:solidFill>
                      <a:srgbClr val="2F2B20"/>
                    </a:solidFill>
                    <a:cs typeface="Calibri" pitchFamily="34" charset="0"/>
                  </a:rPr>
                  <a:t> adaptation approaches. </a:t>
                </a:r>
                <a:endParaRPr lang="en-US" sz="2800" dirty="0">
                  <a:solidFill>
                    <a:srgbClr val="2F2B20"/>
                  </a:solidFill>
                  <a:cs typeface="Calibri" pitchFamily="34" charset="0"/>
                </a:endParaRP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dirty="0" smtClean="0">
                    <a:solidFill>
                      <a:srgbClr val="2F2B20"/>
                    </a:solidFill>
                    <a:cs typeface="Calibri" pitchFamily="34" charset="0"/>
                  </a:rPr>
                  <a:t>5. </a:t>
                </a:r>
                <a:r>
                  <a:rPr lang="en-US" sz="2800" b="1" dirty="0" smtClean="0">
                    <a:solidFill>
                      <a:srgbClr val="2F2B20"/>
                    </a:solidFill>
                    <a:cs typeface="Calibri" pitchFamily="34" charset="0"/>
                  </a:rPr>
                  <a:t>MONITOR</a:t>
                </a:r>
                <a:r>
                  <a:rPr lang="en-US" sz="2800" dirty="0" smtClean="0">
                    <a:solidFill>
                      <a:srgbClr val="2F2B20"/>
                    </a:solidFill>
                    <a:cs typeface="Calibri" pitchFamily="34" charset="0"/>
                  </a:rPr>
                  <a:t> and evaluate effectiveness.</a:t>
                </a:r>
                <a:endParaRPr lang="en-US" sz="2800" dirty="0">
                  <a:solidFill>
                    <a:srgbClr val="2F2B20"/>
                  </a:solidFill>
                  <a:cs typeface="Calibri" pitchFamily="34" charset="0"/>
                </a:endParaRPr>
              </a:p>
            </p:txBody>
          </p:sp>
        </p:grpSp>
      </p:grpSp>
      <p:sp>
        <p:nvSpPr>
          <p:cNvPr id="2" name="Title 1"/>
          <p:cNvSpPr>
            <a:spLocks noGrp="1"/>
          </p:cNvSpPr>
          <p:nvPr>
            <p:ph type="title"/>
          </p:nvPr>
        </p:nvSpPr>
        <p:spPr/>
        <p:txBody>
          <a:bodyPr/>
          <a:lstStyle/>
          <a:p>
            <a:r>
              <a:rPr lang="en-US" dirty="0" smtClean="0"/>
              <a:t>Adaptation Workbook</a:t>
            </a:r>
            <a:endParaRPr lang="en-US" dirty="0"/>
          </a:p>
        </p:txBody>
      </p:sp>
    </p:spTree>
    <p:extLst>
      <p:ext uri="{BB962C8B-B14F-4D97-AF65-F5344CB8AC3E}">
        <p14:creationId xmlns:p14="http://schemas.microsoft.com/office/powerpoint/2010/main" val="1452949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Be like Wayne</a:t>
            </a:r>
            <a:endParaRPr lang="en-US" sz="5400" dirty="0"/>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7" name="AutoShape 4"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8" name="AutoShape 6"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5" name="Content Placeholder 4"/>
          <p:cNvSpPr>
            <a:spLocks noGrp="1"/>
          </p:cNvSpPr>
          <p:nvPr>
            <p:ph idx="1"/>
          </p:nvPr>
        </p:nvSpPr>
        <p:spPr/>
        <p:txBody>
          <a:bodyPr/>
          <a:lstStyle/>
          <a:p>
            <a:endParaRPr lang="en-US" dirty="0"/>
          </a:p>
        </p:txBody>
      </p:sp>
      <p:pic>
        <p:nvPicPr>
          <p:cNvPr id="1026" name="Picture 2" descr="Image result for skate to where the p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1" y="1143000"/>
            <a:ext cx="8412478"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249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8" name="Rectangle 7"/>
          <p:cNvSpPr/>
          <p:nvPr/>
        </p:nvSpPr>
        <p:spPr>
          <a:xfrm>
            <a:off x="6496865" y="6479903"/>
            <a:ext cx="2647135" cy="369332"/>
          </a:xfrm>
          <a:prstGeom prst="rect">
            <a:avLst/>
          </a:prstGeom>
        </p:spPr>
        <p:txBody>
          <a:bodyPr wrap="none">
            <a:spAutoFit/>
          </a:bodyPr>
          <a:lstStyle/>
          <a:p>
            <a:pPr algn="r"/>
            <a:r>
              <a:rPr lang="en-US" dirty="0">
                <a:solidFill>
                  <a:srgbClr val="FFFFFF">
                    <a:lumMod val="85000"/>
                  </a:srgbClr>
                </a:solidFill>
              </a:rPr>
              <a:t>www.forestadaptation.org</a:t>
            </a:r>
          </a:p>
        </p:txBody>
      </p:sp>
      <p:sp>
        <p:nvSpPr>
          <p:cNvPr id="5" name="Content Placeholder 4"/>
          <p:cNvSpPr txBox="1">
            <a:spLocks/>
          </p:cNvSpPr>
          <p:nvPr/>
        </p:nvSpPr>
        <p:spPr>
          <a:xfrm>
            <a:off x="495297" y="1066800"/>
            <a:ext cx="8115303" cy="5181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600"/>
              </a:spcBef>
            </a:pPr>
            <a:r>
              <a:rPr lang="en-US" sz="2800" dirty="0" smtClean="0">
                <a:solidFill>
                  <a:srgbClr val="2F2B20"/>
                </a:solidFill>
              </a:rPr>
              <a:t>Stephen will send presentation and pre-work</a:t>
            </a:r>
          </a:p>
          <a:p>
            <a:pPr>
              <a:spcBef>
                <a:spcPts val="1600"/>
              </a:spcBef>
            </a:pPr>
            <a:r>
              <a:rPr lang="en-US" sz="2800" dirty="0" smtClean="0">
                <a:solidFill>
                  <a:srgbClr val="2F2B20"/>
                </a:solidFill>
              </a:rPr>
              <a:t>Pre-work! (Send </a:t>
            </a:r>
            <a:r>
              <a:rPr lang="en-US" sz="2800" dirty="0">
                <a:solidFill>
                  <a:srgbClr val="2F2B20"/>
                </a:solidFill>
              </a:rPr>
              <a:t>to Stephen and </a:t>
            </a:r>
            <a:r>
              <a:rPr lang="en-US" sz="2800" dirty="0" smtClean="0">
                <a:solidFill>
                  <a:srgbClr val="2F2B20"/>
                </a:solidFill>
              </a:rPr>
              <a:t>Leesha </a:t>
            </a:r>
            <a:r>
              <a:rPr lang="en-US" sz="2800" dirty="0">
                <a:solidFill>
                  <a:srgbClr val="2F2B20"/>
                </a:solidFill>
              </a:rPr>
              <a:t>by </a:t>
            </a:r>
            <a:r>
              <a:rPr lang="en-US" sz="2800" dirty="0" smtClean="0">
                <a:solidFill>
                  <a:srgbClr val="FF0000"/>
                </a:solidFill>
              </a:rPr>
              <a:t>7/21</a:t>
            </a:r>
            <a:r>
              <a:rPr lang="en-US" sz="2800" dirty="0" smtClean="0">
                <a:solidFill>
                  <a:srgbClr val="2F2B20"/>
                </a:solidFill>
              </a:rPr>
              <a:t>.)</a:t>
            </a:r>
          </a:p>
          <a:p>
            <a:pPr lvl="1">
              <a:spcBef>
                <a:spcPts val="1600"/>
              </a:spcBef>
            </a:pPr>
            <a:r>
              <a:rPr lang="en-US" sz="2400" dirty="0" smtClean="0">
                <a:solidFill>
                  <a:srgbClr val="2F2B20"/>
                </a:solidFill>
              </a:rPr>
              <a:t>List major Goals and Objectives for your resource area (Step 1)</a:t>
            </a:r>
          </a:p>
          <a:p>
            <a:pPr lvl="1">
              <a:spcBef>
                <a:spcPts val="1600"/>
              </a:spcBef>
            </a:pPr>
            <a:r>
              <a:rPr lang="en-US" sz="2400" dirty="0" smtClean="0">
                <a:solidFill>
                  <a:srgbClr val="2F2B20"/>
                </a:solidFill>
              </a:rPr>
              <a:t>Complete climate change impacts worksheets for your resource area. </a:t>
            </a:r>
            <a:r>
              <a:rPr lang="en-US" sz="2400" dirty="0">
                <a:solidFill>
                  <a:srgbClr val="2F2B20"/>
                </a:solidFill>
              </a:rPr>
              <a:t>(Step 2</a:t>
            </a:r>
            <a:r>
              <a:rPr lang="en-US" sz="2400" dirty="0" smtClean="0">
                <a:solidFill>
                  <a:srgbClr val="2F2B20"/>
                </a:solidFill>
              </a:rPr>
              <a:t>)</a:t>
            </a:r>
          </a:p>
          <a:p>
            <a:pPr lvl="1">
              <a:spcBef>
                <a:spcPts val="1600"/>
              </a:spcBef>
            </a:pPr>
            <a:r>
              <a:rPr lang="en-US" sz="2400" dirty="0" smtClean="0">
                <a:solidFill>
                  <a:srgbClr val="2F2B20"/>
                </a:solidFill>
              </a:rPr>
              <a:t>Consider feasibility of your Objectives (Step 3) </a:t>
            </a:r>
          </a:p>
          <a:p>
            <a:pPr lvl="1">
              <a:spcBef>
                <a:spcPts val="1600"/>
              </a:spcBef>
            </a:pPr>
            <a:r>
              <a:rPr lang="en-US" sz="2400" dirty="0" smtClean="0">
                <a:solidFill>
                  <a:srgbClr val="2F2B20"/>
                </a:solidFill>
              </a:rPr>
              <a:t>Review adaptation menus (optional) </a:t>
            </a:r>
          </a:p>
          <a:p>
            <a:pPr>
              <a:spcBef>
                <a:spcPts val="1600"/>
              </a:spcBef>
            </a:pPr>
            <a:r>
              <a:rPr lang="en-US" dirty="0" smtClean="0">
                <a:solidFill>
                  <a:srgbClr val="2F2B20"/>
                </a:solidFill>
              </a:rPr>
              <a:t>Get </a:t>
            </a:r>
            <a:r>
              <a:rPr lang="en-US" dirty="0">
                <a:solidFill>
                  <a:srgbClr val="2F2B20"/>
                </a:solidFill>
              </a:rPr>
              <a:t>in touch with questions</a:t>
            </a:r>
            <a:r>
              <a:rPr lang="en-US" dirty="0" smtClean="0">
                <a:solidFill>
                  <a:srgbClr val="2F2B20"/>
                </a:solidFill>
              </a:rPr>
              <a:t>!</a:t>
            </a:r>
          </a:p>
          <a:p>
            <a:pPr>
              <a:spcBef>
                <a:spcPts val="1600"/>
              </a:spcBef>
            </a:pPr>
            <a:r>
              <a:rPr lang="en-US" dirty="0" smtClean="0">
                <a:solidFill>
                  <a:srgbClr val="2F2B20"/>
                </a:solidFill>
              </a:rPr>
              <a:t>Plan to meet for session 2! </a:t>
            </a:r>
            <a:endParaRPr lang="en-US" dirty="0">
              <a:solidFill>
                <a:srgbClr val="2F2B20"/>
              </a:solidFill>
            </a:endParaRPr>
          </a:p>
          <a:p>
            <a:pPr marL="0" indent="0">
              <a:buFont typeface="Arial" panose="020B0604020202020204" pitchFamily="34" charset="0"/>
              <a:buNone/>
            </a:pPr>
            <a:endParaRPr lang="en-US" dirty="0">
              <a:solidFill>
                <a:srgbClr val="2F2B20"/>
              </a:solidFill>
            </a:endParaRPr>
          </a:p>
        </p:txBody>
      </p:sp>
      <p:sp>
        <p:nvSpPr>
          <p:cNvPr id="6" name="TextBox 5"/>
          <p:cNvSpPr txBox="1"/>
          <p:nvPr/>
        </p:nvSpPr>
        <p:spPr>
          <a:xfrm>
            <a:off x="609600" y="4732936"/>
            <a:ext cx="8001000" cy="646331"/>
          </a:xfrm>
          <a:prstGeom prst="rect">
            <a:avLst/>
          </a:prstGeom>
          <a:noFill/>
        </p:spPr>
        <p:txBody>
          <a:bodyPr wrap="square" rtlCol="0">
            <a:spAutoFit/>
          </a:bodyPr>
          <a:lstStyle/>
          <a:p>
            <a:pPr marL="742950" lvl="1" indent="-285750">
              <a:buFont typeface="Arial" panose="020B0604020202020204" pitchFamily="34" charset="0"/>
              <a:buChar char="•"/>
            </a:pPr>
            <a:endParaRPr lang="en-US" dirty="0">
              <a:latin typeface="Calibri" panose="020F0502020204030204" pitchFamily="34" charset="0"/>
            </a:endParaRPr>
          </a:p>
          <a:p>
            <a:endParaRPr lang="en-US" dirty="0"/>
          </a:p>
        </p:txBody>
      </p:sp>
    </p:spTree>
    <p:extLst>
      <p:ext uri="{BB962C8B-B14F-4D97-AF65-F5344CB8AC3E}">
        <p14:creationId xmlns:p14="http://schemas.microsoft.com/office/powerpoint/2010/main" val="12091650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505200" y="2555662"/>
            <a:ext cx="7790427" cy="7790427"/>
            <a:chOff x="-3505200" y="2555662"/>
            <a:chExt cx="7790427" cy="7790427"/>
          </a:xfrm>
        </p:grpSpPr>
        <p:sp>
          <p:nvSpPr>
            <p:cNvPr id="5" name="Oval 4"/>
            <p:cNvSpPr/>
            <p:nvPr>
              <p:custDataLst>
                <p:tags r:id="rId3"/>
              </p:custDataLst>
            </p:nvPr>
          </p:nvSpPr>
          <p:spPr>
            <a:xfrm>
              <a:off x="-3505200" y="2555662"/>
              <a:ext cx="7790427" cy="7790427"/>
            </a:xfrm>
            <a:prstGeom prst="ellipse">
              <a:avLst/>
            </a:prstGeom>
            <a:solidFill>
              <a:schemeClr val="accent1">
                <a:lumMod val="75000"/>
              </a:schemeClr>
            </a:solidFill>
            <a:ln w="1143000">
              <a:solidFill>
                <a:schemeClr val="accent1">
                  <a:lumMod val="75000"/>
                  <a:alpha val="50000"/>
                </a:schemeClr>
              </a:solidFill>
            </a:ln>
            <a:effectLst>
              <a:glow rad="711200">
                <a:schemeClr val="accent1">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6" name="Freeform 5"/>
            <p:cNvSpPr/>
            <p:nvPr>
              <p:custDataLst>
                <p:tags r:id="rId4"/>
              </p:custDataLst>
            </p:nvPr>
          </p:nvSpPr>
          <p:spPr>
            <a:xfrm>
              <a:off x="152400" y="2642900"/>
              <a:ext cx="2925410" cy="4062700"/>
            </a:xfrm>
            <a:custGeom>
              <a:avLst/>
              <a:gdLst>
                <a:gd name="connsiteX0" fmla="*/ 902 w 2925410"/>
                <a:gd name="connsiteY0" fmla="*/ 276447 h 4062700"/>
                <a:gd name="connsiteX1" fmla="*/ 85963 w 2925410"/>
                <a:gd name="connsiteY1" fmla="*/ 318977 h 4062700"/>
                <a:gd name="connsiteX2" fmla="*/ 128493 w 2925410"/>
                <a:gd name="connsiteY2" fmla="*/ 308345 h 4062700"/>
                <a:gd name="connsiteX3" fmla="*/ 149758 w 2925410"/>
                <a:gd name="connsiteY3" fmla="*/ 276447 h 4062700"/>
                <a:gd name="connsiteX4" fmla="*/ 181656 w 2925410"/>
                <a:gd name="connsiteY4" fmla="*/ 255182 h 4062700"/>
                <a:gd name="connsiteX5" fmla="*/ 234819 w 2925410"/>
                <a:gd name="connsiteY5" fmla="*/ 159489 h 4062700"/>
                <a:gd name="connsiteX6" fmla="*/ 287982 w 2925410"/>
                <a:gd name="connsiteY6" fmla="*/ 116959 h 4062700"/>
                <a:gd name="connsiteX7" fmla="*/ 330512 w 2925410"/>
                <a:gd name="connsiteY7" fmla="*/ 127591 h 4062700"/>
                <a:gd name="connsiteX8" fmla="*/ 362409 w 2925410"/>
                <a:gd name="connsiteY8" fmla="*/ 138224 h 4062700"/>
                <a:gd name="connsiteX9" fmla="*/ 404940 w 2925410"/>
                <a:gd name="connsiteY9" fmla="*/ 127591 h 4062700"/>
                <a:gd name="connsiteX10" fmla="*/ 436837 w 2925410"/>
                <a:gd name="connsiteY10" fmla="*/ 63796 h 4062700"/>
                <a:gd name="connsiteX11" fmla="*/ 500633 w 2925410"/>
                <a:gd name="connsiteY11" fmla="*/ 42531 h 4062700"/>
                <a:gd name="connsiteX12" fmla="*/ 532530 w 2925410"/>
                <a:gd name="connsiteY12" fmla="*/ 31898 h 4062700"/>
                <a:gd name="connsiteX13" fmla="*/ 596326 w 2925410"/>
                <a:gd name="connsiteY13" fmla="*/ 10633 h 4062700"/>
                <a:gd name="connsiteX14" fmla="*/ 628223 w 2925410"/>
                <a:gd name="connsiteY14" fmla="*/ 0 h 4062700"/>
                <a:gd name="connsiteX15" fmla="*/ 702651 w 2925410"/>
                <a:gd name="connsiteY15" fmla="*/ 10633 h 4062700"/>
                <a:gd name="connsiteX16" fmla="*/ 734549 w 2925410"/>
                <a:gd name="connsiteY16" fmla="*/ 21266 h 4062700"/>
                <a:gd name="connsiteX17" fmla="*/ 755814 w 2925410"/>
                <a:gd name="connsiteY17" fmla="*/ 53163 h 4062700"/>
                <a:gd name="connsiteX18" fmla="*/ 787712 w 2925410"/>
                <a:gd name="connsiteY18" fmla="*/ 85061 h 4062700"/>
                <a:gd name="connsiteX19" fmla="*/ 819609 w 2925410"/>
                <a:gd name="connsiteY19" fmla="*/ 180754 h 4062700"/>
                <a:gd name="connsiteX20" fmla="*/ 830242 w 2925410"/>
                <a:gd name="connsiteY20" fmla="*/ 212652 h 4062700"/>
                <a:gd name="connsiteX21" fmla="*/ 851507 w 2925410"/>
                <a:gd name="connsiteY21" fmla="*/ 297712 h 4062700"/>
                <a:gd name="connsiteX22" fmla="*/ 872772 w 2925410"/>
                <a:gd name="connsiteY22" fmla="*/ 329610 h 4062700"/>
                <a:gd name="connsiteX23" fmla="*/ 883405 w 2925410"/>
                <a:gd name="connsiteY23" fmla="*/ 361507 h 4062700"/>
                <a:gd name="connsiteX24" fmla="*/ 925935 w 2925410"/>
                <a:gd name="connsiteY24" fmla="*/ 425303 h 4062700"/>
                <a:gd name="connsiteX25" fmla="*/ 947200 w 2925410"/>
                <a:gd name="connsiteY25" fmla="*/ 457200 h 4062700"/>
                <a:gd name="connsiteX26" fmla="*/ 979098 w 2925410"/>
                <a:gd name="connsiteY26" fmla="*/ 467833 h 4062700"/>
                <a:gd name="connsiteX27" fmla="*/ 1074791 w 2925410"/>
                <a:gd name="connsiteY27" fmla="*/ 520996 h 4062700"/>
                <a:gd name="connsiteX28" fmla="*/ 1106689 w 2925410"/>
                <a:gd name="connsiteY28" fmla="*/ 531628 h 4062700"/>
                <a:gd name="connsiteX29" fmla="*/ 1191749 w 2925410"/>
                <a:gd name="connsiteY29" fmla="*/ 606056 h 4062700"/>
                <a:gd name="connsiteX30" fmla="*/ 1255544 w 2925410"/>
                <a:gd name="connsiteY30" fmla="*/ 648586 h 4062700"/>
                <a:gd name="connsiteX31" fmla="*/ 1298075 w 2925410"/>
                <a:gd name="connsiteY31" fmla="*/ 637954 h 4062700"/>
                <a:gd name="connsiteX32" fmla="*/ 1287442 w 2925410"/>
                <a:gd name="connsiteY32" fmla="*/ 552893 h 4062700"/>
                <a:gd name="connsiteX33" fmla="*/ 1276809 w 2925410"/>
                <a:gd name="connsiteY33" fmla="*/ 520996 h 4062700"/>
                <a:gd name="connsiteX34" fmla="*/ 1244912 w 2925410"/>
                <a:gd name="connsiteY34" fmla="*/ 499731 h 4062700"/>
                <a:gd name="connsiteX35" fmla="*/ 1191749 w 2925410"/>
                <a:gd name="connsiteY35" fmla="*/ 404038 h 4062700"/>
                <a:gd name="connsiteX36" fmla="*/ 1170484 w 2925410"/>
                <a:gd name="connsiteY36" fmla="*/ 372140 h 4062700"/>
                <a:gd name="connsiteX37" fmla="*/ 1191749 w 2925410"/>
                <a:gd name="connsiteY37" fmla="*/ 340242 h 4062700"/>
                <a:gd name="connsiteX38" fmla="*/ 1308707 w 2925410"/>
                <a:gd name="connsiteY38" fmla="*/ 340242 h 4062700"/>
                <a:gd name="connsiteX39" fmla="*/ 1340605 w 2925410"/>
                <a:gd name="connsiteY39" fmla="*/ 372140 h 4062700"/>
                <a:gd name="connsiteX40" fmla="*/ 1372502 w 2925410"/>
                <a:gd name="connsiteY40" fmla="*/ 435935 h 4062700"/>
                <a:gd name="connsiteX41" fmla="*/ 1404400 w 2925410"/>
                <a:gd name="connsiteY41" fmla="*/ 446568 h 4062700"/>
                <a:gd name="connsiteX42" fmla="*/ 1436298 w 2925410"/>
                <a:gd name="connsiteY42" fmla="*/ 467833 h 4062700"/>
                <a:gd name="connsiteX43" fmla="*/ 1468195 w 2925410"/>
                <a:gd name="connsiteY43" fmla="*/ 531628 h 4062700"/>
                <a:gd name="connsiteX44" fmla="*/ 1478828 w 2925410"/>
                <a:gd name="connsiteY44" fmla="*/ 648586 h 4062700"/>
                <a:gd name="connsiteX45" fmla="*/ 1489461 w 2925410"/>
                <a:gd name="connsiteY45" fmla="*/ 680484 h 4062700"/>
                <a:gd name="connsiteX46" fmla="*/ 1521358 w 2925410"/>
                <a:gd name="connsiteY46" fmla="*/ 691117 h 4062700"/>
                <a:gd name="connsiteX47" fmla="*/ 1531991 w 2925410"/>
                <a:gd name="connsiteY47" fmla="*/ 659219 h 4062700"/>
                <a:gd name="connsiteX48" fmla="*/ 1542623 w 2925410"/>
                <a:gd name="connsiteY48" fmla="*/ 616689 h 4062700"/>
                <a:gd name="connsiteX49" fmla="*/ 1574521 w 2925410"/>
                <a:gd name="connsiteY49" fmla="*/ 606056 h 4062700"/>
                <a:gd name="connsiteX50" fmla="*/ 1606419 w 2925410"/>
                <a:gd name="connsiteY50" fmla="*/ 584791 h 4062700"/>
                <a:gd name="connsiteX51" fmla="*/ 1638316 w 2925410"/>
                <a:gd name="connsiteY51" fmla="*/ 595424 h 4062700"/>
                <a:gd name="connsiteX52" fmla="*/ 1648949 w 2925410"/>
                <a:gd name="connsiteY52" fmla="*/ 627321 h 4062700"/>
                <a:gd name="connsiteX53" fmla="*/ 1659582 w 2925410"/>
                <a:gd name="connsiteY53" fmla="*/ 680484 h 4062700"/>
                <a:gd name="connsiteX54" fmla="*/ 1670214 w 2925410"/>
                <a:gd name="connsiteY54" fmla="*/ 712382 h 4062700"/>
                <a:gd name="connsiteX55" fmla="*/ 1744642 w 2925410"/>
                <a:gd name="connsiteY55" fmla="*/ 723014 h 4062700"/>
                <a:gd name="connsiteX56" fmla="*/ 1787172 w 2925410"/>
                <a:gd name="connsiteY56" fmla="*/ 712382 h 4062700"/>
                <a:gd name="connsiteX57" fmla="*/ 1776540 w 2925410"/>
                <a:gd name="connsiteY57" fmla="*/ 680484 h 4062700"/>
                <a:gd name="connsiteX58" fmla="*/ 1734009 w 2925410"/>
                <a:gd name="connsiteY58" fmla="*/ 616689 h 4062700"/>
                <a:gd name="connsiteX59" fmla="*/ 1712744 w 2925410"/>
                <a:gd name="connsiteY59" fmla="*/ 584791 h 4062700"/>
                <a:gd name="connsiteX60" fmla="*/ 1723377 w 2925410"/>
                <a:gd name="connsiteY60" fmla="*/ 531628 h 4062700"/>
                <a:gd name="connsiteX61" fmla="*/ 1914763 w 2925410"/>
                <a:gd name="connsiteY61" fmla="*/ 563526 h 4062700"/>
                <a:gd name="connsiteX62" fmla="*/ 1946661 w 2925410"/>
                <a:gd name="connsiteY62" fmla="*/ 595424 h 4062700"/>
                <a:gd name="connsiteX63" fmla="*/ 1978558 w 2925410"/>
                <a:gd name="connsiteY63" fmla="*/ 616689 h 4062700"/>
                <a:gd name="connsiteX64" fmla="*/ 2042354 w 2925410"/>
                <a:gd name="connsiteY64" fmla="*/ 637954 h 4062700"/>
                <a:gd name="connsiteX65" fmla="*/ 2052986 w 2925410"/>
                <a:gd name="connsiteY65" fmla="*/ 669852 h 4062700"/>
                <a:gd name="connsiteX66" fmla="*/ 1999823 w 2925410"/>
                <a:gd name="connsiteY66" fmla="*/ 616689 h 4062700"/>
                <a:gd name="connsiteX67" fmla="*/ 2031721 w 2925410"/>
                <a:gd name="connsiteY67" fmla="*/ 627321 h 4062700"/>
                <a:gd name="connsiteX68" fmla="*/ 2074251 w 2925410"/>
                <a:gd name="connsiteY68" fmla="*/ 691117 h 4062700"/>
                <a:gd name="connsiteX69" fmla="*/ 2095516 w 2925410"/>
                <a:gd name="connsiteY69" fmla="*/ 723014 h 4062700"/>
                <a:gd name="connsiteX70" fmla="*/ 2127414 w 2925410"/>
                <a:gd name="connsiteY70" fmla="*/ 733647 h 4062700"/>
                <a:gd name="connsiteX71" fmla="*/ 2169944 w 2925410"/>
                <a:gd name="connsiteY71" fmla="*/ 776177 h 4062700"/>
                <a:gd name="connsiteX72" fmla="*/ 2223107 w 2925410"/>
                <a:gd name="connsiteY72" fmla="*/ 818707 h 4062700"/>
                <a:gd name="connsiteX73" fmla="*/ 2244372 w 2925410"/>
                <a:gd name="connsiteY73" fmla="*/ 839973 h 4062700"/>
                <a:gd name="connsiteX74" fmla="*/ 2276270 w 2925410"/>
                <a:gd name="connsiteY74" fmla="*/ 850605 h 4062700"/>
                <a:gd name="connsiteX75" fmla="*/ 2286902 w 2925410"/>
                <a:gd name="connsiteY75" fmla="*/ 882503 h 4062700"/>
                <a:gd name="connsiteX76" fmla="*/ 2255005 w 2925410"/>
                <a:gd name="connsiteY76" fmla="*/ 999461 h 4062700"/>
                <a:gd name="connsiteX77" fmla="*/ 2223107 w 2925410"/>
                <a:gd name="connsiteY77" fmla="*/ 1063256 h 4062700"/>
                <a:gd name="connsiteX78" fmla="*/ 2180577 w 2925410"/>
                <a:gd name="connsiteY78" fmla="*/ 1073889 h 4062700"/>
                <a:gd name="connsiteX79" fmla="*/ 2169944 w 2925410"/>
                <a:gd name="connsiteY79" fmla="*/ 1105786 h 4062700"/>
                <a:gd name="connsiteX80" fmla="*/ 2138047 w 2925410"/>
                <a:gd name="connsiteY80" fmla="*/ 1095154 h 4062700"/>
                <a:gd name="connsiteX81" fmla="*/ 2074251 w 2925410"/>
                <a:gd name="connsiteY81" fmla="*/ 1052624 h 4062700"/>
                <a:gd name="connsiteX82" fmla="*/ 1999823 w 2925410"/>
                <a:gd name="connsiteY82" fmla="*/ 1031359 h 4062700"/>
                <a:gd name="connsiteX83" fmla="*/ 1925395 w 2925410"/>
                <a:gd name="connsiteY83" fmla="*/ 1010093 h 4062700"/>
                <a:gd name="connsiteX84" fmla="*/ 1914763 w 2925410"/>
                <a:gd name="connsiteY84" fmla="*/ 978196 h 4062700"/>
                <a:gd name="connsiteX85" fmla="*/ 1978558 w 2925410"/>
                <a:gd name="connsiteY85" fmla="*/ 935666 h 4062700"/>
                <a:gd name="connsiteX86" fmla="*/ 1978558 w 2925410"/>
                <a:gd name="connsiteY86" fmla="*/ 839973 h 4062700"/>
                <a:gd name="connsiteX87" fmla="*/ 1957293 w 2925410"/>
                <a:gd name="connsiteY87" fmla="*/ 776177 h 4062700"/>
                <a:gd name="connsiteX88" fmla="*/ 1872233 w 2925410"/>
                <a:gd name="connsiteY88" fmla="*/ 701749 h 4062700"/>
                <a:gd name="connsiteX89" fmla="*/ 1819070 w 2925410"/>
                <a:gd name="connsiteY89" fmla="*/ 712382 h 4062700"/>
                <a:gd name="connsiteX90" fmla="*/ 1787172 w 2925410"/>
                <a:gd name="connsiteY90" fmla="*/ 818707 h 4062700"/>
                <a:gd name="connsiteX91" fmla="*/ 1755275 w 2925410"/>
                <a:gd name="connsiteY91" fmla="*/ 829340 h 4062700"/>
                <a:gd name="connsiteX92" fmla="*/ 1734009 w 2925410"/>
                <a:gd name="connsiteY92" fmla="*/ 850605 h 4062700"/>
                <a:gd name="connsiteX93" fmla="*/ 1702112 w 2925410"/>
                <a:gd name="connsiteY93" fmla="*/ 914400 h 4062700"/>
                <a:gd name="connsiteX94" fmla="*/ 1670214 w 2925410"/>
                <a:gd name="connsiteY94" fmla="*/ 925033 h 4062700"/>
                <a:gd name="connsiteX95" fmla="*/ 1648949 w 2925410"/>
                <a:gd name="connsiteY95" fmla="*/ 988828 h 4062700"/>
                <a:gd name="connsiteX96" fmla="*/ 1617051 w 2925410"/>
                <a:gd name="connsiteY96" fmla="*/ 1010093 h 4062700"/>
                <a:gd name="connsiteX97" fmla="*/ 1563889 w 2925410"/>
                <a:gd name="connsiteY97" fmla="*/ 1052624 h 4062700"/>
                <a:gd name="connsiteX98" fmla="*/ 1542623 w 2925410"/>
                <a:gd name="connsiteY98" fmla="*/ 1127052 h 4062700"/>
                <a:gd name="connsiteX99" fmla="*/ 1521358 w 2925410"/>
                <a:gd name="connsiteY99" fmla="*/ 1190847 h 4062700"/>
                <a:gd name="connsiteX100" fmla="*/ 1510726 w 2925410"/>
                <a:gd name="connsiteY100" fmla="*/ 1222745 h 4062700"/>
                <a:gd name="connsiteX101" fmla="*/ 1500093 w 2925410"/>
                <a:gd name="connsiteY101" fmla="*/ 1254642 h 4062700"/>
                <a:gd name="connsiteX102" fmla="*/ 1489461 w 2925410"/>
                <a:gd name="connsiteY102" fmla="*/ 1286540 h 4062700"/>
                <a:gd name="connsiteX103" fmla="*/ 1500093 w 2925410"/>
                <a:gd name="connsiteY103" fmla="*/ 1339703 h 4062700"/>
                <a:gd name="connsiteX104" fmla="*/ 1531991 w 2925410"/>
                <a:gd name="connsiteY104" fmla="*/ 1350335 h 4062700"/>
                <a:gd name="connsiteX105" fmla="*/ 1638316 w 2925410"/>
                <a:gd name="connsiteY105" fmla="*/ 1382233 h 4062700"/>
                <a:gd name="connsiteX106" fmla="*/ 1670214 w 2925410"/>
                <a:gd name="connsiteY106" fmla="*/ 1392866 h 4062700"/>
                <a:gd name="connsiteX107" fmla="*/ 1702112 w 2925410"/>
                <a:gd name="connsiteY107" fmla="*/ 1403498 h 4062700"/>
                <a:gd name="connsiteX108" fmla="*/ 1723377 w 2925410"/>
                <a:gd name="connsiteY108" fmla="*/ 1435396 h 4062700"/>
                <a:gd name="connsiteX109" fmla="*/ 1734009 w 2925410"/>
                <a:gd name="connsiteY109" fmla="*/ 1467293 h 4062700"/>
                <a:gd name="connsiteX110" fmla="*/ 1755275 w 2925410"/>
                <a:gd name="connsiteY110" fmla="*/ 1488559 h 4062700"/>
                <a:gd name="connsiteX111" fmla="*/ 1797805 w 2925410"/>
                <a:gd name="connsiteY111" fmla="*/ 1584252 h 4062700"/>
                <a:gd name="connsiteX112" fmla="*/ 1808437 w 2925410"/>
                <a:gd name="connsiteY112" fmla="*/ 1616149 h 4062700"/>
                <a:gd name="connsiteX113" fmla="*/ 1829702 w 2925410"/>
                <a:gd name="connsiteY113" fmla="*/ 1669312 h 4062700"/>
                <a:gd name="connsiteX114" fmla="*/ 1840335 w 2925410"/>
                <a:gd name="connsiteY114" fmla="*/ 1711842 h 4062700"/>
                <a:gd name="connsiteX115" fmla="*/ 1904130 w 2925410"/>
                <a:gd name="connsiteY115" fmla="*/ 1520456 h 4062700"/>
                <a:gd name="connsiteX116" fmla="*/ 1925395 w 2925410"/>
                <a:gd name="connsiteY116" fmla="*/ 1456661 h 4062700"/>
                <a:gd name="connsiteX117" fmla="*/ 1936028 w 2925410"/>
                <a:gd name="connsiteY117" fmla="*/ 1424763 h 4062700"/>
                <a:gd name="connsiteX118" fmla="*/ 1925395 w 2925410"/>
                <a:gd name="connsiteY118" fmla="*/ 1297173 h 4062700"/>
                <a:gd name="connsiteX119" fmla="*/ 1925395 w 2925410"/>
                <a:gd name="connsiteY119" fmla="*/ 1137684 h 4062700"/>
                <a:gd name="connsiteX120" fmla="*/ 1946661 w 2925410"/>
                <a:gd name="connsiteY120" fmla="*/ 1116419 h 4062700"/>
                <a:gd name="connsiteX121" fmla="*/ 2010456 w 2925410"/>
                <a:gd name="connsiteY121" fmla="*/ 1095154 h 4062700"/>
                <a:gd name="connsiteX122" fmla="*/ 2084884 w 2925410"/>
                <a:gd name="connsiteY122" fmla="*/ 1116419 h 4062700"/>
                <a:gd name="connsiteX123" fmla="*/ 2138047 w 2925410"/>
                <a:gd name="connsiteY123" fmla="*/ 1180214 h 4062700"/>
                <a:gd name="connsiteX124" fmla="*/ 2159312 w 2925410"/>
                <a:gd name="connsiteY124" fmla="*/ 1201480 h 4062700"/>
                <a:gd name="connsiteX125" fmla="*/ 2223107 w 2925410"/>
                <a:gd name="connsiteY125" fmla="*/ 1222745 h 4062700"/>
                <a:gd name="connsiteX126" fmla="*/ 2255005 w 2925410"/>
                <a:gd name="connsiteY126" fmla="*/ 1233377 h 4062700"/>
                <a:gd name="connsiteX127" fmla="*/ 2361330 w 2925410"/>
                <a:gd name="connsiteY127" fmla="*/ 1254642 h 4062700"/>
                <a:gd name="connsiteX128" fmla="*/ 2393228 w 2925410"/>
                <a:gd name="connsiteY128" fmla="*/ 1275907 h 4062700"/>
                <a:gd name="connsiteX129" fmla="*/ 2414493 w 2925410"/>
                <a:gd name="connsiteY129" fmla="*/ 1307805 h 4062700"/>
                <a:gd name="connsiteX130" fmla="*/ 2478289 w 2925410"/>
                <a:gd name="connsiteY130" fmla="*/ 1350335 h 4062700"/>
                <a:gd name="connsiteX131" fmla="*/ 2552716 w 2925410"/>
                <a:gd name="connsiteY131" fmla="*/ 1435396 h 4062700"/>
                <a:gd name="connsiteX132" fmla="*/ 2627144 w 2925410"/>
                <a:gd name="connsiteY132" fmla="*/ 1488559 h 4062700"/>
                <a:gd name="connsiteX133" fmla="*/ 2659042 w 2925410"/>
                <a:gd name="connsiteY133" fmla="*/ 1499191 h 4062700"/>
                <a:gd name="connsiteX134" fmla="*/ 2690940 w 2925410"/>
                <a:gd name="connsiteY134" fmla="*/ 1584252 h 4062700"/>
                <a:gd name="connsiteX135" fmla="*/ 2744102 w 2925410"/>
                <a:gd name="connsiteY135" fmla="*/ 1594884 h 4062700"/>
                <a:gd name="connsiteX136" fmla="*/ 2797265 w 2925410"/>
                <a:gd name="connsiteY136" fmla="*/ 1637414 h 4062700"/>
                <a:gd name="connsiteX137" fmla="*/ 2818530 w 2925410"/>
                <a:gd name="connsiteY137" fmla="*/ 1658680 h 4062700"/>
                <a:gd name="connsiteX138" fmla="*/ 2850428 w 2925410"/>
                <a:gd name="connsiteY138" fmla="*/ 1722475 h 4062700"/>
                <a:gd name="connsiteX139" fmla="*/ 2882326 w 2925410"/>
                <a:gd name="connsiteY139" fmla="*/ 1733107 h 4062700"/>
                <a:gd name="connsiteX140" fmla="*/ 2924856 w 2925410"/>
                <a:gd name="connsiteY140" fmla="*/ 1786270 h 4062700"/>
                <a:gd name="connsiteX141" fmla="*/ 2861061 w 2925410"/>
                <a:gd name="connsiteY141" fmla="*/ 1807535 h 4062700"/>
                <a:gd name="connsiteX142" fmla="*/ 2776000 w 2925410"/>
                <a:gd name="connsiteY142" fmla="*/ 1796903 h 4062700"/>
                <a:gd name="connsiteX143" fmla="*/ 2701572 w 2925410"/>
                <a:gd name="connsiteY143" fmla="*/ 1711842 h 4062700"/>
                <a:gd name="connsiteX144" fmla="*/ 2669675 w 2925410"/>
                <a:gd name="connsiteY144" fmla="*/ 1690577 h 4062700"/>
                <a:gd name="connsiteX145" fmla="*/ 2659042 w 2925410"/>
                <a:gd name="connsiteY145" fmla="*/ 1658680 h 4062700"/>
                <a:gd name="connsiteX146" fmla="*/ 2627144 w 2925410"/>
                <a:gd name="connsiteY146" fmla="*/ 1605517 h 4062700"/>
                <a:gd name="connsiteX147" fmla="*/ 2637777 w 2925410"/>
                <a:gd name="connsiteY147" fmla="*/ 1552354 h 4062700"/>
                <a:gd name="connsiteX148" fmla="*/ 2627144 w 2925410"/>
                <a:gd name="connsiteY148" fmla="*/ 1648047 h 4062700"/>
                <a:gd name="connsiteX149" fmla="*/ 2595247 w 2925410"/>
                <a:gd name="connsiteY149" fmla="*/ 1658680 h 4062700"/>
                <a:gd name="connsiteX150" fmla="*/ 2542084 w 2925410"/>
                <a:gd name="connsiteY150" fmla="*/ 1669312 h 4062700"/>
                <a:gd name="connsiteX151" fmla="*/ 2446391 w 2925410"/>
                <a:gd name="connsiteY151" fmla="*/ 1701210 h 4062700"/>
                <a:gd name="connsiteX152" fmla="*/ 2414493 w 2925410"/>
                <a:gd name="connsiteY152" fmla="*/ 1711842 h 4062700"/>
                <a:gd name="connsiteX153" fmla="*/ 2393228 w 2925410"/>
                <a:gd name="connsiteY153" fmla="*/ 1743740 h 4062700"/>
                <a:gd name="connsiteX154" fmla="*/ 2329433 w 2925410"/>
                <a:gd name="connsiteY154" fmla="*/ 1765005 h 4062700"/>
                <a:gd name="connsiteX155" fmla="*/ 2308168 w 2925410"/>
                <a:gd name="connsiteY155" fmla="*/ 1796903 h 4062700"/>
                <a:gd name="connsiteX156" fmla="*/ 2286902 w 2925410"/>
                <a:gd name="connsiteY156" fmla="*/ 1818168 h 4062700"/>
                <a:gd name="connsiteX157" fmla="*/ 2308168 w 2925410"/>
                <a:gd name="connsiteY157" fmla="*/ 1839433 h 4062700"/>
                <a:gd name="connsiteX158" fmla="*/ 2361330 w 2925410"/>
                <a:gd name="connsiteY158" fmla="*/ 1828800 h 4062700"/>
                <a:gd name="connsiteX159" fmla="*/ 2393228 w 2925410"/>
                <a:gd name="connsiteY159" fmla="*/ 1807535 h 4062700"/>
                <a:gd name="connsiteX160" fmla="*/ 2457023 w 2925410"/>
                <a:gd name="connsiteY160" fmla="*/ 1818168 h 4062700"/>
                <a:gd name="connsiteX161" fmla="*/ 2478289 w 2925410"/>
                <a:gd name="connsiteY161" fmla="*/ 1839433 h 4062700"/>
                <a:gd name="connsiteX162" fmla="*/ 2584614 w 2925410"/>
                <a:gd name="connsiteY162" fmla="*/ 1860698 h 4062700"/>
                <a:gd name="connsiteX163" fmla="*/ 2616512 w 2925410"/>
                <a:gd name="connsiteY163" fmla="*/ 1871331 h 4062700"/>
                <a:gd name="connsiteX164" fmla="*/ 2627144 w 2925410"/>
                <a:gd name="connsiteY164" fmla="*/ 1935126 h 4062700"/>
                <a:gd name="connsiteX165" fmla="*/ 2563349 w 2925410"/>
                <a:gd name="connsiteY165" fmla="*/ 1956391 h 4062700"/>
                <a:gd name="connsiteX166" fmla="*/ 2552716 w 2925410"/>
                <a:gd name="connsiteY166" fmla="*/ 1988289 h 4062700"/>
                <a:gd name="connsiteX167" fmla="*/ 2542084 w 2925410"/>
                <a:gd name="connsiteY167" fmla="*/ 2041452 h 4062700"/>
                <a:gd name="connsiteX168" fmla="*/ 2510186 w 2925410"/>
                <a:gd name="connsiteY168" fmla="*/ 2062717 h 4062700"/>
                <a:gd name="connsiteX169" fmla="*/ 2340065 w 2925410"/>
                <a:gd name="connsiteY169" fmla="*/ 2052084 h 4062700"/>
                <a:gd name="connsiteX170" fmla="*/ 2276270 w 2925410"/>
                <a:gd name="connsiteY170" fmla="*/ 2030819 h 4062700"/>
                <a:gd name="connsiteX171" fmla="*/ 2244372 w 2925410"/>
                <a:gd name="connsiteY171" fmla="*/ 2137145 h 4062700"/>
                <a:gd name="connsiteX172" fmla="*/ 2223107 w 2925410"/>
                <a:gd name="connsiteY172" fmla="*/ 2200940 h 4062700"/>
                <a:gd name="connsiteX173" fmla="*/ 2191209 w 2925410"/>
                <a:gd name="connsiteY173" fmla="*/ 2190307 h 4062700"/>
                <a:gd name="connsiteX174" fmla="*/ 2148679 w 2925410"/>
                <a:gd name="connsiteY174" fmla="*/ 2200940 h 4062700"/>
                <a:gd name="connsiteX175" fmla="*/ 2191209 w 2925410"/>
                <a:gd name="connsiteY175" fmla="*/ 2243470 h 4062700"/>
                <a:gd name="connsiteX176" fmla="*/ 2180577 w 2925410"/>
                <a:gd name="connsiteY176" fmla="*/ 2296633 h 4062700"/>
                <a:gd name="connsiteX177" fmla="*/ 2138047 w 2925410"/>
                <a:gd name="connsiteY177" fmla="*/ 2360428 h 4062700"/>
                <a:gd name="connsiteX178" fmla="*/ 2116782 w 2925410"/>
                <a:gd name="connsiteY178" fmla="*/ 2392326 h 4062700"/>
                <a:gd name="connsiteX179" fmla="*/ 2084884 w 2925410"/>
                <a:gd name="connsiteY179" fmla="*/ 2509284 h 4062700"/>
                <a:gd name="connsiteX180" fmla="*/ 2074251 w 2925410"/>
                <a:gd name="connsiteY180" fmla="*/ 2541182 h 4062700"/>
                <a:gd name="connsiteX181" fmla="*/ 2042354 w 2925410"/>
                <a:gd name="connsiteY181" fmla="*/ 2562447 h 4062700"/>
                <a:gd name="connsiteX182" fmla="*/ 1967926 w 2925410"/>
                <a:gd name="connsiteY182" fmla="*/ 2615610 h 4062700"/>
                <a:gd name="connsiteX183" fmla="*/ 1957293 w 2925410"/>
                <a:gd name="connsiteY183" fmla="*/ 2647507 h 4062700"/>
                <a:gd name="connsiteX184" fmla="*/ 1936028 w 2925410"/>
                <a:gd name="connsiteY184" fmla="*/ 2668773 h 4062700"/>
                <a:gd name="connsiteX185" fmla="*/ 1914763 w 2925410"/>
                <a:gd name="connsiteY185" fmla="*/ 2732568 h 4062700"/>
                <a:gd name="connsiteX186" fmla="*/ 1893498 w 2925410"/>
                <a:gd name="connsiteY186" fmla="*/ 2796363 h 4062700"/>
                <a:gd name="connsiteX187" fmla="*/ 1882865 w 2925410"/>
                <a:gd name="connsiteY187" fmla="*/ 2828261 h 4062700"/>
                <a:gd name="connsiteX188" fmla="*/ 1872233 w 2925410"/>
                <a:gd name="connsiteY188" fmla="*/ 2870791 h 4062700"/>
                <a:gd name="connsiteX189" fmla="*/ 1840335 w 2925410"/>
                <a:gd name="connsiteY189" fmla="*/ 2934586 h 4062700"/>
                <a:gd name="connsiteX190" fmla="*/ 1829702 w 2925410"/>
                <a:gd name="connsiteY190" fmla="*/ 2966484 h 4062700"/>
                <a:gd name="connsiteX191" fmla="*/ 1840335 w 2925410"/>
                <a:gd name="connsiteY191" fmla="*/ 3051545 h 4062700"/>
                <a:gd name="connsiteX192" fmla="*/ 1850968 w 2925410"/>
                <a:gd name="connsiteY192" fmla="*/ 3104707 h 4062700"/>
                <a:gd name="connsiteX193" fmla="*/ 1829702 w 2925410"/>
                <a:gd name="connsiteY193" fmla="*/ 3125973 h 4062700"/>
                <a:gd name="connsiteX194" fmla="*/ 1755275 w 2925410"/>
                <a:gd name="connsiteY194" fmla="*/ 3104707 h 4062700"/>
                <a:gd name="connsiteX195" fmla="*/ 1744642 w 2925410"/>
                <a:gd name="connsiteY195" fmla="*/ 3072810 h 4062700"/>
                <a:gd name="connsiteX196" fmla="*/ 1691479 w 2925410"/>
                <a:gd name="connsiteY196" fmla="*/ 3009014 h 4062700"/>
                <a:gd name="connsiteX197" fmla="*/ 1680847 w 2925410"/>
                <a:gd name="connsiteY197" fmla="*/ 2977117 h 4062700"/>
                <a:gd name="connsiteX198" fmla="*/ 1648949 w 2925410"/>
                <a:gd name="connsiteY198" fmla="*/ 2955852 h 4062700"/>
                <a:gd name="connsiteX199" fmla="*/ 1531991 w 2925410"/>
                <a:gd name="connsiteY199" fmla="*/ 2934586 h 4062700"/>
                <a:gd name="connsiteX200" fmla="*/ 1319340 w 2925410"/>
                <a:gd name="connsiteY200" fmla="*/ 2923954 h 4062700"/>
                <a:gd name="connsiteX201" fmla="*/ 1287442 w 2925410"/>
                <a:gd name="connsiteY201" fmla="*/ 2902689 h 4062700"/>
                <a:gd name="connsiteX202" fmla="*/ 1244912 w 2925410"/>
                <a:gd name="connsiteY202" fmla="*/ 2892056 h 4062700"/>
                <a:gd name="connsiteX203" fmla="*/ 1127954 w 2925410"/>
                <a:gd name="connsiteY203" fmla="*/ 2923954 h 4062700"/>
                <a:gd name="connsiteX204" fmla="*/ 1096056 w 2925410"/>
                <a:gd name="connsiteY204" fmla="*/ 2934586 h 4062700"/>
                <a:gd name="connsiteX205" fmla="*/ 1064158 w 2925410"/>
                <a:gd name="connsiteY205" fmla="*/ 2945219 h 4062700"/>
                <a:gd name="connsiteX206" fmla="*/ 1042893 w 2925410"/>
                <a:gd name="connsiteY206" fmla="*/ 2977117 h 4062700"/>
                <a:gd name="connsiteX207" fmla="*/ 1032261 w 2925410"/>
                <a:gd name="connsiteY207" fmla="*/ 3009014 h 4062700"/>
                <a:gd name="connsiteX208" fmla="*/ 1010995 w 2925410"/>
                <a:gd name="connsiteY208" fmla="*/ 3030280 h 4062700"/>
                <a:gd name="connsiteX209" fmla="*/ 989730 w 2925410"/>
                <a:gd name="connsiteY209" fmla="*/ 3062177 h 4062700"/>
                <a:gd name="connsiteX210" fmla="*/ 968465 w 2925410"/>
                <a:gd name="connsiteY210" fmla="*/ 3125973 h 4062700"/>
                <a:gd name="connsiteX211" fmla="*/ 947200 w 2925410"/>
                <a:gd name="connsiteY211" fmla="*/ 3242931 h 4062700"/>
                <a:gd name="connsiteX212" fmla="*/ 957833 w 2925410"/>
                <a:gd name="connsiteY212" fmla="*/ 3296093 h 4062700"/>
                <a:gd name="connsiteX213" fmla="*/ 1010995 w 2925410"/>
                <a:gd name="connsiteY213" fmla="*/ 3327991 h 4062700"/>
                <a:gd name="connsiteX214" fmla="*/ 1106689 w 2925410"/>
                <a:gd name="connsiteY214" fmla="*/ 3349256 h 4062700"/>
                <a:gd name="connsiteX215" fmla="*/ 1234279 w 2925410"/>
                <a:gd name="connsiteY215" fmla="*/ 3413052 h 4062700"/>
                <a:gd name="connsiteX216" fmla="*/ 1266177 w 2925410"/>
                <a:gd name="connsiteY216" fmla="*/ 3423684 h 4062700"/>
                <a:gd name="connsiteX217" fmla="*/ 1319340 w 2925410"/>
                <a:gd name="connsiteY217" fmla="*/ 3413052 h 4062700"/>
                <a:gd name="connsiteX218" fmla="*/ 1340605 w 2925410"/>
                <a:gd name="connsiteY218" fmla="*/ 3391786 h 4062700"/>
                <a:gd name="connsiteX219" fmla="*/ 1372502 w 2925410"/>
                <a:gd name="connsiteY219" fmla="*/ 3381154 h 4062700"/>
                <a:gd name="connsiteX220" fmla="*/ 1404400 w 2925410"/>
                <a:gd name="connsiteY220" fmla="*/ 3391786 h 4062700"/>
                <a:gd name="connsiteX221" fmla="*/ 1446930 w 2925410"/>
                <a:gd name="connsiteY221" fmla="*/ 3444949 h 4062700"/>
                <a:gd name="connsiteX222" fmla="*/ 1436298 w 2925410"/>
                <a:gd name="connsiteY222" fmla="*/ 3540642 h 4062700"/>
                <a:gd name="connsiteX223" fmla="*/ 1425665 w 2925410"/>
                <a:gd name="connsiteY223" fmla="*/ 3572540 h 4062700"/>
                <a:gd name="connsiteX224" fmla="*/ 1468195 w 2925410"/>
                <a:gd name="connsiteY224" fmla="*/ 3636335 h 4062700"/>
                <a:gd name="connsiteX225" fmla="*/ 1574521 w 2925410"/>
                <a:gd name="connsiteY225" fmla="*/ 3646968 h 4062700"/>
                <a:gd name="connsiteX226" fmla="*/ 1638316 w 2925410"/>
                <a:gd name="connsiteY226" fmla="*/ 3657600 h 4062700"/>
                <a:gd name="connsiteX227" fmla="*/ 1659582 w 2925410"/>
                <a:gd name="connsiteY227" fmla="*/ 3678866 h 4062700"/>
                <a:gd name="connsiteX228" fmla="*/ 1702112 w 2925410"/>
                <a:gd name="connsiteY228" fmla="*/ 3742661 h 4062700"/>
                <a:gd name="connsiteX229" fmla="*/ 1712744 w 2925410"/>
                <a:gd name="connsiteY229" fmla="*/ 3923414 h 4062700"/>
                <a:gd name="connsiteX230" fmla="*/ 1734009 w 2925410"/>
                <a:gd name="connsiteY230" fmla="*/ 3944680 h 4062700"/>
                <a:gd name="connsiteX231" fmla="*/ 1840335 w 2925410"/>
                <a:gd name="connsiteY231" fmla="*/ 3965945 h 4062700"/>
                <a:gd name="connsiteX232" fmla="*/ 1904130 w 2925410"/>
                <a:gd name="connsiteY232" fmla="*/ 3987210 h 4062700"/>
                <a:gd name="connsiteX233" fmla="*/ 1936028 w 2925410"/>
                <a:gd name="connsiteY233" fmla="*/ 3997842 h 4062700"/>
                <a:gd name="connsiteX234" fmla="*/ 1967926 w 2925410"/>
                <a:gd name="connsiteY234" fmla="*/ 4008475 h 4062700"/>
                <a:gd name="connsiteX235" fmla="*/ 1989191 w 2925410"/>
                <a:gd name="connsiteY235" fmla="*/ 4040373 h 4062700"/>
                <a:gd name="connsiteX236" fmla="*/ 1925395 w 2925410"/>
                <a:gd name="connsiteY236" fmla="*/ 4040373 h 4062700"/>
                <a:gd name="connsiteX237" fmla="*/ 1702112 w 2925410"/>
                <a:gd name="connsiteY237" fmla="*/ 4051005 h 4062700"/>
                <a:gd name="connsiteX238" fmla="*/ 1638316 w 2925410"/>
                <a:gd name="connsiteY238" fmla="*/ 4008475 h 4062700"/>
                <a:gd name="connsiteX239" fmla="*/ 1585154 w 2925410"/>
                <a:gd name="connsiteY239" fmla="*/ 3955312 h 4062700"/>
                <a:gd name="connsiteX240" fmla="*/ 1553256 w 2925410"/>
                <a:gd name="connsiteY240" fmla="*/ 3923414 h 4062700"/>
                <a:gd name="connsiteX241" fmla="*/ 1489461 w 2925410"/>
                <a:gd name="connsiteY241" fmla="*/ 3891517 h 4062700"/>
                <a:gd name="connsiteX242" fmla="*/ 1468195 w 2925410"/>
                <a:gd name="connsiteY242" fmla="*/ 3827721 h 4062700"/>
                <a:gd name="connsiteX243" fmla="*/ 1457563 w 2925410"/>
                <a:gd name="connsiteY243" fmla="*/ 3795824 h 4062700"/>
                <a:gd name="connsiteX244" fmla="*/ 1393768 w 2925410"/>
                <a:gd name="connsiteY244" fmla="*/ 3721396 h 4062700"/>
                <a:gd name="connsiteX245" fmla="*/ 1361870 w 2925410"/>
                <a:gd name="connsiteY245" fmla="*/ 3710763 h 4062700"/>
                <a:gd name="connsiteX246" fmla="*/ 1298075 w 2925410"/>
                <a:gd name="connsiteY246" fmla="*/ 3657600 h 4062700"/>
                <a:gd name="connsiteX247" fmla="*/ 1266177 w 2925410"/>
                <a:gd name="connsiteY247" fmla="*/ 3646968 h 4062700"/>
                <a:gd name="connsiteX248" fmla="*/ 1234279 w 2925410"/>
                <a:gd name="connsiteY248" fmla="*/ 3625703 h 4062700"/>
                <a:gd name="connsiteX249" fmla="*/ 1191749 w 2925410"/>
                <a:gd name="connsiteY249" fmla="*/ 3615070 h 4062700"/>
                <a:gd name="connsiteX250" fmla="*/ 1127954 w 2925410"/>
                <a:gd name="connsiteY250" fmla="*/ 3593805 h 4062700"/>
                <a:gd name="connsiteX251" fmla="*/ 1096056 w 2925410"/>
                <a:gd name="connsiteY251" fmla="*/ 3583173 h 4062700"/>
                <a:gd name="connsiteX252" fmla="*/ 1064158 w 2925410"/>
                <a:gd name="connsiteY252" fmla="*/ 3572540 h 4062700"/>
                <a:gd name="connsiteX253" fmla="*/ 1032261 w 2925410"/>
                <a:gd name="connsiteY253" fmla="*/ 3561907 h 4062700"/>
                <a:gd name="connsiteX254" fmla="*/ 957833 w 2925410"/>
                <a:gd name="connsiteY254" fmla="*/ 3540642 h 4062700"/>
                <a:gd name="connsiteX255" fmla="*/ 925935 w 2925410"/>
                <a:gd name="connsiteY255" fmla="*/ 3519377 h 4062700"/>
                <a:gd name="connsiteX256" fmla="*/ 894037 w 2925410"/>
                <a:gd name="connsiteY256" fmla="*/ 3508745 h 4062700"/>
                <a:gd name="connsiteX257" fmla="*/ 851507 w 2925410"/>
                <a:gd name="connsiteY257" fmla="*/ 3487480 h 4062700"/>
                <a:gd name="connsiteX258" fmla="*/ 755814 w 2925410"/>
                <a:gd name="connsiteY258" fmla="*/ 3455582 h 4062700"/>
                <a:gd name="connsiteX259" fmla="*/ 723916 w 2925410"/>
                <a:gd name="connsiteY259" fmla="*/ 3444949 h 4062700"/>
                <a:gd name="connsiteX260" fmla="*/ 692019 w 2925410"/>
                <a:gd name="connsiteY260" fmla="*/ 3423684 h 4062700"/>
                <a:gd name="connsiteX261" fmla="*/ 670754 w 2925410"/>
                <a:gd name="connsiteY261" fmla="*/ 3391786 h 4062700"/>
                <a:gd name="connsiteX262" fmla="*/ 649489 w 2925410"/>
                <a:gd name="connsiteY262" fmla="*/ 3327991 h 4062700"/>
                <a:gd name="connsiteX263" fmla="*/ 596326 w 2925410"/>
                <a:gd name="connsiteY263" fmla="*/ 3285461 h 4062700"/>
                <a:gd name="connsiteX264" fmla="*/ 575061 w 2925410"/>
                <a:gd name="connsiteY264" fmla="*/ 3253563 h 4062700"/>
                <a:gd name="connsiteX265" fmla="*/ 511265 w 2925410"/>
                <a:gd name="connsiteY265" fmla="*/ 3211033 h 4062700"/>
                <a:gd name="connsiteX266" fmla="*/ 479368 w 2925410"/>
                <a:gd name="connsiteY266" fmla="*/ 3147238 h 4062700"/>
                <a:gd name="connsiteX267" fmla="*/ 458102 w 2925410"/>
                <a:gd name="connsiteY267" fmla="*/ 3062177 h 4062700"/>
                <a:gd name="connsiteX268" fmla="*/ 447470 w 2925410"/>
                <a:gd name="connsiteY268" fmla="*/ 3019647 h 4062700"/>
                <a:gd name="connsiteX269" fmla="*/ 426205 w 2925410"/>
                <a:gd name="connsiteY269" fmla="*/ 2860159 h 4062700"/>
                <a:gd name="connsiteX270" fmla="*/ 415572 w 2925410"/>
                <a:gd name="connsiteY270" fmla="*/ 2817628 h 4062700"/>
                <a:gd name="connsiteX271" fmla="*/ 394307 w 2925410"/>
                <a:gd name="connsiteY271" fmla="*/ 2753833 h 4062700"/>
                <a:gd name="connsiteX272" fmla="*/ 383675 w 2925410"/>
                <a:gd name="connsiteY272" fmla="*/ 2721935 h 4062700"/>
                <a:gd name="connsiteX273" fmla="*/ 373042 w 2925410"/>
                <a:gd name="connsiteY273" fmla="*/ 2690038 h 4062700"/>
                <a:gd name="connsiteX274" fmla="*/ 362409 w 2925410"/>
                <a:gd name="connsiteY274" fmla="*/ 2658140 h 4062700"/>
                <a:gd name="connsiteX275" fmla="*/ 341144 w 2925410"/>
                <a:gd name="connsiteY275" fmla="*/ 2626242 h 4062700"/>
                <a:gd name="connsiteX276" fmla="*/ 309247 w 2925410"/>
                <a:gd name="connsiteY276" fmla="*/ 2562447 h 4062700"/>
                <a:gd name="connsiteX277" fmla="*/ 256084 w 2925410"/>
                <a:gd name="connsiteY277" fmla="*/ 2573080 h 4062700"/>
                <a:gd name="connsiteX278" fmla="*/ 234819 w 2925410"/>
                <a:gd name="connsiteY278" fmla="*/ 2604977 h 4062700"/>
                <a:gd name="connsiteX279" fmla="*/ 245451 w 2925410"/>
                <a:gd name="connsiteY279" fmla="*/ 2796363 h 4062700"/>
                <a:gd name="connsiteX280" fmla="*/ 287982 w 2925410"/>
                <a:gd name="connsiteY280" fmla="*/ 2849526 h 4062700"/>
                <a:gd name="connsiteX281" fmla="*/ 309247 w 2925410"/>
                <a:gd name="connsiteY281" fmla="*/ 2881424 h 4062700"/>
                <a:gd name="connsiteX282" fmla="*/ 287982 w 2925410"/>
                <a:gd name="connsiteY282" fmla="*/ 2849526 h 4062700"/>
                <a:gd name="connsiteX283" fmla="*/ 234819 w 2925410"/>
                <a:gd name="connsiteY283" fmla="*/ 2817628 h 4062700"/>
                <a:gd name="connsiteX284" fmla="*/ 181656 w 2925410"/>
                <a:gd name="connsiteY284" fmla="*/ 2711303 h 4062700"/>
                <a:gd name="connsiteX285" fmla="*/ 160391 w 2925410"/>
                <a:gd name="connsiteY285" fmla="*/ 2647507 h 4062700"/>
                <a:gd name="connsiteX286" fmla="*/ 139126 w 2925410"/>
                <a:gd name="connsiteY286" fmla="*/ 2445489 h 4062700"/>
                <a:gd name="connsiteX287" fmla="*/ 117861 w 2925410"/>
                <a:gd name="connsiteY287" fmla="*/ 2381693 h 4062700"/>
                <a:gd name="connsiteX288" fmla="*/ 96595 w 2925410"/>
                <a:gd name="connsiteY288" fmla="*/ 2349796 h 4062700"/>
                <a:gd name="connsiteX289" fmla="*/ 107228 w 2925410"/>
                <a:gd name="connsiteY289" fmla="*/ 2243470 h 4062700"/>
                <a:gd name="connsiteX290" fmla="*/ 117861 w 2925410"/>
                <a:gd name="connsiteY290" fmla="*/ 2211573 h 4062700"/>
                <a:gd name="connsiteX291" fmla="*/ 128493 w 2925410"/>
                <a:gd name="connsiteY291" fmla="*/ 1786270 h 4062700"/>
                <a:gd name="connsiteX292" fmla="*/ 149758 w 2925410"/>
                <a:gd name="connsiteY292" fmla="*/ 1722475 h 4062700"/>
                <a:gd name="connsiteX293" fmla="*/ 192289 w 2925410"/>
                <a:gd name="connsiteY293" fmla="*/ 1669312 h 4062700"/>
                <a:gd name="connsiteX294" fmla="*/ 202921 w 2925410"/>
                <a:gd name="connsiteY294" fmla="*/ 1637414 h 4062700"/>
                <a:gd name="connsiteX295" fmla="*/ 277349 w 2925410"/>
                <a:gd name="connsiteY295" fmla="*/ 1541721 h 4062700"/>
                <a:gd name="connsiteX296" fmla="*/ 298614 w 2925410"/>
                <a:gd name="connsiteY296" fmla="*/ 1477926 h 4062700"/>
                <a:gd name="connsiteX297" fmla="*/ 319879 w 2925410"/>
                <a:gd name="connsiteY297" fmla="*/ 1446028 h 4062700"/>
                <a:gd name="connsiteX298" fmla="*/ 362409 w 2925410"/>
                <a:gd name="connsiteY298" fmla="*/ 1350335 h 4062700"/>
                <a:gd name="connsiteX299" fmla="*/ 298614 w 2925410"/>
                <a:gd name="connsiteY299" fmla="*/ 1329070 h 4062700"/>
                <a:gd name="connsiteX300" fmla="*/ 309247 w 2925410"/>
                <a:gd name="connsiteY300" fmla="*/ 1148317 h 4062700"/>
                <a:gd name="connsiteX301" fmla="*/ 330512 w 2925410"/>
                <a:gd name="connsiteY301" fmla="*/ 1084521 h 4062700"/>
                <a:gd name="connsiteX302" fmla="*/ 341144 w 2925410"/>
                <a:gd name="connsiteY302" fmla="*/ 1052624 h 4062700"/>
                <a:gd name="connsiteX303" fmla="*/ 362409 w 2925410"/>
                <a:gd name="connsiteY303" fmla="*/ 1020726 h 4062700"/>
                <a:gd name="connsiteX304" fmla="*/ 383675 w 2925410"/>
                <a:gd name="connsiteY304" fmla="*/ 956931 h 4062700"/>
                <a:gd name="connsiteX305" fmla="*/ 404940 w 2925410"/>
                <a:gd name="connsiteY305" fmla="*/ 914400 h 4062700"/>
                <a:gd name="connsiteX306" fmla="*/ 415572 w 2925410"/>
                <a:gd name="connsiteY306" fmla="*/ 839973 h 4062700"/>
                <a:gd name="connsiteX307" fmla="*/ 426205 w 2925410"/>
                <a:gd name="connsiteY307" fmla="*/ 797442 h 4062700"/>
                <a:gd name="connsiteX308" fmla="*/ 447470 w 2925410"/>
                <a:gd name="connsiteY308" fmla="*/ 648586 h 4062700"/>
                <a:gd name="connsiteX309" fmla="*/ 436837 w 2925410"/>
                <a:gd name="connsiteY309" fmla="*/ 435935 h 4062700"/>
                <a:gd name="connsiteX310" fmla="*/ 362409 w 2925410"/>
                <a:gd name="connsiteY310" fmla="*/ 382773 h 4062700"/>
                <a:gd name="connsiteX311" fmla="*/ 330512 w 2925410"/>
                <a:gd name="connsiteY311" fmla="*/ 372140 h 4062700"/>
                <a:gd name="connsiteX312" fmla="*/ 75330 w 2925410"/>
                <a:gd name="connsiteY312" fmla="*/ 361507 h 4062700"/>
                <a:gd name="connsiteX313" fmla="*/ 43433 w 2925410"/>
                <a:gd name="connsiteY313" fmla="*/ 350875 h 4062700"/>
                <a:gd name="connsiteX314" fmla="*/ 902 w 2925410"/>
                <a:gd name="connsiteY314" fmla="*/ 276447 h 40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2925410" h="4062700">
                  <a:moveTo>
                    <a:pt x="902" y="276447"/>
                  </a:moveTo>
                  <a:cubicBezTo>
                    <a:pt x="7990" y="271131"/>
                    <a:pt x="63070" y="318977"/>
                    <a:pt x="85963" y="318977"/>
                  </a:cubicBezTo>
                  <a:cubicBezTo>
                    <a:pt x="100576" y="318977"/>
                    <a:pt x="114316" y="311889"/>
                    <a:pt x="128493" y="308345"/>
                  </a:cubicBezTo>
                  <a:cubicBezTo>
                    <a:pt x="135581" y="297712"/>
                    <a:pt x="140722" y="285483"/>
                    <a:pt x="149758" y="276447"/>
                  </a:cubicBezTo>
                  <a:cubicBezTo>
                    <a:pt x="158794" y="267411"/>
                    <a:pt x="173673" y="265161"/>
                    <a:pt x="181656" y="255182"/>
                  </a:cubicBezTo>
                  <a:cubicBezTo>
                    <a:pt x="225977" y="199782"/>
                    <a:pt x="127683" y="230914"/>
                    <a:pt x="234819" y="159489"/>
                  </a:cubicBezTo>
                  <a:cubicBezTo>
                    <a:pt x="275057" y="132663"/>
                    <a:pt x="257680" y="147260"/>
                    <a:pt x="287982" y="116959"/>
                  </a:cubicBezTo>
                  <a:cubicBezTo>
                    <a:pt x="302159" y="120503"/>
                    <a:pt x="316461" y="123576"/>
                    <a:pt x="330512" y="127591"/>
                  </a:cubicBezTo>
                  <a:cubicBezTo>
                    <a:pt x="341288" y="130670"/>
                    <a:pt x="351201" y="138224"/>
                    <a:pt x="362409" y="138224"/>
                  </a:cubicBezTo>
                  <a:cubicBezTo>
                    <a:pt x="377022" y="138224"/>
                    <a:pt x="390763" y="131135"/>
                    <a:pt x="404940" y="127591"/>
                  </a:cubicBezTo>
                  <a:cubicBezTo>
                    <a:pt x="410733" y="110210"/>
                    <a:pt x="419479" y="74645"/>
                    <a:pt x="436837" y="63796"/>
                  </a:cubicBezTo>
                  <a:cubicBezTo>
                    <a:pt x="455845" y="51916"/>
                    <a:pt x="479368" y="49620"/>
                    <a:pt x="500633" y="42531"/>
                  </a:cubicBezTo>
                  <a:lnTo>
                    <a:pt x="532530" y="31898"/>
                  </a:lnTo>
                  <a:lnTo>
                    <a:pt x="596326" y="10633"/>
                  </a:lnTo>
                  <a:lnTo>
                    <a:pt x="628223" y="0"/>
                  </a:lnTo>
                  <a:cubicBezTo>
                    <a:pt x="653032" y="3544"/>
                    <a:pt x="678076" y="5718"/>
                    <a:pt x="702651" y="10633"/>
                  </a:cubicBezTo>
                  <a:cubicBezTo>
                    <a:pt x="713641" y="12831"/>
                    <a:pt x="725797" y="14265"/>
                    <a:pt x="734549" y="21266"/>
                  </a:cubicBezTo>
                  <a:cubicBezTo>
                    <a:pt x="744527" y="29249"/>
                    <a:pt x="747633" y="43346"/>
                    <a:pt x="755814" y="53163"/>
                  </a:cubicBezTo>
                  <a:cubicBezTo>
                    <a:pt x="765440" y="64715"/>
                    <a:pt x="777079" y="74428"/>
                    <a:pt x="787712" y="85061"/>
                  </a:cubicBezTo>
                  <a:lnTo>
                    <a:pt x="819609" y="180754"/>
                  </a:lnTo>
                  <a:cubicBezTo>
                    <a:pt x="823153" y="191387"/>
                    <a:pt x="828044" y="201662"/>
                    <a:pt x="830242" y="212652"/>
                  </a:cubicBezTo>
                  <a:cubicBezTo>
                    <a:pt x="834285" y="232867"/>
                    <a:pt x="840611" y="275919"/>
                    <a:pt x="851507" y="297712"/>
                  </a:cubicBezTo>
                  <a:cubicBezTo>
                    <a:pt x="857222" y="309142"/>
                    <a:pt x="867057" y="318180"/>
                    <a:pt x="872772" y="329610"/>
                  </a:cubicBezTo>
                  <a:cubicBezTo>
                    <a:pt x="877784" y="339634"/>
                    <a:pt x="877962" y="351710"/>
                    <a:pt x="883405" y="361507"/>
                  </a:cubicBezTo>
                  <a:cubicBezTo>
                    <a:pt x="895817" y="383848"/>
                    <a:pt x="911758" y="404038"/>
                    <a:pt x="925935" y="425303"/>
                  </a:cubicBezTo>
                  <a:cubicBezTo>
                    <a:pt x="933023" y="435935"/>
                    <a:pt x="935077" y="453159"/>
                    <a:pt x="947200" y="457200"/>
                  </a:cubicBezTo>
                  <a:lnTo>
                    <a:pt x="979098" y="467833"/>
                  </a:lnTo>
                  <a:cubicBezTo>
                    <a:pt x="1026845" y="515581"/>
                    <a:pt x="996731" y="494977"/>
                    <a:pt x="1074791" y="520996"/>
                  </a:cubicBezTo>
                  <a:lnTo>
                    <a:pt x="1106689" y="531628"/>
                  </a:lnTo>
                  <a:cubicBezTo>
                    <a:pt x="1166939" y="622004"/>
                    <a:pt x="1067705" y="482012"/>
                    <a:pt x="1191749" y="606056"/>
                  </a:cubicBezTo>
                  <a:cubicBezTo>
                    <a:pt x="1231572" y="645879"/>
                    <a:pt x="1209382" y="633199"/>
                    <a:pt x="1255544" y="648586"/>
                  </a:cubicBezTo>
                  <a:cubicBezTo>
                    <a:pt x="1269721" y="645042"/>
                    <a:pt x="1293454" y="651817"/>
                    <a:pt x="1298075" y="637954"/>
                  </a:cubicBezTo>
                  <a:cubicBezTo>
                    <a:pt x="1307111" y="610846"/>
                    <a:pt x="1292554" y="581006"/>
                    <a:pt x="1287442" y="552893"/>
                  </a:cubicBezTo>
                  <a:cubicBezTo>
                    <a:pt x="1285437" y="541866"/>
                    <a:pt x="1283810" y="529748"/>
                    <a:pt x="1276809" y="520996"/>
                  </a:cubicBezTo>
                  <a:cubicBezTo>
                    <a:pt x="1268826" y="511018"/>
                    <a:pt x="1255544" y="506819"/>
                    <a:pt x="1244912" y="499731"/>
                  </a:cubicBezTo>
                  <a:cubicBezTo>
                    <a:pt x="1226197" y="443587"/>
                    <a:pt x="1240496" y="477159"/>
                    <a:pt x="1191749" y="404038"/>
                  </a:cubicBezTo>
                  <a:lnTo>
                    <a:pt x="1170484" y="372140"/>
                  </a:lnTo>
                  <a:cubicBezTo>
                    <a:pt x="1177572" y="361507"/>
                    <a:pt x="1181770" y="348225"/>
                    <a:pt x="1191749" y="340242"/>
                  </a:cubicBezTo>
                  <a:cubicBezTo>
                    <a:pt x="1220985" y="316854"/>
                    <a:pt x="1288424" y="337707"/>
                    <a:pt x="1308707" y="340242"/>
                  </a:cubicBezTo>
                  <a:cubicBezTo>
                    <a:pt x="1319340" y="350875"/>
                    <a:pt x="1332264" y="359629"/>
                    <a:pt x="1340605" y="372140"/>
                  </a:cubicBezTo>
                  <a:cubicBezTo>
                    <a:pt x="1362619" y="405162"/>
                    <a:pt x="1336650" y="407253"/>
                    <a:pt x="1372502" y="435935"/>
                  </a:cubicBezTo>
                  <a:cubicBezTo>
                    <a:pt x="1381254" y="442936"/>
                    <a:pt x="1394375" y="441556"/>
                    <a:pt x="1404400" y="446568"/>
                  </a:cubicBezTo>
                  <a:cubicBezTo>
                    <a:pt x="1415830" y="452283"/>
                    <a:pt x="1425665" y="460745"/>
                    <a:pt x="1436298" y="467833"/>
                  </a:cubicBezTo>
                  <a:cubicBezTo>
                    <a:pt x="1451613" y="490805"/>
                    <a:pt x="1464193" y="503615"/>
                    <a:pt x="1468195" y="531628"/>
                  </a:cubicBezTo>
                  <a:cubicBezTo>
                    <a:pt x="1473731" y="570381"/>
                    <a:pt x="1473292" y="609833"/>
                    <a:pt x="1478828" y="648586"/>
                  </a:cubicBezTo>
                  <a:cubicBezTo>
                    <a:pt x="1480413" y="659681"/>
                    <a:pt x="1481536" y="672559"/>
                    <a:pt x="1489461" y="680484"/>
                  </a:cubicBezTo>
                  <a:cubicBezTo>
                    <a:pt x="1497386" y="688409"/>
                    <a:pt x="1510726" y="687573"/>
                    <a:pt x="1521358" y="691117"/>
                  </a:cubicBezTo>
                  <a:cubicBezTo>
                    <a:pt x="1524902" y="680484"/>
                    <a:pt x="1528912" y="669996"/>
                    <a:pt x="1531991" y="659219"/>
                  </a:cubicBezTo>
                  <a:cubicBezTo>
                    <a:pt x="1536005" y="645168"/>
                    <a:pt x="1533494" y="628100"/>
                    <a:pt x="1542623" y="616689"/>
                  </a:cubicBezTo>
                  <a:cubicBezTo>
                    <a:pt x="1549624" y="607937"/>
                    <a:pt x="1564496" y="611068"/>
                    <a:pt x="1574521" y="606056"/>
                  </a:cubicBezTo>
                  <a:cubicBezTo>
                    <a:pt x="1585951" y="600341"/>
                    <a:pt x="1595786" y="591879"/>
                    <a:pt x="1606419" y="584791"/>
                  </a:cubicBezTo>
                  <a:cubicBezTo>
                    <a:pt x="1617051" y="588335"/>
                    <a:pt x="1630391" y="587499"/>
                    <a:pt x="1638316" y="595424"/>
                  </a:cubicBezTo>
                  <a:cubicBezTo>
                    <a:pt x="1646241" y="603349"/>
                    <a:pt x="1646231" y="616448"/>
                    <a:pt x="1648949" y="627321"/>
                  </a:cubicBezTo>
                  <a:cubicBezTo>
                    <a:pt x="1653332" y="644853"/>
                    <a:pt x="1655199" y="662952"/>
                    <a:pt x="1659582" y="680484"/>
                  </a:cubicBezTo>
                  <a:cubicBezTo>
                    <a:pt x="1662300" y="691357"/>
                    <a:pt x="1660189" y="707370"/>
                    <a:pt x="1670214" y="712382"/>
                  </a:cubicBezTo>
                  <a:cubicBezTo>
                    <a:pt x="1692629" y="723590"/>
                    <a:pt x="1719833" y="719470"/>
                    <a:pt x="1744642" y="723014"/>
                  </a:cubicBezTo>
                  <a:cubicBezTo>
                    <a:pt x="1758819" y="719470"/>
                    <a:pt x="1778404" y="724072"/>
                    <a:pt x="1787172" y="712382"/>
                  </a:cubicBezTo>
                  <a:cubicBezTo>
                    <a:pt x="1793897" y="703416"/>
                    <a:pt x="1781983" y="690281"/>
                    <a:pt x="1776540" y="680484"/>
                  </a:cubicBezTo>
                  <a:cubicBezTo>
                    <a:pt x="1764128" y="658143"/>
                    <a:pt x="1748186" y="637954"/>
                    <a:pt x="1734009" y="616689"/>
                  </a:cubicBezTo>
                  <a:lnTo>
                    <a:pt x="1712744" y="584791"/>
                  </a:lnTo>
                  <a:cubicBezTo>
                    <a:pt x="1716288" y="567070"/>
                    <a:pt x="1705845" y="536011"/>
                    <a:pt x="1723377" y="531628"/>
                  </a:cubicBezTo>
                  <a:cubicBezTo>
                    <a:pt x="1796368" y="513380"/>
                    <a:pt x="1862336" y="519837"/>
                    <a:pt x="1914763" y="563526"/>
                  </a:cubicBezTo>
                  <a:cubicBezTo>
                    <a:pt x="1926315" y="573152"/>
                    <a:pt x="1935109" y="585798"/>
                    <a:pt x="1946661" y="595424"/>
                  </a:cubicBezTo>
                  <a:cubicBezTo>
                    <a:pt x="1956478" y="603605"/>
                    <a:pt x="1966881" y="611499"/>
                    <a:pt x="1978558" y="616689"/>
                  </a:cubicBezTo>
                  <a:cubicBezTo>
                    <a:pt x="1999042" y="625793"/>
                    <a:pt x="2042354" y="637954"/>
                    <a:pt x="2042354" y="637954"/>
                  </a:cubicBezTo>
                  <a:cubicBezTo>
                    <a:pt x="2045898" y="648587"/>
                    <a:pt x="2062311" y="663635"/>
                    <a:pt x="2052986" y="669852"/>
                  </a:cubicBezTo>
                  <a:cubicBezTo>
                    <a:pt x="2027468" y="686864"/>
                    <a:pt x="1982811" y="642207"/>
                    <a:pt x="1999823" y="616689"/>
                  </a:cubicBezTo>
                  <a:cubicBezTo>
                    <a:pt x="2006040" y="607364"/>
                    <a:pt x="2021088" y="623777"/>
                    <a:pt x="2031721" y="627321"/>
                  </a:cubicBezTo>
                  <a:lnTo>
                    <a:pt x="2074251" y="691117"/>
                  </a:lnTo>
                  <a:cubicBezTo>
                    <a:pt x="2081339" y="701749"/>
                    <a:pt x="2083393" y="718973"/>
                    <a:pt x="2095516" y="723014"/>
                  </a:cubicBezTo>
                  <a:lnTo>
                    <a:pt x="2127414" y="733647"/>
                  </a:lnTo>
                  <a:cubicBezTo>
                    <a:pt x="2150614" y="803244"/>
                    <a:pt x="2118392" y="734935"/>
                    <a:pt x="2169944" y="776177"/>
                  </a:cubicBezTo>
                  <a:cubicBezTo>
                    <a:pt x="2238647" y="831140"/>
                    <a:pt x="2142933" y="791984"/>
                    <a:pt x="2223107" y="818707"/>
                  </a:cubicBezTo>
                  <a:cubicBezTo>
                    <a:pt x="2230195" y="825796"/>
                    <a:pt x="2235776" y="834815"/>
                    <a:pt x="2244372" y="839973"/>
                  </a:cubicBezTo>
                  <a:cubicBezTo>
                    <a:pt x="2253983" y="845739"/>
                    <a:pt x="2268345" y="842680"/>
                    <a:pt x="2276270" y="850605"/>
                  </a:cubicBezTo>
                  <a:cubicBezTo>
                    <a:pt x="2284195" y="858530"/>
                    <a:pt x="2283358" y="871870"/>
                    <a:pt x="2286902" y="882503"/>
                  </a:cubicBezTo>
                  <a:cubicBezTo>
                    <a:pt x="2271875" y="957644"/>
                    <a:pt x="2281984" y="918524"/>
                    <a:pt x="2255005" y="999461"/>
                  </a:cubicBezTo>
                  <a:cubicBezTo>
                    <a:pt x="2248940" y="1017656"/>
                    <a:pt x="2240774" y="1051478"/>
                    <a:pt x="2223107" y="1063256"/>
                  </a:cubicBezTo>
                  <a:cubicBezTo>
                    <a:pt x="2210948" y="1071362"/>
                    <a:pt x="2194754" y="1070345"/>
                    <a:pt x="2180577" y="1073889"/>
                  </a:cubicBezTo>
                  <a:cubicBezTo>
                    <a:pt x="2177033" y="1084521"/>
                    <a:pt x="2179968" y="1100774"/>
                    <a:pt x="2169944" y="1105786"/>
                  </a:cubicBezTo>
                  <a:cubicBezTo>
                    <a:pt x="2159920" y="1110798"/>
                    <a:pt x="2147844" y="1100597"/>
                    <a:pt x="2138047" y="1095154"/>
                  </a:cubicBezTo>
                  <a:cubicBezTo>
                    <a:pt x="2115706" y="1082742"/>
                    <a:pt x="2098497" y="1060706"/>
                    <a:pt x="2074251" y="1052624"/>
                  </a:cubicBezTo>
                  <a:cubicBezTo>
                    <a:pt x="1997774" y="1027130"/>
                    <a:pt x="2093278" y="1058060"/>
                    <a:pt x="1999823" y="1031359"/>
                  </a:cubicBezTo>
                  <a:cubicBezTo>
                    <a:pt x="1893006" y="1000840"/>
                    <a:pt x="2058409" y="1043347"/>
                    <a:pt x="1925395" y="1010093"/>
                  </a:cubicBezTo>
                  <a:cubicBezTo>
                    <a:pt x="1921851" y="999461"/>
                    <a:pt x="1908249" y="987316"/>
                    <a:pt x="1914763" y="978196"/>
                  </a:cubicBezTo>
                  <a:cubicBezTo>
                    <a:pt x="1929618" y="957399"/>
                    <a:pt x="1978558" y="935666"/>
                    <a:pt x="1978558" y="935666"/>
                  </a:cubicBezTo>
                  <a:cubicBezTo>
                    <a:pt x="1994156" y="888875"/>
                    <a:pt x="1994598" y="904131"/>
                    <a:pt x="1978558" y="839973"/>
                  </a:cubicBezTo>
                  <a:cubicBezTo>
                    <a:pt x="1973121" y="818227"/>
                    <a:pt x="1973143" y="792027"/>
                    <a:pt x="1957293" y="776177"/>
                  </a:cubicBezTo>
                  <a:cubicBezTo>
                    <a:pt x="1895094" y="713978"/>
                    <a:pt x="1924982" y="736916"/>
                    <a:pt x="1872233" y="701749"/>
                  </a:cubicBezTo>
                  <a:cubicBezTo>
                    <a:pt x="1854512" y="705293"/>
                    <a:pt x="1829913" y="697924"/>
                    <a:pt x="1819070" y="712382"/>
                  </a:cubicBezTo>
                  <a:cubicBezTo>
                    <a:pt x="1764975" y="784508"/>
                    <a:pt x="1843578" y="773582"/>
                    <a:pt x="1787172" y="818707"/>
                  </a:cubicBezTo>
                  <a:cubicBezTo>
                    <a:pt x="1778420" y="825708"/>
                    <a:pt x="1765907" y="825796"/>
                    <a:pt x="1755275" y="829340"/>
                  </a:cubicBezTo>
                  <a:cubicBezTo>
                    <a:pt x="1748186" y="836428"/>
                    <a:pt x="1739167" y="842009"/>
                    <a:pt x="1734009" y="850605"/>
                  </a:cubicBezTo>
                  <a:cubicBezTo>
                    <a:pt x="1716228" y="880241"/>
                    <a:pt x="1733138" y="889579"/>
                    <a:pt x="1702112" y="914400"/>
                  </a:cubicBezTo>
                  <a:cubicBezTo>
                    <a:pt x="1693360" y="921401"/>
                    <a:pt x="1680847" y="921489"/>
                    <a:pt x="1670214" y="925033"/>
                  </a:cubicBezTo>
                  <a:cubicBezTo>
                    <a:pt x="1663126" y="946298"/>
                    <a:pt x="1667600" y="976394"/>
                    <a:pt x="1648949" y="988828"/>
                  </a:cubicBezTo>
                  <a:cubicBezTo>
                    <a:pt x="1638316" y="995916"/>
                    <a:pt x="1627030" y="1002110"/>
                    <a:pt x="1617051" y="1010093"/>
                  </a:cubicBezTo>
                  <a:cubicBezTo>
                    <a:pt x="1541292" y="1070701"/>
                    <a:pt x="1662074" y="987167"/>
                    <a:pt x="1563889" y="1052624"/>
                  </a:cubicBezTo>
                  <a:cubicBezTo>
                    <a:pt x="1528168" y="1159781"/>
                    <a:pt x="1582661" y="993594"/>
                    <a:pt x="1542623" y="1127052"/>
                  </a:cubicBezTo>
                  <a:cubicBezTo>
                    <a:pt x="1536182" y="1148522"/>
                    <a:pt x="1528446" y="1169582"/>
                    <a:pt x="1521358" y="1190847"/>
                  </a:cubicBezTo>
                  <a:lnTo>
                    <a:pt x="1510726" y="1222745"/>
                  </a:lnTo>
                  <a:lnTo>
                    <a:pt x="1500093" y="1254642"/>
                  </a:lnTo>
                  <a:lnTo>
                    <a:pt x="1489461" y="1286540"/>
                  </a:lnTo>
                  <a:cubicBezTo>
                    <a:pt x="1493005" y="1304261"/>
                    <a:pt x="1490069" y="1324666"/>
                    <a:pt x="1500093" y="1339703"/>
                  </a:cubicBezTo>
                  <a:cubicBezTo>
                    <a:pt x="1506310" y="1349028"/>
                    <a:pt x="1521214" y="1347256"/>
                    <a:pt x="1531991" y="1350335"/>
                  </a:cubicBezTo>
                  <a:cubicBezTo>
                    <a:pt x="1644446" y="1382465"/>
                    <a:pt x="1486754" y="1331712"/>
                    <a:pt x="1638316" y="1382233"/>
                  </a:cubicBezTo>
                  <a:lnTo>
                    <a:pt x="1670214" y="1392866"/>
                  </a:lnTo>
                  <a:lnTo>
                    <a:pt x="1702112" y="1403498"/>
                  </a:lnTo>
                  <a:cubicBezTo>
                    <a:pt x="1709200" y="1414131"/>
                    <a:pt x="1717662" y="1423966"/>
                    <a:pt x="1723377" y="1435396"/>
                  </a:cubicBezTo>
                  <a:cubicBezTo>
                    <a:pt x="1728389" y="1445420"/>
                    <a:pt x="1728243" y="1457683"/>
                    <a:pt x="1734009" y="1467293"/>
                  </a:cubicBezTo>
                  <a:cubicBezTo>
                    <a:pt x="1739167" y="1475889"/>
                    <a:pt x="1748186" y="1481470"/>
                    <a:pt x="1755275" y="1488559"/>
                  </a:cubicBezTo>
                  <a:cubicBezTo>
                    <a:pt x="1780581" y="1564477"/>
                    <a:pt x="1764106" y="1533703"/>
                    <a:pt x="1797805" y="1584252"/>
                  </a:cubicBezTo>
                  <a:cubicBezTo>
                    <a:pt x="1801349" y="1594884"/>
                    <a:pt x="1804502" y="1605655"/>
                    <a:pt x="1808437" y="1616149"/>
                  </a:cubicBezTo>
                  <a:cubicBezTo>
                    <a:pt x="1815138" y="1634020"/>
                    <a:pt x="1823666" y="1651205"/>
                    <a:pt x="1829702" y="1669312"/>
                  </a:cubicBezTo>
                  <a:cubicBezTo>
                    <a:pt x="1834323" y="1683175"/>
                    <a:pt x="1836791" y="1697665"/>
                    <a:pt x="1840335" y="1711842"/>
                  </a:cubicBezTo>
                  <a:lnTo>
                    <a:pt x="1904130" y="1520456"/>
                  </a:lnTo>
                  <a:lnTo>
                    <a:pt x="1925395" y="1456661"/>
                  </a:lnTo>
                  <a:lnTo>
                    <a:pt x="1936028" y="1424763"/>
                  </a:lnTo>
                  <a:cubicBezTo>
                    <a:pt x="1932484" y="1382233"/>
                    <a:pt x="1930108" y="1339589"/>
                    <a:pt x="1925395" y="1297173"/>
                  </a:cubicBezTo>
                  <a:cubicBezTo>
                    <a:pt x="1916935" y="1221034"/>
                    <a:pt x="1901295" y="1226051"/>
                    <a:pt x="1925395" y="1137684"/>
                  </a:cubicBezTo>
                  <a:cubicBezTo>
                    <a:pt x="1928033" y="1128013"/>
                    <a:pt x="1937695" y="1120902"/>
                    <a:pt x="1946661" y="1116419"/>
                  </a:cubicBezTo>
                  <a:cubicBezTo>
                    <a:pt x="1966710" y="1106395"/>
                    <a:pt x="2010456" y="1095154"/>
                    <a:pt x="2010456" y="1095154"/>
                  </a:cubicBezTo>
                  <a:cubicBezTo>
                    <a:pt x="2016131" y="1096573"/>
                    <a:pt x="2075730" y="1110316"/>
                    <a:pt x="2084884" y="1116419"/>
                  </a:cubicBezTo>
                  <a:cubicBezTo>
                    <a:pt x="2117356" y="1138067"/>
                    <a:pt x="2115632" y="1152195"/>
                    <a:pt x="2138047" y="1180214"/>
                  </a:cubicBezTo>
                  <a:cubicBezTo>
                    <a:pt x="2144309" y="1188042"/>
                    <a:pt x="2150346" y="1196997"/>
                    <a:pt x="2159312" y="1201480"/>
                  </a:cubicBezTo>
                  <a:cubicBezTo>
                    <a:pt x="2179361" y="1211505"/>
                    <a:pt x="2201842" y="1215657"/>
                    <a:pt x="2223107" y="1222745"/>
                  </a:cubicBezTo>
                  <a:cubicBezTo>
                    <a:pt x="2233740" y="1226289"/>
                    <a:pt x="2243950" y="1231534"/>
                    <a:pt x="2255005" y="1233377"/>
                  </a:cubicBezTo>
                  <a:cubicBezTo>
                    <a:pt x="2333214" y="1246412"/>
                    <a:pt x="2297885" y="1238782"/>
                    <a:pt x="2361330" y="1254642"/>
                  </a:cubicBezTo>
                  <a:cubicBezTo>
                    <a:pt x="2371963" y="1261730"/>
                    <a:pt x="2384192" y="1266871"/>
                    <a:pt x="2393228" y="1275907"/>
                  </a:cubicBezTo>
                  <a:cubicBezTo>
                    <a:pt x="2402264" y="1284943"/>
                    <a:pt x="2404876" y="1299390"/>
                    <a:pt x="2414493" y="1307805"/>
                  </a:cubicBezTo>
                  <a:cubicBezTo>
                    <a:pt x="2433727" y="1324635"/>
                    <a:pt x="2478289" y="1350335"/>
                    <a:pt x="2478289" y="1350335"/>
                  </a:cubicBezTo>
                  <a:cubicBezTo>
                    <a:pt x="2527907" y="1424763"/>
                    <a:pt x="2499554" y="1399954"/>
                    <a:pt x="2552716" y="1435396"/>
                  </a:cubicBezTo>
                  <a:cubicBezTo>
                    <a:pt x="2570438" y="1488557"/>
                    <a:pt x="2552717" y="1463750"/>
                    <a:pt x="2627144" y="1488559"/>
                  </a:cubicBezTo>
                  <a:lnTo>
                    <a:pt x="2659042" y="1499191"/>
                  </a:lnTo>
                  <a:cubicBezTo>
                    <a:pt x="2663270" y="1524555"/>
                    <a:pt x="2658176" y="1570210"/>
                    <a:pt x="2690940" y="1584252"/>
                  </a:cubicBezTo>
                  <a:cubicBezTo>
                    <a:pt x="2707550" y="1591371"/>
                    <a:pt x="2726381" y="1591340"/>
                    <a:pt x="2744102" y="1594884"/>
                  </a:cubicBezTo>
                  <a:cubicBezTo>
                    <a:pt x="2795458" y="1646238"/>
                    <a:pt x="2730189" y="1583751"/>
                    <a:pt x="2797265" y="1637414"/>
                  </a:cubicBezTo>
                  <a:cubicBezTo>
                    <a:pt x="2805093" y="1643676"/>
                    <a:pt x="2811442" y="1651591"/>
                    <a:pt x="2818530" y="1658680"/>
                  </a:cubicBezTo>
                  <a:cubicBezTo>
                    <a:pt x="2825534" y="1679691"/>
                    <a:pt x="2831692" y="1707486"/>
                    <a:pt x="2850428" y="1722475"/>
                  </a:cubicBezTo>
                  <a:cubicBezTo>
                    <a:pt x="2859180" y="1729476"/>
                    <a:pt x="2871693" y="1729563"/>
                    <a:pt x="2882326" y="1733107"/>
                  </a:cubicBezTo>
                  <a:cubicBezTo>
                    <a:pt x="2886906" y="1737687"/>
                    <a:pt x="2930816" y="1778820"/>
                    <a:pt x="2924856" y="1786270"/>
                  </a:cubicBezTo>
                  <a:cubicBezTo>
                    <a:pt x="2910853" y="1803773"/>
                    <a:pt x="2861061" y="1807535"/>
                    <a:pt x="2861061" y="1807535"/>
                  </a:cubicBezTo>
                  <a:cubicBezTo>
                    <a:pt x="2832707" y="1803991"/>
                    <a:pt x="2803568" y="1804421"/>
                    <a:pt x="2776000" y="1796903"/>
                  </a:cubicBezTo>
                  <a:cubicBezTo>
                    <a:pt x="2723518" y="1782590"/>
                    <a:pt x="2749828" y="1744013"/>
                    <a:pt x="2701572" y="1711842"/>
                  </a:cubicBezTo>
                  <a:lnTo>
                    <a:pt x="2669675" y="1690577"/>
                  </a:lnTo>
                  <a:cubicBezTo>
                    <a:pt x="2666131" y="1679945"/>
                    <a:pt x="2664808" y="1668290"/>
                    <a:pt x="2659042" y="1658680"/>
                  </a:cubicBezTo>
                  <a:cubicBezTo>
                    <a:pt x="2615257" y="1585705"/>
                    <a:pt x="2657265" y="1695874"/>
                    <a:pt x="2627144" y="1605517"/>
                  </a:cubicBezTo>
                  <a:cubicBezTo>
                    <a:pt x="2630688" y="1587796"/>
                    <a:pt x="2637777" y="1534282"/>
                    <a:pt x="2637777" y="1552354"/>
                  </a:cubicBezTo>
                  <a:cubicBezTo>
                    <a:pt x="2637777" y="1584448"/>
                    <a:pt x="2639063" y="1618248"/>
                    <a:pt x="2627144" y="1648047"/>
                  </a:cubicBezTo>
                  <a:cubicBezTo>
                    <a:pt x="2622982" y="1658453"/>
                    <a:pt x="2606120" y="1655962"/>
                    <a:pt x="2595247" y="1658680"/>
                  </a:cubicBezTo>
                  <a:cubicBezTo>
                    <a:pt x="2577715" y="1663063"/>
                    <a:pt x="2559519" y="1664557"/>
                    <a:pt x="2542084" y="1669312"/>
                  </a:cubicBezTo>
                  <a:cubicBezTo>
                    <a:pt x="2542063" y="1669318"/>
                    <a:pt x="2462350" y="1695890"/>
                    <a:pt x="2446391" y="1701210"/>
                  </a:cubicBezTo>
                  <a:lnTo>
                    <a:pt x="2414493" y="1711842"/>
                  </a:lnTo>
                  <a:cubicBezTo>
                    <a:pt x="2407405" y="1722475"/>
                    <a:pt x="2404064" y="1736967"/>
                    <a:pt x="2393228" y="1743740"/>
                  </a:cubicBezTo>
                  <a:cubicBezTo>
                    <a:pt x="2374220" y="1755620"/>
                    <a:pt x="2329433" y="1765005"/>
                    <a:pt x="2329433" y="1765005"/>
                  </a:cubicBezTo>
                  <a:cubicBezTo>
                    <a:pt x="2322345" y="1775638"/>
                    <a:pt x="2316151" y="1786924"/>
                    <a:pt x="2308168" y="1796903"/>
                  </a:cubicBezTo>
                  <a:cubicBezTo>
                    <a:pt x="2301906" y="1804731"/>
                    <a:pt x="2286902" y="1808143"/>
                    <a:pt x="2286902" y="1818168"/>
                  </a:cubicBezTo>
                  <a:lnTo>
                    <a:pt x="2308168" y="1839433"/>
                  </a:lnTo>
                  <a:cubicBezTo>
                    <a:pt x="2325889" y="1835889"/>
                    <a:pt x="2344409" y="1835145"/>
                    <a:pt x="2361330" y="1828800"/>
                  </a:cubicBezTo>
                  <a:cubicBezTo>
                    <a:pt x="2373295" y="1824313"/>
                    <a:pt x="2380527" y="1808946"/>
                    <a:pt x="2393228" y="1807535"/>
                  </a:cubicBezTo>
                  <a:cubicBezTo>
                    <a:pt x="2414655" y="1805154"/>
                    <a:pt x="2435758" y="1814624"/>
                    <a:pt x="2457023" y="1818168"/>
                  </a:cubicBezTo>
                  <a:cubicBezTo>
                    <a:pt x="2464112" y="1825256"/>
                    <a:pt x="2469323" y="1834950"/>
                    <a:pt x="2478289" y="1839433"/>
                  </a:cubicBezTo>
                  <a:cubicBezTo>
                    <a:pt x="2494153" y="1847365"/>
                    <a:pt x="2576599" y="1859362"/>
                    <a:pt x="2584614" y="1860698"/>
                  </a:cubicBezTo>
                  <a:cubicBezTo>
                    <a:pt x="2595247" y="1864242"/>
                    <a:pt x="2607760" y="1864330"/>
                    <a:pt x="2616512" y="1871331"/>
                  </a:cubicBezTo>
                  <a:cubicBezTo>
                    <a:pt x="2631445" y="1883277"/>
                    <a:pt x="2652824" y="1916783"/>
                    <a:pt x="2627144" y="1935126"/>
                  </a:cubicBezTo>
                  <a:cubicBezTo>
                    <a:pt x="2608904" y="1948155"/>
                    <a:pt x="2563349" y="1956391"/>
                    <a:pt x="2563349" y="1956391"/>
                  </a:cubicBezTo>
                  <a:cubicBezTo>
                    <a:pt x="2559805" y="1967024"/>
                    <a:pt x="2555434" y="1977416"/>
                    <a:pt x="2552716" y="1988289"/>
                  </a:cubicBezTo>
                  <a:cubicBezTo>
                    <a:pt x="2548333" y="2005821"/>
                    <a:pt x="2551050" y="2025761"/>
                    <a:pt x="2542084" y="2041452"/>
                  </a:cubicBezTo>
                  <a:cubicBezTo>
                    <a:pt x="2535744" y="2052547"/>
                    <a:pt x="2520819" y="2055629"/>
                    <a:pt x="2510186" y="2062717"/>
                  </a:cubicBezTo>
                  <a:cubicBezTo>
                    <a:pt x="2453479" y="2059173"/>
                    <a:pt x="2396362" y="2059761"/>
                    <a:pt x="2340065" y="2052084"/>
                  </a:cubicBezTo>
                  <a:cubicBezTo>
                    <a:pt x="2317855" y="2049055"/>
                    <a:pt x="2276270" y="2030819"/>
                    <a:pt x="2276270" y="2030819"/>
                  </a:cubicBezTo>
                  <a:cubicBezTo>
                    <a:pt x="2235134" y="2092524"/>
                    <a:pt x="2268520" y="2032505"/>
                    <a:pt x="2244372" y="2137145"/>
                  </a:cubicBezTo>
                  <a:cubicBezTo>
                    <a:pt x="2239332" y="2158986"/>
                    <a:pt x="2223107" y="2200940"/>
                    <a:pt x="2223107" y="2200940"/>
                  </a:cubicBezTo>
                  <a:cubicBezTo>
                    <a:pt x="2212474" y="2197396"/>
                    <a:pt x="2199134" y="2198232"/>
                    <a:pt x="2191209" y="2190307"/>
                  </a:cubicBezTo>
                  <a:cubicBezTo>
                    <a:pt x="2161056" y="2160154"/>
                    <a:pt x="2209307" y="2120104"/>
                    <a:pt x="2148679" y="2200940"/>
                  </a:cubicBezTo>
                  <a:cubicBezTo>
                    <a:pt x="2177033" y="2210391"/>
                    <a:pt x="2191209" y="2205666"/>
                    <a:pt x="2191209" y="2243470"/>
                  </a:cubicBezTo>
                  <a:cubicBezTo>
                    <a:pt x="2191209" y="2261542"/>
                    <a:pt x="2188055" y="2280181"/>
                    <a:pt x="2180577" y="2296633"/>
                  </a:cubicBezTo>
                  <a:cubicBezTo>
                    <a:pt x="2170001" y="2319900"/>
                    <a:pt x="2152224" y="2339163"/>
                    <a:pt x="2138047" y="2360428"/>
                  </a:cubicBezTo>
                  <a:cubicBezTo>
                    <a:pt x="2130959" y="2371061"/>
                    <a:pt x="2120823" y="2380203"/>
                    <a:pt x="2116782" y="2392326"/>
                  </a:cubicBezTo>
                  <a:cubicBezTo>
                    <a:pt x="2071160" y="2529184"/>
                    <a:pt x="2114940" y="2389058"/>
                    <a:pt x="2084884" y="2509284"/>
                  </a:cubicBezTo>
                  <a:cubicBezTo>
                    <a:pt x="2082166" y="2520157"/>
                    <a:pt x="2081252" y="2532430"/>
                    <a:pt x="2074251" y="2541182"/>
                  </a:cubicBezTo>
                  <a:cubicBezTo>
                    <a:pt x="2066268" y="2551160"/>
                    <a:pt x="2052752" y="2555020"/>
                    <a:pt x="2042354" y="2562447"/>
                  </a:cubicBezTo>
                  <a:cubicBezTo>
                    <a:pt x="1950036" y="2628388"/>
                    <a:pt x="2043097" y="2565495"/>
                    <a:pt x="1967926" y="2615610"/>
                  </a:cubicBezTo>
                  <a:cubicBezTo>
                    <a:pt x="1964382" y="2626242"/>
                    <a:pt x="1963059" y="2637897"/>
                    <a:pt x="1957293" y="2647507"/>
                  </a:cubicBezTo>
                  <a:cubicBezTo>
                    <a:pt x="1952135" y="2656103"/>
                    <a:pt x="1940511" y="2659807"/>
                    <a:pt x="1936028" y="2668773"/>
                  </a:cubicBezTo>
                  <a:cubicBezTo>
                    <a:pt x="1926004" y="2688822"/>
                    <a:pt x="1921851" y="2711303"/>
                    <a:pt x="1914763" y="2732568"/>
                  </a:cubicBezTo>
                  <a:lnTo>
                    <a:pt x="1893498" y="2796363"/>
                  </a:lnTo>
                  <a:cubicBezTo>
                    <a:pt x="1889954" y="2806996"/>
                    <a:pt x="1885583" y="2817388"/>
                    <a:pt x="1882865" y="2828261"/>
                  </a:cubicBezTo>
                  <a:cubicBezTo>
                    <a:pt x="1879321" y="2842438"/>
                    <a:pt x="1876247" y="2856740"/>
                    <a:pt x="1872233" y="2870791"/>
                  </a:cubicBezTo>
                  <a:cubicBezTo>
                    <a:pt x="1854417" y="2933147"/>
                    <a:pt x="1871399" y="2872458"/>
                    <a:pt x="1840335" y="2934586"/>
                  </a:cubicBezTo>
                  <a:cubicBezTo>
                    <a:pt x="1835323" y="2944611"/>
                    <a:pt x="1833246" y="2955851"/>
                    <a:pt x="1829702" y="2966484"/>
                  </a:cubicBezTo>
                  <a:cubicBezTo>
                    <a:pt x="1833246" y="2994838"/>
                    <a:pt x="1835990" y="3023303"/>
                    <a:pt x="1840335" y="3051545"/>
                  </a:cubicBezTo>
                  <a:cubicBezTo>
                    <a:pt x="1843083" y="3069406"/>
                    <a:pt x="1853524" y="3086817"/>
                    <a:pt x="1850968" y="3104707"/>
                  </a:cubicBezTo>
                  <a:cubicBezTo>
                    <a:pt x="1849550" y="3114631"/>
                    <a:pt x="1836791" y="3118884"/>
                    <a:pt x="1829702" y="3125973"/>
                  </a:cubicBezTo>
                  <a:cubicBezTo>
                    <a:pt x="1829333" y="3125881"/>
                    <a:pt x="1760360" y="3109792"/>
                    <a:pt x="1755275" y="3104707"/>
                  </a:cubicBezTo>
                  <a:cubicBezTo>
                    <a:pt x="1747350" y="3096782"/>
                    <a:pt x="1749654" y="3082834"/>
                    <a:pt x="1744642" y="3072810"/>
                  </a:cubicBezTo>
                  <a:cubicBezTo>
                    <a:pt x="1729838" y="3043202"/>
                    <a:pt x="1714996" y="3032531"/>
                    <a:pt x="1691479" y="3009014"/>
                  </a:cubicBezTo>
                  <a:cubicBezTo>
                    <a:pt x="1687935" y="2998382"/>
                    <a:pt x="1687848" y="2985868"/>
                    <a:pt x="1680847" y="2977117"/>
                  </a:cubicBezTo>
                  <a:cubicBezTo>
                    <a:pt x="1672864" y="2967138"/>
                    <a:pt x="1660379" y="2961567"/>
                    <a:pt x="1648949" y="2955852"/>
                  </a:cubicBezTo>
                  <a:cubicBezTo>
                    <a:pt x="1617605" y="2940180"/>
                    <a:pt x="1557650" y="2936419"/>
                    <a:pt x="1531991" y="2934586"/>
                  </a:cubicBezTo>
                  <a:cubicBezTo>
                    <a:pt x="1461199" y="2929529"/>
                    <a:pt x="1390224" y="2927498"/>
                    <a:pt x="1319340" y="2923954"/>
                  </a:cubicBezTo>
                  <a:cubicBezTo>
                    <a:pt x="1308707" y="2916866"/>
                    <a:pt x="1299188" y="2907723"/>
                    <a:pt x="1287442" y="2902689"/>
                  </a:cubicBezTo>
                  <a:cubicBezTo>
                    <a:pt x="1274011" y="2896933"/>
                    <a:pt x="1259525" y="2892056"/>
                    <a:pt x="1244912" y="2892056"/>
                  </a:cubicBezTo>
                  <a:cubicBezTo>
                    <a:pt x="1214856" y="2892056"/>
                    <a:pt x="1152971" y="2915615"/>
                    <a:pt x="1127954" y="2923954"/>
                  </a:cubicBezTo>
                  <a:lnTo>
                    <a:pt x="1096056" y="2934586"/>
                  </a:lnTo>
                  <a:lnTo>
                    <a:pt x="1064158" y="2945219"/>
                  </a:lnTo>
                  <a:cubicBezTo>
                    <a:pt x="1057070" y="2955852"/>
                    <a:pt x="1048608" y="2965687"/>
                    <a:pt x="1042893" y="2977117"/>
                  </a:cubicBezTo>
                  <a:cubicBezTo>
                    <a:pt x="1037881" y="2987141"/>
                    <a:pt x="1038027" y="2999404"/>
                    <a:pt x="1032261" y="3009014"/>
                  </a:cubicBezTo>
                  <a:cubicBezTo>
                    <a:pt x="1027103" y="3017610"/>
                    <a:pt x="1017258" y="3022452"/>
                    <a:pt x="1010995" y="3030280"/>
                  </a:cubicBezTo>
                  <a:cubicBezTo>
                    <a:pt x="1003012" y="3040258"/>
                    <a:pt x="996818" y="3051545"/>
                    <a:pt x="989730" y="3062177"/>
                  </a:cubicBezTo>
                  <a:cubicBezTo>
                    <a:pt x="982642" y="3083442"/>
                    <a:pt x="971245" y="3103730"/>
                    <a:pt x="968465" y="3125973"/>
                  </a:cubicBezTo>
                  <a:cubicBezTo>
                    <a:pt x="956443" y="3222154"/>
                    <a:pt x="966869" y="3183925"/>
                    <a:pt x="947200" y="3242931"/>
                  </a:cubicBezTo>
                  <a:cubicBezTo>
                    <a:pt x="950744" y="3260652"/>
                    <a:pt x="950714" y="3279483"/>
                    <a:pt x="957833" y="3296093"/>
                  </a:cubicBezTo>
                  <a:cubicBezTo>
                    <a:pt x="966639" y="3316639"/>
                    <a:pt x="992377" y="3323854"/>
                    <a:pt x="1010995" y="3327991"/>
                  </a:cubicBezTo>
                  <a:cubicBezTo>
                    <a:pt x="1123274" y="3352942"/>
                    <a:pt x="1034881" y="3325321"/>
                    <a:pt x="1106689" y="3349256"/>
                  </a:cubicBezTo>
                  <a:cubicBezTo>
                    <a:pt x="1189131" y="3404217"/>
                    <a:pt x="1146242" y="3383706"/>
                    <a:pt x="1234279" y="3413052"/>
                  </a:cubicBezTo>
                  <a:lnTo>
                    <a:pt x="1266177" y="3423684"/>
                  </a:lnTo>
                  <a:cubicBezTo>
                    <a:pt x="1283898" y="3420140"/>
                    <a:pt x="1302729" y="3420171"/>
                    <a:pt x="1319340" y="3413052"/>
                  </a:cubicBezTo>
                  <a:cubicBezTo>
                    <a:pt x="1328554" y="3409103"/>
                    <a:pt x="1332009" y="3396944"/>
                    <a:pt x="1340605" y="3391786"/>
                  </a:cubicBezTo>
                  <a:cubicBezTo>
                    <a:pt x="1350215" y="3386020"/>
                    <a:pt x="1361870" y="3384698"/>
                    <a:pt x="1372502" y="3381154"/>
                  </a:cubicBezTo>
                  <a:cubicBezTo>
                    <a:pt x="1383135" y="3384698"/>
                    <a:pt x="1394789" y="3386020"/>
                    <a:pt x="1404400" y="3391786"/>
                  </a:cubicBezTo>
                  <a:cubicBezTo>
                    <a:pt x="1421232" y="3401885"/>
                    <a:pt x="1437273" y="3430464"/>
                    <a:pt x="1446930" y="3444949"/>
                  </a:cubicBezTo>
                  <a:cubicBezTo>
                    <a:pt x="1443386" y="3476847"/>
                    <a:pt x="1441574" y="3508985"/>
                    <a:pt x="1436298" y="3540642"/>
                  </a:cubicBezTo>
                  <a:cubicBezTo>
                    <a:pt x="1434455" y="3551697"/>
                    <a:pt x="1425665" y="3561332"/>
                    <a:pt x="1425665" y="3572540"/>
                  </a:cubicBezTo>
                  <a:cubicBezTo>
                    <a:pt x="1425665" y="3602337"/>
                    <a:pt x="1436148" y="3628939"/>
                    <a:pt x="1468195" y="3636335"/>
                  </a:cubicBezTo>
                  <a:cubicBezTo>
                    <a:pt x="1502902" y="3644344"/>
                    <a:pt x="1539177" y="3642550"/>
                    <a:pt x="1574521" y="3646968"/>
                  </a:cubicBezTo>
                  <a:cubicBezTo>
                    <a:pt x="1595913" y="3649642"/>
                    <a:pt x="1617051" y="3654056"/>
                    <a:pt x="1638316" y="3657600"/>
                  </a:cubicBezTo>
                  <a:cubicBezTo>
                    <a:pt x="1645405" y="3664689"/>
                    <a:pt x="1653567" y="3670846"/>
                    <a:pt x="1659582" y="3678866"/>
                  </a:cubicBezTo>
                  <a:cubicBezTo>
                    <a:pt x="1674916" y="3699312"/>
                    <a:pt x="1702112" y="3742661"/>
                    <a:pt x="1702112" y="3742661"/>
                  </a:cubicBezTo>
                  <a:cubicBezTo>
                    <a:pt x="1705656" y="3802912"/>
                    <a:pt x="1703331" y="3863797"/>
                    <a:pt x="1712744" y="3923414"/>
                  </a:cubicBezTo>
                  <a:cubicBezTo>
                    <a:pt x="1714307" y="3933316"/>
                    <a:pt x="1725043" y="3940197"/>
                    <a:pt x="1734009" y="3944680"/>
                  </a:cubicBezTo>
                  <a:cubicBezTo>
                    <a:pt x="1751674" y="3953513"/>
                    <a:pt x="1829664" y="3963277"/>
                    <a:pt x="1840335" y="3965945"/>
                  </a:cubicBezTo>
                  <a:cubicBezTo>
                    <a:pt x="1862081" y="3971382"/>
                    <a:pt x="1882865" y="3980122"/>
                    <a:pt x="1904130" y="3987210"/>
                  </a:cubicBezTo>
                  <a:lnTo>
                    <a:pt x="1936028" y="3997842"/>
                  </a:lnTo>
                  <a:lnTo>
                    <a:pt x="1967926" y="4008475"/>
                  </a:lnTo>
                  <a:cubicBezTo>
                    <a:pt x="1975014" y="4019108"/>
                    <a:pt x="1992290" y="4027976"/>
                    <a:pt x="1989191" y="4040373"/>
                  </a:cubicBezTo>
                  <a:cubicBezTo>
                    <a:pt x="1982648" y="4066544"/>
                    <a:pt x="1931938" y="4042554"/>
                    <a:pt x="1925395" y="4040373"/>
                  </a:cubicBezTo>
                  <a:cubicBezTo>
                    <a:pt x="1795504" y="4072846"/>
                    <a:pt x="1869475" y="4063880"/>
                    <a:pt x="1702112" y="4051005"/>
                  </a:cubicBezTo>
                  <a:cubicBezTo>
                    <a:pt x="1680847" y="4036828"/>
                    <a:pt x="1652493" y="4029740"/>
                    <a:pt x="1638316" y="4008475"/>
                  </a:cubicBezTo>
                  <a:cubicBezTo>
                    <a:pt x="1599331" y="3949996"/>
                    <a:pt x="1638316" y="3999614"/>
                    <a:pt x="1585154" y="3955312"/>
                  </a:cubicBezTo>
                  <a:cubicBezTo>
                    <a:pt x="1573602" y="3945686"/>
                    <a:pt x="1564808" y="3933040"/>
                    <a:pt x="1553256" y="3923414"/>
                  </a:cubicBezTo>
                  <a:cubicBezTo>
                    <a:pt x="1525774" y="3900513"/>
                    <a:pt x="1521429" y="3902173"/>
                    <a:pt x="1489461" y="3891517"/>
                  </a:cubicBezTo>
                  <a:lnTo>
                    <a:pt x="1468195" y="3827721"/>
                  </a:lnTo>
                  <a:cubicBezTo>
                    <a:pt x="1464651" y="3817089"/>
                    <a:pt x="1463780" y="3805149"/>
                    <a:pt x="1457563" y="3795824"/>
                  </a:cubicBezTo>
                  <a:cubicBezTo>
                    <a:pt x="1437128" y="3765172"/>
                    <a:pt x="1426583" y="3744836"/>
                    <a:pt x="1393768" y="3721396"/>
                  </a:cubicBezTo>
                  <a:cubicBezTo>
                    <a:pt x="1384648" y="3714882"/>
                    <a:pt x="1372503" y="3714307"/>
                    <a:pt x="1361870" y="3710763"/>
                  </a:cubicBezTo>
                  <a:cubicBezTo>
                    <a:pt x="1338359" y="3687253"/>
                    <a:pt x="1327676" y="3672401"/>
                    <a:pt x="1298075" y="3657600"/>
                  </a:cubicBezTo>
                  <a:cubicBezTo>
                    <a:pt x="1288051" y="3652588"/>
                    <a:pt x="1276810" y="3650512"/>
                    <a:pt x="1266177" y="3646968"/>
                  </a:cubicBezTo>
                  <a:cubicBezTo>
                    <a:pt x="1255544" y="3639880"/>
                    <a:pt x="1246025" y="3630737"/>
                    <a:pt x="1234279" y="3625703"/>
                  </a:cubicBezTo>
                  <a:cubicBezTo>
                    <a:pt x="1220848" y="3619947"/>
                    <a:pt x="1205746" y="3619269"/>
                    <a:pt x="1191749" y="3615070"/>
                  </a:cubicBezTo>
                  <a:cubicBezTo>
                    <a:pt x="1170279" y="3608629"/>
                    <a:pt x="1149219" y="3600893"/>
                    <a:pt x="1127954" y="3593805"/>
                  </a:cubicBezTo>
                  <a:lnTo>
                    <a:pt x="1096056" y="3583173"/>
                  </a:lnTo>
                  <a:lnTo>
                    <a:pt x="1064158" y="3572540"/>
                  </a:lnTo>
                  <a:cubicBezTo>
                    <a:pt x="1053526" y="3568996"/>
                    <a:pt x="1043134" y="3564625"/>
                    <a:pt x="1032261" y="3561907"/>
                  </a:cubicBezTo>
                  <a:cubicBezTo>
                    <a:pt x="1018627" y="3558499"/>
                    <a:pt x="973092" y="3548272"/>
                    <a:pt x="957833" y="3540642"/>
                  </a:cubicBezTo>
                  <a:cubicBezTo>
                    <a:pt x="946403" y="3534927"/>
                    <a:pt x="937365" y="3525092"/>
                    <a:pt x="925935" y="3519377"/>
                  </a:cubicBezTo>
                  <a:cubicBezTo>
                    <a:pt x="915910" y="3514365"/>
                    <a:pt x="904339" y="3513160"/>
                    <a:pt x="894037" y="3508745"/>
                  </a:cubicBezTo>
                  <a:cubicBezTo>
                    <a:pt x="879469" y="3502501"/>
                    <a:pt x="866223" y="3493367"/>
                    <a:pt x="851507" y="3487480"/>
                  </a:cubicBezTo>
                  <a:cubicBezTo>
                    <a:pt x="851459" y="3487461"/>
                    <a:pt x="771787" y="3460906"/>
                    <a:pt x="755814" y="3455582"/>
                  </a:cubicBezTo>
                  <a:cubicBezTo>
                    <a:pt x="745181" y="3452038"/>
                    <a:pt x="733241" y="3451166"/>
                    <a:pt x="723916" y="3444949"/>
                  </a:cubicBezTo>
                  <a:lnTo>
                    <a:pt x="692019" y="3423684"/>
                  </a:lnTo>
                  <a:cubicBezTo>
                    <a:pt x="684931" y="3413051"/>
                    <a:pt x="675944" y="3403463"/>
                    <a:pt x="670754" y="3391786"/>
                  </a:cubicBezTo>
                  <a:cubicBezTo>
                    <a:pt x="661650" y="3371303"/>
                    <a:pt x="665339" y="3343841"/>
                    <a:pt x="649489" y="3327991"/>
                  </a:cubicBezTo>
                  <a:cubicBezTo>
                    <a:pt x="619187" y="3297690"/>
                    <a:pt x="636564" y="3312287"/>
                    <a:pt x="596326" y="3285461"/>
                  </a:cubicBezTo>
                  <a:cubicBezTo>
                    <a:pt x="589238" y="3274828"/>
                    <a:pt x="584678" y="3261978"/>
                    <a:pt x="575061" y="3253563"/>
                  </a:cubicBezTo>
                  <a:cubicBezTo>
                    <a:pt x="555827" y="3236733"/>
                    <a:pt x="511265" y="3211033"/>
                    <a:pt x="511265" y="3211033"/>
                  </a:cubicBezTo>
                  <a:cubicBezTo>
                    <a:pt x="484543" y="3130863"/>
                    <a:pt x="520588" y="3229676"/>
                    <a:pt x="479368" y="3147238"/>
                  </a:cubicBezTo>
                  <a:cubicBezTo>
                    <a:pt x="467968" y="3124438"/>
                    <a:pt x="462955" y="3084016"/>
                    <a:pt x="458102" y="3062177"/>
                  </a:cubicBezTo>
                  <a:cubicBezTo>
                    <a:pt x="454932" y="3047912"/>
                    <a:pt x="449872" y="3034061"/>
                    <a:pt x="447470" y="3019647"/>
                  </a:cubicBezTo>
                  <a:cubicBezTo>
                    <a:pt x="428970" y="2908647"/>
                    <a:pt x="445051" y="2963813"/>
                    <a:pt x="426205" y="2860159"/>
                  </a:cubicBezTo>
                  <a:cubicBezTo>
                    <a:pt x="423591" y="2845781"/>
                    <a:pt x="419771" y="2831625"/>
                    <a:pt x="415572" y="2817628"/>
                  </a:cubicBezTo>
                  <a:cubicBezTo>
                    <a:pt x="409131" y="2796158"/>
                    <a:pt x="401395" y="2775098"/>
                    <a:pt x="394307" y="2753833"/>
                  </a:cubicBezTo>
                  <a:lnTo>
                    <a:pt x="383675" y="2721935"/>
                  </a:lnTo>
                  <a:lnTo>
                    <a:pt x="373042" y="2690038"/>
                  </a:lnTo>
                  <a:cubicBezTo>
                    <a:pt x="369498" y="2679405"/>
                    <a:pt x="368626" y="2667466"/>
                    <a:pt x="362409" y="2658140"/>
                  </a:cubicBezTo>
                  <a:lnTo>
                    <a:pt x="341144" y="2626242"/>
                  </a:lnTo>
                  <a:cubicBezTo>
                    <a:pt x="337254" y="2614570"/>
                    <a:pt x="324434" y="2566786"/>
                    <a:pt x="309247" y="2562447"/>
                  </a:cubicBezTo>
                  <a:cubicBezTo>
                    <a:pt x="291870" y="2557482"/>
                    <a:pt x="273805" y="2569536"/>
                    <a:pt x="256084" y="2573080"/>
                  </a:cubicBezTo>
                  <a:cubicBezTo>
                    <a:pt x="248996" y="2583712"/>
                    <a:pt x="239853" y="2593232"/>
                    <a:pt x="234819" y="2604977"/>
                  </a:cubicBezTo>
                  <a:cubicBezTo>
                    <a:pt x="209101" y="2664984"/>
                    <a:pt x="232161" y="2739882"/>
                    <a:pt x="245451" y="2796363"/>
                  </a:cubicBezTo>
                  <a:cubicBezTo>
                    <a:pt x="250906" y="2819547"/>
                    <a:pt x="274444" y="2832604"/>
                    <a:pt x="287982" y="2849526"/>
                  </a:cubicBezTo>
                  <a:cubicBezTo>
                    <a:pt x="295965" y="2859505"/>
                    <a:pt x="302159" y="2870791"/>
                    <a:pt x="309247" y="2881424"/>
                  </a:cubicBezTo>
                  <a:cubicBezTo>
                    <a:pt x="309247" y="2881424"/>
                    <a:pt x="295965" y="2859505"/>
                    <a:pt x="287982" y="2849526"/>
                  </a:cubicBezTo>
                  <a:cubicBezTo>
                    <a:pt x="266753" y="2822991"/>
                    <a:pt x="267324" y="2828464"/>
                    <a:pt x="234819" y="2817628"/>
                  </a:cubicBezTo>
                  <a:cubicBezTo>
                    <a:pt x="173481" y="2725621"/>
                    <a:pt x="204607" y="2787806"/>
                    <a:pt x="181656" y="2711303"/>
                  </a:cubicBezTo>
                  <a:cubicBezTo>
                    <a:pt x="175215" y="2689833"/>
                    <a:pt x="160391" y="2647507"/>
                    <a:pt x="160391" y="2647507"/>
                  </a:cubicBezTo>
                  <a:cubicBezTo>
                    <a:pt x="155713" y="2582017"/>
                    <a:pt x="156882" y="2510596"/>
                    <a:pt x="139126" y="2445489"/>
                  </a:cubicBezTo>
                  <a:cubicBezTo>
                    <a:pt x="133228" y="2423863"/>
                    <a:pt x="130295" y="2400344"/>
                    <a:pt x="117861" y="2381693"/>
                  </a:cubicBezTo>
                  <a:lnTo>
                    <a:pt x="96595" y="2349796"/>
                  </a:lnTo>
                  <a:cubicBezTo>
                    <a:pt x="100139" y="2314354"/>
                    <a:pt x="101812" y="2278675"/>
                    <a:pt x="107228" y="2243470"/>
                  </a:cubicBezTo>
                  <a:cubicBezTo>
                    <a:pt x="108932" y="2232393"/>
                    <a:pt x="117340" y="2222768"/>
                    <a:pt x="117861" y="2211573"/>
                  </a:cubicBezTo>
                  <a:cubicBezTo>
                    <a:pt x="124450" y="2069914"/>
                    <a:pt x="119264" y="1927781"/>
                    <a:pt x="128493" y="1786270"/>
                  </a:cubicBezTo>
                  <a:cubicBezTo>
                    <a:pt x="129952" y="1763902"/>
                    <a:pt x="142670" y="1743740"/>
                    <a:pt x="149758" y="1722475"/>
                  </a:cubicBezTo>
                  <a:cubicBezTo>
                    <a:pt x="164432" y="1678454"/>
                    <a:pt x="151066" y="1696794"/>
                    <a:pt x="192289" y="1669312"/>
                  </a:cubicBezTo>
                  <a:cubicBezTo>
                    <a:pt x="195833" y="1658679"/>
                    <a:pt x="196704" y="1646739"/>
                    <a:pt x="202921" y="1637414"/>
                  </a:cubicBezTo>
                  <a:cubicBezTo>
                    <a:pt x="239620" y="1582365"/>
                    <a:pt x="249035" y="1626663"/>
                    <a:pt x="277349" y="1541721"/>
                  </a:cubicBezTo>
                  <a:cubicBezTo>
                    <a:pt x="284437" y="1520456"/>
                    <a:pt x="286180" y="1496577"/>
                    <a:pt x="298614" y="1477926"/>
                  </a:cubicBezTo>
                  <a:cubicBezTo>
                    <a:pt x="305702" y="1467293"/>
                    <a:pt x="314689" y="1457705"/>
                    <a:pt x="319879" y="1446028"/>
                  </a:cubicBezTo>
                  <a:cubicBezTo>
                    <a:pt x="370491" y="1332150"/>
                    <a:pt x="314284" y="1422524"/>
                    <a:pt x="362409" y="1350335"/>
                  </a:cubicBezTo>
                  <a:cubicBezTo>
                    <a:pt x="341144" y="1343247"/>
                    <a:pt x="297298" y="1351447"/>
                    <a:pt x="298614" y="1329070"/>
                  </a:cubicBezTo>
                  <a:cubicBezTo>
                    <a:pt x="302158" y="1268819"/>
                    <a:pt x="301441" y="1208165"/>
                    <a:pt x="309247" y="1148317"/>
                  </a:cubicBezTo>
                  <a:cubicBezTo>
                    <a:pt x="312146" y="1126090"/>
                    <a:pt x="323424" y="1105786"/>
                    <a:pt x="330512" y="1084521"/>
                  </a:cubicBezTo>
                  <a:cubicBezTo>
                    <a:pt x="334056" y="1073889"/>
                    <a:pt x="334927" y="1061949"/>
                    <a:pt x="341144" y="1052624"/>
                  </a:cubicBezTo>
                  <a:cubicBezTo>
                    <a:pt x="348232" y="1041991"/>
                    <a:pt x="357219" y="1032403"/>
                    <a:pt x="362409" y="1020726"/>
                  </a:cubicBezTo>
                  <a:cubicBezTo>
                    <a:pt x="371513" y="1000243"/>
                    <a:pt x="373651" y="976980"/>
                    <a:pt x="383675" y="956931"/>
                  </a:cubicBezTo>
                  <a:lnTo>
                    <a:pt x="404940" y="914400"/>
                  </a:lnTo>
                  <a:cubicBezTo>
                    <a:pt x="408484" y="889591"/>
                    <a:pt x="411089" y="864630"/>
                    <a:pt x="415572" y="839973"/>
                  </a:cubicBezTo>
                  <a:cubicBezTo>
                    <a:pt x="418186" y="825595"/>
                    <a:pt x="424274" y="811927"/>
                    <a:pt x="426205" y="797442"/>
                  </a:cubicBezTo>
                  <a:cubicBezTo>
                    <a:pt x="446911" y="642145"/>
                    <a:pt x="421864" y="725403"/>
                    <a:pt x="447470" y="648586"/>
                  </a:cubicBezTo>
                  <a:cubicBezTo>
                    <a:pt x="443926" y="577702"/>
                    <a:pt x="442985" y="506640"/>
                    <a:pt x="436837" y="435935"/>
                  </a:cubicBezTo>
                  <a:cubicBezTo>
                    <a:pt x="432605" y="387268"/>
                    <a:pt x="409860" y="398590"/>
                    <a:pt x="362409" y="382773"/>
                  </a:cubicBezTo>
                  <a:cubicBezTo>
                    <a:pt x="351777" y="379229"/>
                    <a:pt x="341710" y="372607"/>
                    <a:pt x="330512" y="372140"/>
                  </a:cubicBezTo>
                  <a:lnTo>
                    <a:pt x="75330" y="361507"/>
                  </a:lnTo>
                  <a:cubicBezTo>
                    <a:pt x="64698" y="357963"/>
                    <a:pt x="49947" y="359995"/>
                    <a:pt x="43433" y="350875"/>
                  </a:cubicBezTo>
                  <a:cubicBezTo>
                    <a:pt x="30404" y="332635"/>
                    <a:pt x="-6186" y="281763"/>
                    <a:pt x="902" y="276447"/>
                  </a:cubicBezTo>
                  <a:close/>
                </a:path>
              </a:pathLst>
            </a:custGeom>
            <a:ln>
              <a:solidFill>
                <a:schemeClr val="tx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7" name="Freeform 6"/>
            <p:cNvSpPr/>
            <p:nvPr>
              <p:custDataLst>
                <p:tags r:id="rId5"/>
              </p:custDataLst>
            </p:nvPr>
          </p:nvSpPr>
          <p:spPr>
            <a:xfrm>
              <a:off x="1947215" y="6333096"/>
              <a:ext cx="2338012" cy="1436732"/>
            </a:xfrm>
            <a:custGeom>
              <a:avLst/>
              <a:gdLst>
                <a:gd name="connsiteX0" fmla="*/ 2156346 w 2338012"/>
                <a:gd name="connsiteY0" fmla="*/ 690358 h 1436732"/>
                <a:gd name="connsiteX1" fmla="*/ 2156346 w 2338012"/>
                <a:gd name="connsiteY1" fmla="*/ 512937 h 1436732"/>
                <a:gd name="connsiteX2" fmla="*/ 2210938 w 2338012"/>
                <a:gd name="connsiteY2" fmla="*/ 471994 h 1436732"/>
                <a:gd name="connsiteX3" fmla="*/ 2292824 w 2338012"/>
                <a:gd name="connsiteY3" fmla="*/ 417403 h 1436732"/>
                <a:gd name="connsiteX4" fmla="*/ 2320120 w 2338012"/>
                <a:gd name="connsiteY4" fmla="*/ 335516 h 1436732"/>
                <a:gd name="connsiteX5" fmla="*/ 2333767 w 2338012"/>
                <a:gd name="connsiteY5" fmla="*/ 294573 h 1436732"/>
                <a:gd name="connsiteX6" fmla="*/ 2320120 w 2338012"/>
                <a:gd name="connsiteY6" fmla="*/ 185391 h 1436732"/>
                <a:gd name="connsiteX7" fmla="*/ 2129051 w 2338012"/>
                <a:gd name="connsiteY7" fmla="*/ 199039 h 1436732"/>
                <a:gd name="connsiteX8" fmla="*/ 2088108 w 2338012"/>
                <a:gd name="connsiteY8" fmla="*/ 212686 h 1436732"/>
                <a:gd name="connsiteX9" fmla="*/ 2019869 w 2338012"/>
                <a:gd name="connsiteY9" fmla="*/ 226334 h 1436732"/>
                <a:gd name="connsiteX10" fmla="*/ 1910687 w 2338012"/>
                <a:gd name="connsiteY10" fmla="*/ 253630 h 1436732"/>
                <a:gd name="connsiteX11" fmla="*/ 1869743 w 2338012"/>
                <a:gd name="connsiteY11" fmla="*/ 267277 h 1436732"/>
                <a:gd name="connsiteX12" fmla="*/ 1787857 w 2338012"/>
                <a:gd name="connsiteY12" fmla="*/ 280925 h 1436732"/>
                <a:gd name="connsiteX13" fmla="*/ 1665027 w 2338012"/>
                <a:gd name="connsiteY13" fmla="*/ 239982 h 1436732"/>
                <a:gd name="connsiteX14" fmla="*/ 1610436 w 2338012"/>
                <a:gd name="connsiteY14" fmla="*/ 158095 h 1436732"/>
                <a:gd name="connsiteX15" fmla="*/ 1446663 w 2338012"/>
                <a:gd name="connsiteY15" fmla="*/ 130800 h 1436732"/>
                <a:gd name="connsiteX16" fmla="*/ 1364776 w 2338012"/>
                <a:gd name="connsiteY16" fmla="*/ 117152 h 1436732"/>
                <a:gd name="connsiteX17" fmla="*/ 1187355 w 2338012"/>
                <a:gd name="connsiteY17" fmla="*/ 89857 h 1436732"/>
                <a:gd name="connsiteX18" fmla="*/ 1119117 w 2338012"/>
                <a:gd name="connsiteY18" fmla="*/ 76209 h 1436732"/>
                <a:gd name="connsiteX19" fmla="*/ 450376 w 2338012"/>
                <a:gd name="connsiteY19" fmla="*/ 62561 h 1436732"/>
                <a:gd name="connsiteX20" fmla="*/ 368490 w 2338012"/>
                <a:gd name="connsiteY20" fmla="*/ 89857 h 1436732"/>
                <a:gd name="connsiteX21" fmla="*/ 327546 w 2338012"/>
                <a:gd name="connsiteY21" fmla="*/ 103504 h 1436732"/>
                <a:gd name="connsiteX22" fmla="*/ 286603 w 2338012"/>
                <a:gd name="connsiteY22" fmla="*/ 117152 h 1436732"/>
                <a:gd name="connsiteX23" fmla="*/ 245660 w 2338012"/>
                <a:gd name="connsiteY23" fmla="*/ 130800 h 1436732"/>
                <a:gd name="connsiteX24" fmla="*/ 204717 w 2338012"/>
                <a:gd name="connsiteY24" fmla="*/ 171743 h 1436732"/>
                <a:gd name="connsiteX25" fmla="*/ 177421 w 2338012"/>
                <a:gd name="connsiteY25" fmla="*/ 267277 h 1436732"/>
                <a:gd name="connsiteX26" fmla="*/ 163773 w 2338012"/>
                <a:gd name="connsiteY26" fmla="*/ 403755 h 1436732"/>
                <a:gd name="connsiteX27" fmla="*/ 109182 w 2338012"/>
                <a:gd name="connsiteY27" fmla="*/ 485642 h 1436732"/>
                <a:gd name="connsiteX28" fmla="*/ 40943 w 2338012"/>
                <a:gd name="connsiteY28" fmla="*/ 594824 h 1436732"/>
                <a:gd name="connsiteX29" fmla="*/ 27296 w 2338012"/>
                <a:gd name="connsiteY29" fmla="*/ 676710 h 1436732"/>
                <a:gd name="connsiteX30" fmla="*/ 0 w 2338012"/>
                <a:gd name="connsiteY30" fmla="*/ 758597 h 1436732"/>
                <a:gd name="connsiteX31" fmla="*/ 40943 w 2338012"/>
                <a:gd name="connsiteY31" fmla="*/ 908722 h 1436732"/>
                <a:gd name="connsiteX32" fmla="*/ 122830 w 2338012"/>
                <a:gd name="connsiteY32" fmla="*/ 936018 h 1436732"/>
                <a:gd name="connsiteX33" fmla="*/ 204717 w 2338012"/>
                <a:gd name="connsiteY33" fmla="*/ 990609 h 1436732"/>
                <a:gd name="connsiteX34" fmla="*/ 232012 w 2338012"/>
                <a:gd name="connsiteY34" fmla="*/ 1031552 h 1436732"/>
                <a:gd name="connsiteX35" fmla="*/ 272955 w 2338012"/>
                <a:gd name="connsiteY35" fmla="*/ 1045200 h 1436732"/>
                <a:gd name="connsiteX36" fmla="*/ 354842 w 2338012"/>
                <a:gd name="connsiteY36" fmla="*/ 1099791 h 1436732"/>
                <a:gd name="connsiteX37" fmla="*/ 395785 w 2338012"/>
                <a:gd name="connsiteY37" fmla="*/ 1127086 h 1436732"/>
                <a:gd name="connsiteX38" fmla="*/ 423081 w 2338012"/>
                <a:gd name="connsiteY38" fmla="*/ 1168030 h 1436732"/>
                <a:gd name="connsiteX39" fmla="*/ 464024 w 2338012"/>
                <a:gd name="connsiteY39" fmla="*/ 1181677 h 1436732"/>
                <a:gd name="connsiteX40" fmla="*/ 504967 w 2338012"/>
                <a:gd name="connsiteY40" fmla="*/ 1208973 h 1436732"/>
                <a:gd name="connsiteX41" fmla="*/ 532263 w 2338012"/>
                <a:gd name="connsiteY41" fmla="*/ 1249916 h 1436732"/>
                <a:gd name="connsiteX42" fmla="*/ 532263 w 2338012"/>
                <a:gd name="connsiteY42" fmla="*/ 1413689 h 1436732"/>
                <a:gd name="connsiteX43" fmla="*/ 777923 w 2338012"/>
                <a:gd name="connsiteY43" fmla="*/ 1413689 h 1436732"/>
                <a:gd name="connsiteX44" fmla="*/ 818866 w 2338012"/>
                <a:gd name="connsiteY44" fmla="*/ 1386394 h 1436732"/>
                <a:gd name="connsiteX45" fmla="*/ 941696 w 2338012"/>
                <a:gd name="connsiteY45" fmla="*/ 1345451 h 1436732"/>
                <a:gd name="connsiteX46" fmla="*/ 1064526 w 2338012"/>
                <a:gd name="connsiteY46" fmla="*/ 1304507 h 1436732"/>
                <a:gd name="connsiteX47" fmla="*/ 1105469 w 2338012"/>
                <a:gd name="connsiteY47" fmla="*/ 1290859 h 1436732"/>
                <a:gd name="connsiteX48" fmla="*/ 1228299 w 2338012"/>
                <a:gd name="connsiteY48" fmla="*/ 1277212 h 1436732"/>
                <a:gd name="connsiteX49" fmla="*/ 1310185 w 2338012"/>
                <a:gd name="connsiteY49" fmla="*/ 1249916 h 1436732"/>
                <a:gd name="connsiteX50" fmla="*/ 1433015 w 2338012"/>
                <a:gd name="connsiteY50" fmla="*/ 1181677 h 1436732"/>
                <a:gd name="connsiteX51" fmla="*/ 1460311 w 2338012"/>
                <a:gd name="connsiteY51" fmla="*/ 1140734 h 1436732"/>
                <a:gd name="connsiteX52" fmla="*/ 1542197 w 2338012"/>
                <a:gd name="connsiteY52" fmla="*/ 1113439 h 1436732"/>
                <a:gd name="connsiteX53" fmla="*/ 1624084 w 2338012"/>
                <a:gd name="connsiteY53" fmla="*/ 1086143 h 1436732"/>
                <a:gd name="connsiteX54" fmla="*/ 1733266 w 2338012"/>
                <a:gd name="connsiteY54" fmla="*/ 1058848 h 1436732"/>
                <a:gd name="connsiteX55" fmla="*/ 1815152 w 2338012"/>
                <a:gd name="connsiteY55" fmla="*/ 1004257 h 1436732"/>
                <a:gd name="connsiteX56" fmla="*/ 1897039 w 2338012"/>
                <a:gd name="connsiteY56" fmla="*/ 976961 h 1436732"/>
                <a:gd name="connsiteX57" fmla="*/ 1937982 w 2338012"/>
                <a:gd name="connsiteY57" fmla="*/ 963313 h 1436732"/>
                <a:gd name="connsiteX58" fmla="*/ 1978926 w 2338012"/>
                <a:gd name="connsiteY58" fmla="*/ 936018 h 1436732"/>
                <a:gd name="connsiteX59" fmla="*/ 2006221 w 2338012"/>
                <a:gd name="connsiteY59" fmla="*/ 895074 h 1436732"/>
                <a:gd name="connsiteX60" fmla="*/ 2047164 w 2338012"/>
                <a:gd name="connsiteY60" fmla="*/ 867779 h 1436732"/>
                <a:gd name="connsiteX61" fmla="*/ 2129051 w 2338012"/>
                <a:gd name="connsiteY61" fmla="*/ 704006 h 1436732"/>
                <a:gd name="connsiteX62" fmla="*/ 2142699 w 2338012"/>
                <a:gd name="connsiteY62" fmla="*/ 663062 h 1436732"/>
                <a:gd name="connsiteX63" fmla="*/ 2142699 w 2338012"/>
                <a:gd name="connsiteY63" fmla="*/ 581176 h 143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338012" h="1436732">
                  <a:moveTo>
                    <a:pt x="2156346" y="690358"/>
                  </a:moveTo>
                  <a:cubicBezTo>
                    <a:pt x="2143925" y="628251"/>
                    <a:pt x="2126510" y="578575"/>
                    <a:pt x="2156346" y="512937"/>
                  </a:cubicBezTo>
                  <a:cubicBezTo>
                    <a:pt x="2165759" y="492229"/>
                    <a:pt x="2192303" y="485038"/>
                    <a:pt x="2210938" y="471994"/>
                  </a:cubicBezTo>
                  <a:cubicBezTo>
                    <a:pt x="2237813" y="453182"/>
                    <a:pt x="2292824" y="417403"/>
                    <a:pt x="2292824" y="417403"/>
                  </a:cubicBezTo>
                  <a:lnTo>
                    <a:pt x="2320120" y="335516"/>
                  </a:lnTo>
                  <a:lnTo>
                    <a:pt x="2333767" y="294573"/>
                  </a:lnTo>
                  <a:cubicBezTo>
                    <a:pt x="2329218" y="258179"/>
                    <a:pt x="2353356" y="200901"/>
                    <a:pt x="2320120" y="185391"/>
                  </a:cubicBezTo>
                  <a:cubicBezTo>
                    <a:pt x="2262258" y="158389"/>
                    <a:pt x="2192466" y="191579"/>
                    <a:pt x="2129051" y="199039"/>
                  </a:cubicBezTo>
                  <a:cubicBezTo>
                    <a:pt x="2114764" y="200720"/>
                    <a:pt x="2102064" y="209197"/>
                    <a:pt x="2088108" y="212686"/>
                  </a:cubicBezTo>
                  <a:cubicBezTo>
                    <a:pt x="2065604" y="218312"/>
                    <a:pt x="2042472" y="221118"/>
                    <a:pt x="2019869" y="226334"/>
                  </a:cubicBezTo>
                  <a:cubicBezTo>
                    <a:pt x="1983316" y="234770"/>
                    <a:pt x="1946276" y="241768"/>
                    <a:pt x="1910687" y="253630"/>
                  </a:cubicBezTo>
                  <a:cubicBezTo>
                    <a:pt x="1897039" y="258179"/>
                    <a:pt x="1883787" y="264156"/>
                    <a:pt x="1869743" y="267277"/>
                  </a:cubicBezTo>
                  <a:cubicBezTo>
                    <a:pt x="1842730" y="273280"/>
                    <a:pt x="1815152" y="276376"/>
                    <a:pt x="1787857" y="280925"/>
                  </a:cubicBezTo>
                  <a:cubicBezTo>
                    <a:pt x="1753357" y="274025"/>
                    <a:pt x="1693278" y="268233"/>
                    <a:pt x="1665027" y="239982"/>
                  </a:cubicBezTo>
                  <a:cubicBezTo>
                    <a:pt x="1641830" y="216785"/>
                    <a:pt x="1641558" y="168468"/>
                    <a:pt x="1610436" y="158095"/>
                  </a:cubicBezTo>
                  <a:cubicBezTo>
                    <a:pt x="1525090" y="129648"/>
                    <a:pt x="1599029" y="151116"/>
                    <a:pt x="1446663" y="130800"/>
                  </a:cubicBezTo>
                  <a:cubicBezTo>
                    <a:pt x="1419234" y="127143"/>
                    <a:pt x="1392072" y="121701"/>
                    <a:pt x="1364776" y="117152"/>
                  </a:cubicBezTo>
                  <a:cubicBezTo>
                    <a:pt x="1272551" y="86410"/>
                    <a:pt x="1363281" y="113313"/>
                    <a:pt x="1187355" y="89857"/>
                  </a:cubicBezTo>
                  <a:cubicBezTo>
                    <a:pt x="1164362" y="86791"/>
                    <a:pt x="1141863" y="80758"/>
                    <a:pt x="1119117" y="76209"/>
                  </a:cubicBezTo>
                  <a:cubicBezTo>
                    <a:pt x="906518" y="-65524"/>
                    <a:pt x="1062597" y="27240"/>
                    <a:pt x="450376" y="62561"/>
                  </a:cubicBezTo>
                  <a:cubicBezTo>
                    <a:pt x="421652" y="64218"/>
                    <a:pt x="395785" y="80759"/>
                    <a:pt x="368490" y="89857"/>
                  </a:cubicBezTo>
                  <a:lnTo>
                    <a:pt x="327546" y="103504"/>
                  </a:lnTo>
                  <a:lnTo>
                    <a:pt x="286603" y="117152"/>
                  </a:lnTo>
                  <a:lnTo>
                    <a:pt x="245660" y="130800"/>
                  </a:lnTo>
                  <a:cubicBezTo>
                    <a:pt x="232012" y="144448"/>
                    <a:pt x="215423" y="155684"/>
                    <a:pt x="204717" y="171743"/>
                  </a:cubicBezTo>
                  <a:cubicBezTo>
                    <a:pt x="196885" y="183491"/>
                    <a:pt x="179241" y="259997"/>
                    <a:pt x="177421" y="267277"/>
                  </a:cubicBezTo>
                  <a:cubicBezTo>
                    <a:pt x="172872" y="312770"/>
                    <a:pt x="177410" y="360117"/>
                    <a:pt x="163773" y="403755"/>
                  </a:cubicBezTo>
                  <a:cubicBezTo>
                    <a:pt x="153988" y="435067"/>
                    <a:pt x="109182" y="485642"/>
                    <a:pt x="109182" y="485642"/>
                  </a:cubicBezTo>
                  <a:cubicBezTo>
                    <a:pt x="76700" y="583089"/>
                    <a:pt x="105827" y="551568"/>
                    <a:pt x="40943" y="594824"/>
                  </a:cubicBezTo>
                  <a:cubicBezTo>
                    <a:pt x="36394" y="622119"/>
                    <a:pt x="34007" y="649864"/>
                    <a:pt x="27296" y="676710"/>
                  </a:cubicBezTo>
                  <a:cubicBezTo>
                    <a:pt x="20318" y="704623"/>
                    <a:pt x="0" y="758597"/>
                    <a:pt x="0" y="758597"/>
                  </a:cubicBezTo>
                  <a:cubicBezTo>
                    <a:pt x="3043" y="782943"/>
                    <a:pt x="-1044" y="882480"/>
                    <a:pt x="40943" y="908722"/>
                  </a:cubicBezTo>
                  <a:cubicBezTo>
                    <a:pt x="65342" y="923971"/>
                    <a:pt x="122830" y="936018"/>
                    <a:pt x="122830" y="936018"/>
                  </a:cubicBezTo>
                  <a:cubicBezTo>
                    <a:pt x="191359" y="1038809"/>
                    <a:pt x="98960" y="920104"/>
                    <a:pt x="204717" y="990609"/>
                  </a:cubicBezTo>
                  <a:cubicBezTo>
                    <a:pt x="218365" y="999707"/>
                    <a:pt x="219204" y="1021305"/>
                    <a:pt x="232012" y="1031552"/>
                  </a:cubicBezTo>
                  <a:cubicBezTo>
                    <a:pt x="243245" y="1040539"/>
                    <a:pt x="260379" y="1038214"/>
                    <a:pt x="272955" y="1045200"/>
                  </a:cubicBezTo>
                  <a:cubicBezTo>
                    <a:pt x="301632" y="1061132"/>
                    <a:pt x="327546" y="1081594"/>
                    <a:pt x="354842" y="1099791"/>
                  </a:cubicBezTo>
                  <a:lnTo>
                    <a:pt x="395785" y="1127086"/>
                  </a:lnTo>
                  <a:cubicBezTo>
                    <a:pt x="404884" y="1140734"/>
                    <a:pt x="410273" y="1157783"/>
                    <a:pt x="423081" y="1168030"/>
                  </a:cubicBezTo>
                  <a:cubicBezTo>
                    <a:pt x="434314" y="1177017"/>
                    <a:pt x="451157" y="1175243"/>
                    <a:pt x="464024" y="1181677"/>
                  </a:cubicBezTo>
                  <a:cubicBezTo>
                    <a:pt x="478695" y="1189012"/>
                    <a:pt x="491319" y="1199874"/>
                    <a:pt x="504967" y="1208973"/>
                  </a:cubicBezTo>
                  <a:cubicBezTo>
                    <a:pt x="514066" y="1222621"/>
                    <a:pt x="524927" y="1235245"/>
                    <a:pt x="532263" y="1249916"/>
                  </a:cubicBezTo>
                  <a:cubicBezTo>
                    <a:pt x="561363" y="1308115"/>
                    <a:pt x="540555" y="1339058"/>
                    <a:pt x="532263" y="1413689"/>
                  </a:cubicBezTo>
                  <a:cubicBezTo>
                    <a:pt x="628871" y="1445892"/>
                    <a:pt x="602665" y="1442899"/>
                    <a:pt x="777923" y="1413689"/>
                  </a:cubicBezTo>
                  <a:cubicBezTo>
                    <a:pt x="794102" y="1410992"/>
                    <a:pt x="803877" y="1393056"/>
                    <a:pt x="818866" y="1386394"/>
                  </a:cubicBezTo>
                  <a:cubicBezTo>
                    <a:pt x="818900" y="1386379"/>
                    <a:pt x="921207" y="1352280"/>
                    <a:pt x="941696" y="1345451"/>
                  </a:cubicBezTo>
                  <a:lnTo>
                    <a:pt x="1064526" y="1304507"/>
                  </a:lnTo>
                  <a:cubicBezTo>
                    <a:pt x="1078174" y="1299958"/>
                    <a:pt x="1091171" y="1292448"/>
                    <a:pt x="1105469" y="1290859"/>
                  </a:cubicBezTo>
                  <a:lnTo>
                    <a:pt x="1228299" y="1277212"/>
                  </a:lnTo>
                  <a:cubicBezTo>
                    <a:pt x="1255594" y="1268113"/>
                    <a:pt x="1286245" y="1265876"/>
                    <a:pt x="1310185" y="1249916"/>
                  </a:cubicBezTo>
                  <a:cubicBezTo>
                    <a:pt x="1404042" y="1187345"/>
                    <a:pt x="1360950" y="1205699"/>
                    <a:pt x="1433015" y="1181677"/>
                  </a:cubicBezTo>
                  <a:cubicBezTo>
                    <a:pt x="1442114" y="1168029"/>
                    <a:pt x="1446402" y="1149427"/>
                    <a:pt x="1460311" y="1140734"/>
                  </a:cubicBezTo>
                  <a:cubicBezTo>
                    <a:pt x="1484709" y="1125485"/>
                    <a:pt x="1514902" y="1122537"/>
                    <a:pt x="1542197" y="1113439"/>
                  </a:cubicBezTo>
                  <a:cubicBezTo>
                    <a:pt x="1542201" y="1113438"/>
                    <a:pt x="1624081" y="1086144"/>
                    <a:pt x="1624084" y="1086143"/>
                  </a:cubicBezTo>
                  <a:cubicBezTo>
                    <a:pt x="1706429" y="1069674"/>
                    <a:pt x="1670316" y="1079830"/>
                    <a:pt x="1733266" y="1058848"/>
                  </a:cubicBezTo>
                  <a:cubicBezTo>
                    <a:pt x="1760561" y="1040651"/>
                    <a:pt x="1784031" y="1014631"/>
                    <a:pt x="1815152" y="1004257"/>
                  </a:cubicBezTo>
                  <a:lnTo>
                    <a:pt x="1897039" y="976961"/>
                  </a:lnTo>
                  <a:cubicBezTo>
                    <a:pt x="1910687" y="972412"/>
                    <a:pt x="1926012" y="971293"/>
                    <a:pt x="1937982" y="963313"/>
                  </a:cubicBezTo>
                  <a:lnTo>
                    <a:pt x="1978926" y="936018"/>
                  </a:lnTo>
                  <a:cubicBezTo>
                    <a:pt x="1988024" y="922370"/>
                    <a:pt x="1994623" y="906673"/>
                    <a:pt x="2006221" y="895074"/>
                  </a:cubicBezTo>
                  <a:cubicBezTo>
                    <a:pt x="2017819" y="883476"/>
                    <a:pt x="2036363" y="880123"/>
                    <a:pt x="2047164" y="867779"/>
                  </a:cubicBezTo>
                  <a:cubicBezTo>
                    <a:pt x="2104146" y="802656"/>
                    <a:pt x="2103281" y="781314"/>
                    <a:pt x="2129051" y="704006"/>
                  </a:cubicBezTo>
                  <a:cubicBezTo>
                    <a:pt x="2133600" y="690358"/>
                    <a:pt x="2142699" y="677448"/>
                    <a:pt x="2142699" y="663062"/>
                  </a:cubicBezTo>
                  <a:lnTo>
                    <a:pt x="2142699" y="581176"/>
                  </a:lnTo>
                </a:path>
              </a:pathLst>
            </a:custGeom>
            <a:solidFill>
              <a:schemeClr val="accent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Oval 10"/>
          <p:cNvSpPr/>
          <p:nvPr/>
        </p:nvSpPr>
        <p:spPr>
          <a:xfrm>
            <a:off x="7772400" y="1336462"/>
            <a:ext cx="2438400" cy="2438400"/>
          </a:xfrm>
          <a:prstGeom prst="ellipse">
            <a:avLst/>
          </a:prstGeom>
          <a:solidFill>
            <a:schemeClr val="accent5"/>
          </a:solidFill>
          <a:ln>
            <a:noFill/>
          </a:ln>
          <a:effectLst>
            <a:glow rad="7112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rot="475172">
            <a:off x="-64015" y="1997728"/>
            <a:ext cx="1989179" cy="338554"/>
          </a:xfrm>
          <a:prstGeom prst="rect">
            <a:avLst/>
          </a:prstGeom>
          <a:noFill/>
        </p:spPr>
        <p:txBody>
          <a:bodyPr wrap="square" rtlCol="0">
            <a:prstTxWarp prst="textArchUp">
              <a:avLst>
                <a:gd name="adj" fmla="val 10551518"/>
              </a:avLst>
            </a:prstTxWarp>
            <a:spAutoFit/>
          </a:bodyPr>
          <a:lstStyle/>
          <a:p>
            <a:pPr algn="ctr"/>
            <a:r>
              <a:rPr lang="en-US" sz="1600" b="1" dirty="0" smtClean="0">
                <a:solidFill>
                  <a:srgbClr val="073E87">
                    <a:lumMod val="75000"/>
                  </a:srgbClr>
                </a:solidFill>
              </a:rPr>
              <a:t>atmosphere</a:t>
            </a:r>
            <a:endParaRPr lang="en-US" sz="1600" b="1" dirty="0">
              <a:solidFill>
                <a:srgbClr val="073E87">
                  <a:lumMod val="75000"/>
                </a:srgbClr>
              </a:solidFill>
            </a:endParaRPr>
          </a:p>
        </p:txBody>
      </p:sp>
      <p:grpSp>
        <p:nvGrpSpPr>
          <p:cNvPr id="24" name="Group 23"/>
          <p:cNvGrpSpPr/>
          <p:nvPr/>
        </p:nvGrpSpPr>
        <p:grpSpPr>
          <a:xfrm>
            <a:off x="4082765" y="2920729"/>
            <a:ext cx="3076999" cy="1970043"/>
            <a:chOff x="4082765" y="2920729"/>
            <a:chExt cx="3076999" cy="1970043"/>
          </a:xfrm>
        </p:grpSpPr>
        <p:sp>
          <p:nvSpPr>
            <p:cNvPr id="14" name="Down Arrow 13"/>
            <p:cNvSpPr/>
            <p:nvPr/>
          </p:nvSpPr>
          <p:spPr>
            <a:xfrm rot="3600000">
              <a:off x="6804814" y="2993192"/>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Down Arrow 14"/>
            <p:cNvSpPr/>
            <p:nvPr/>
          </p:nvSpPr>
          <p:spPr>
            <a:xfrm rot="3600000">
              <a:off x="6301587" y="3337094"/>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Down Arrow 15"/>
            <p:cNvSpPr/>
            <p:nvPr/>
          </p:nvSpPr>
          <p:spPr>
            <a:xfrm rot="3600000">
              <a:off x="5795075" y="3612107"/>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Down Arrow 16"/>
            <p:cNvSpPr/>
            <p:nvPr/>
          </p:nvSpPr>
          <p:spPr>
            <a:xfrm rot="3600000">
              <a:off x="5291848" y="3916907"/>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Down Arrow 17"/>
            <p:cNvSpPr/>
            <p:nvPr/>
          </p:nvSpPr>
          <p:spPr>
            <a:xfrm rot="3600000">
              <a:off x="4710740" y="4238443"/>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Down Arrow 18"/>
            <p:cNvSpPr/>
            <p:nvPr/>
          </p:nvSpPr>
          <p:spPr>
            <a:xfrm rot="3600000">
              <a:off x="4207512" y="4535822"/>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Down Arrow 19"/>
            <p:cNvSpPr/>
            <p:nvPr/>
          </p:nvSpPr>
          <p:spPr>
            <a:xfrm rot="3600000">
              <a:off x="6195213" y="2870579"/>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Down Arrow 20"/>
            <p:cNvSpPr/>
            <p:nvPr/>
          </p:nvSpPr>
          <p:spPr>
            <a:xfrm rot="3600000">
              <a:off x="5400749" y="3328264"/>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Down Arrow 21"/>
            <p:cNvSpPr/>
            <p:nvPr/>
          </p:nvSpPr>
          <p:spPr>
            <a:xfrm rot="3600000">
              <a:off x="4782543" y="3683648"/>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Down Arrow 22"/>
            <p:cNvSpPr/>
            <p:nvPr/>
          </p:nvSpPr>
          <p:spPr>
            <a:xfrm rot="3600000">
              <a:off x="4132915" y="4005184"/>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8" name="Group 27"/>
          <p:cNvGrpSpPr/>
          <p:nvPr/>
        </p:nvGrpSpPr>
        <p:grpSpPr>
          <a:xfrm>
            <a:off x="3725790" y="2817692"/>
            <a:ext cx="586891" cy="1502480"/>
            <a:chOff x="3725790" y="2817692"/>
            <a:chExt cx="586891" cy="1502480"/>
          </a:xfrm>
        </p:grpSpPr>
        <p:sp>
          <p:nvSpPr>
            <p:cNvPr id="25" name="Down Arrow 24"/>
            <p:cNvSpPr/>
            <p:nvPr/>
          </p:nvSpPr>
          <p:spPr>
            <a:xfrm rot="11700000">
              <a:off x="3725790" y="3915072"/>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Down Arrow 25"/>
            <p:cNvSpPr/>
            <p:nvPr/>
          </p:nvSpPr>
          <p:spPr>
            <a:xfrm rot="11700000">
              <a:off x="3881300" y="3367262"/>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Down Arrow 26"/>
            <p:cNvSpPr/>
            <p:nvPr/>
          </p:nvSpPr>
          <p:spPr>
            <a:xfrm rot="11700000">
              <a:off x="4007881" y="2817692"/>
              <a:ext cx="304800" cy="40510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2" name="Group 31"/>
          <p:cNvGrpSpPr/>
          <p:nvPr/>
        </p:nvGrpSpPr>
        <p:grpSpPr>
          <a:xfrm>
            <a:off x="3424711" y="3539644"/>
            <a:ext cx="1837956" cy="1294280"/>
            <a:chOff x="3465349" y="3735126"/>
            <a:chExt cx="1337937" cy="991557"/>
          </a:xfrm>
        </p:grpSpPr>
        <p:sp>
          <p:nvSpPr>
            <p:cNvPr id="29" name="Up Arrow 28"/>
            <p:cNvSpPr/>
            <p:nvPr/>
          </p:nvSpPr>
          <p:spPr>
            <a:xfrm rot="3796077">
              <a:off x="4135050" y="4058448"/>
              <a:ext cx="345871" cy="990600"/>
            </a:xfrm>
            <a:prstGeom prst="upArrow">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Up Arrow 29"/>
            <p:cNvSpPr/>
            <p:nvPr/>
          </p:nvSpPr>
          <p:spPr>
            <a:xfrm rot="3649840">
              <a:off x="3973192" y="3731686"/>
              <a:ext cx="345871" cy="990600"/>
            </a:xfrm>
            <a:prstGeom prst="upArrow">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Up Arrow 30"/>
            <p:cNvSpPr/>
            <p:nvPr/>
          </p:nvSpPr>
          <p:spPr>
            <a:xfrm rot="3470967">
              <a:off x="3787713" y="3412762"/>
              <a:ext cx="345871" cy="990600"/>
            </a:xfrm>
            <a:prstGeom prst="upArrow">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 name="Group 34"/>
          <p:cNvGrpSpPr/>
          <p:nvPr/>
        </p:nvGrpSpPr>
        <p:grpSpPr>
          <a:xfrm>
            <a:off x="3460750" y="3556642"/>
            <a:ext cx="1041400" cy="1478908"/>
            <a:chOff x="3460750" y="3556642"/>
            <a:chExt cx="1041400" cy="1478908"/>
          </a:xfrm>
        </p:grpSpPr>
        <p:sp>
          <p:nvSpPr>
            <p:cNvPr id="34" name="Freeform 33"/>
            <p:cNvSpPr/>
            <p:nvPr/>
          </p:nvSpPr>
          <p:spPr>
            <a:xfrm>
              <a:off x="3460750" y="3683000"/>
              <a:ext cx="1041400" cy="1352550"/>
            </a:xfrm>
            <a:custGeom>
              <a:avLst/>
              <a:gdLst>
                <a:gd name="connsiteX0" fmla="*/ 476250 w 1035050"/>
                <a:gd name="connsiteY0" fmla="*/ 0 h 1308100"/>
                <a:gd name="connsiteX1" fmla="*/ 0 w 1035050"/>
                <a:gd name="connsiteY1" fmla="*/ 311150 h 1308100"/>
                <a:gd name="connsiteX2" fmla="*/ 114300 w 1035050"/>
                <a:gd name="connsiteY2" fmla="*/ 508000 h 1308100"/>
                <a:gd name="connsiteX3" fmla="*/ 590550 w 1035050"/>
                <a:gd name="connsiteY3" fmla="*/ 196850 h 1308100"/>
                <a:gd name="connsiteX4" fmla="*/ 641350 w 1035050"/>
                <a:gd name="connsiteY4" fmla="*/ 228600 h 1308100"/>
                <a:gd name="connsiteX5" fmla="*/ 673100 w 1035050"/>
                <a:gd name="connsiteY5" fmla="*/ 457200 h 1308100"/>
                <a:gd name="connsiteX6" fmla="*/ 247650 w 1035050"/>
                <a:gd name="connsiteY6" fmla="*/ 685800 h 1308100"/>
                <a:gd name="connsiteX7" fmla="*/ 368300 w 1035050"/>
                <a:gd name="connsiteY7" fmla="*/ 889000 h 1308100"/>
                <a:gd name="connsiteX8" fmla="*/ 838200 w 1035050"/>
                <a:gd name="connsiteY8" fmla="*/ 622300 h 1308100"/>
                <a:gd name="connsiteX9" fmla="*/ 965200 w 1035050"/>
                <a:gd name="connsiteY9" fmla="*/ 825500 h 1308100"/>
                <a:gd name="connsiteX10" fmla="*/ 908050 w 1035050"/>
                <a:gd name="connsiteY10" fmla="*/ 863600 h 1308100"/>
                <a:gd name="connsiteX11" fmla="*/ 450850 w 1035050"/>
                <a:gd name="connsiteY11" fmla="*/ 1085850 h 1308100"/>
                <a:gd name="connsiteX12" fmla="*/ 558800 w 1035050"/>
                <a:gd name="connsiteY12" fmla="*/ 1308100 h 1308100"/>
                <a:gd name="connsiteX13" fmla="*/ 1035050 w 1035050"/>
                <a:gd name="connsiteY13" fmla="*/ 1060450 h 1308100"/>
                <a:gd name="connsiteX14" fmla="*/ 1022350 w 1035050"/>
                <a:gd name="connsiteY14" fmla="*/ 787400 h 1308100"/>
                <a:gd name="connsiteX15" fmla="*/ 654050 w 1035050"/>
                <a:gd name="connsiteY15" fmla="*/ 158750 h 1308100"/>
                <a:gd name="connsiteX16" fmla="*/ 476250 w 1035050"/>
                <a:gd name="connsiteY16" fmla="*/ 0 h 1308100"/>
                <a:gd name="connsiteX0" fmla="*/ 476250 w 1035050"/>
                <a:gd name="connsiteY0" fmla="*/ 0 h 1308100"/>
                <a:gd name="connsiteX1" fmla="*/ 0 w 1035050"/>
                <a:gd name="connsiteY1" fmla="*/ 311150 h 1308100"/>
                <a:gd name="connsiteX2" fmla="*/ 114300 w 1035050"/>
                <a:gd name="connsiteY2" fmla="*/ 508000 h 1308100"/>
                <a:gd name="connsiteX3" fmla="*/ 590550 w 1035050"/>
                <a:gd name="connsiteY3" fmla="*/ 196850 h 1308100"/>
                <a:gd name="connsiteX4" fmla="*/ 641350 w 1035050"/>
                <a:gd name="connsiteY4" fmla="*/ 228600 h 1308100"/>
                <a:gd name="connsiteX5" fmla="*/ 673100 w 1035050"/>
                <a:gd name="connsiteY5" fmla="*/ 457200 h 1308100"/>
                <a:gd name="connsiteX6" fmla="*/ 234950 w 1035050"/>
                <a:gd name="connsiteY6" fmla="*/ 660400 h 1308100"/>
                <a:gd name="connsiteX7" fmla="*/ 368300 w 1035050"/>
                <a:gd name="connsiteY7" fmla="*/ 889000 h 1308100"/>
                <a:gd name="connsiteX8" fmla="*/ 838200 w 1035050"/>
                <a:gd name="connsiteY8" fmla="*/ 622300 h 1308100"/>
                <a:gd name="connsiteX9" fmla="*/ 965200 w 1035050"/>
                <a:gd name="connsiteY9" fmla="*/ 825500 h 1308100"/>
                <a:gd name="connsiteX10" fmla="*/ 908050 w 1035050"/>
                <a:gd name="connsiteY10" fmla="*/ 863600 h 1308100"/>
                <a:gd name="connsiteX11" fmla="*/ 450850 w 1035050"/>
                <a:gd name="connsiteY11" fmla="*/ 1085850 h 1308100"/>
                <a:gd name="connsiteX12" fmla="*/ 558800 w 1035050"/>
                <a:gd name="connsiteY12" fmla="*/ 1308100 h 1308100"/>
                <a:gd name="connsiteX13" fmla="*/ 1035050 w 1035050"/>
                <a:gd name="connsiteY13" fmla="*/ 1060450 h 1308100"/>
                <a:gd name="connsiteX14" fmla="*/ 1022350 w 1035050"/>
                <a:gd name="connsiteY14" fmla="*/ 787400 h 1308100"/>
                <a:gd name="connsiteX15" fmla="*/ 654050 w 1035050"/>
                <a:gd name="connsiteY15" fmla="*/ 158750 h 1308100"/>
                <a:gd name="connsiteX16" fmla="*/ 476250 w 1035050"/>
                <a:gd name="connsiteY16" fmla="*/ 0 h 1308100"/>
                <a:gd name="connsiteX0" fmla="*/ 476250 w 1035050"/>
                <a:gd name="connsiteY0" fmla="*/ 0 h 1308100"/>
                <a:gd name="connsiteX1" fmla="*/ 0 w 1035050"/>
                <a:gd name="connsiteY1" fmla="*/ 311150 h 1308100"/>
                <a:gd name="connsiteX2" fmla="*/ 114300 w 1035050"/>
                <a:gd name="connsiteY2" fmla="*/ 508000 h 1308100"/>
                <a:gd name="connsiteX3" fmla="*/ 590550 w 1035050"/>
                <a:gd name="connsiteY3" fmla="*/ 196850 h 1308100"/>
                <a:gd name="connsiteX4" fmla="*/ 641350 w 1035050"/>
                <a:gd name="connsiteY4" fmla="*/ 228600 h 1308100"/>
                <a:gd name="connsiteX5" fmla="*/ 673100 w 1035050"/>
                <a:gd name="connsiteY5" fmla="*/ 438150 h 1308100"/>
                <a:gd name="connsiteX6" fmla="*/ 234950 w 1035050"/>
                <a:gd name="connsiteY6" fmla="*/ 660400 h 1308100"/>
                <a:gd name="connsiteX7" fmla="*/ 368300 w 1035050"/>
                <a:gd name="connsiteY7" fmla="*/ 889000 h 1308100"/>
                <a:gd name="connsiteX8" fmla="*/ 838200 w 1035050"/>
                <a:gd name="connsiteY8" fmla="*/ 622300 h 1308100"/>
                <a:gd name="connsiteX9" fmla="*/ 965200 w 1035050"/>
                <a:gd name="connsiteY9" fmla="*/ 825500 h 1308100"/>
                <a:gd name="connsiteX10" fmla="*/ 908050 w 1035050"/>
                <a:gd name="connsiteY10" fmla="*/ 863600 h 1308100"/>
                <a:gd name="connsiteX11" fmla="*/ 450850 w 1035050"/>
                <a:gd name="connsiteY11" fmla="*/ 1085850 h 1308100"/>
                <a:gd name="connsiteX12" fmla="*/ 558800 w 1035050"/>
                <a:gd name="connsiteY12" fmla="*/ 1308100 h 1308100"/>
                <a:gd name="connsiteX13" fmla="*/ 1035050 w 1035050"/>
                <a:gd name="connsiteY13" fmla="*/ 1060450 h 1308100"/>
                <a:gd name="connsiteX14" fmla="*/ 1022350 w 1035050"/>
                <a:gd name="connsiteY14" fmla="*/ 787400 h 1308100"/>
                <a:gd name="connsiteX15" fmla="*/ 654050 w 1035050"/>
                <a:gd name="connsiteY15" fmla="*/ 158750 h 1308100"/>
                <a:gd name="connsiteX16" fmla="*/ 476250 w 1035050"/>
                <a:gd name="connsiteY16" fmla="*/ 0 h 1308100"/>
                <a:gd name="connsiteX0" fmla="*/ 476250 w 1035050"/>
                <a:gd name="connsiteY0" fmla="*/ 0 h 1308100"/>
                <a:gd name="connsiteX1" fmla="*/ 0 w 1035050"/>
                <a:gd name="connsiteY1" fmla="*/ 311150 h 1308100"/>
                <a:gd name="connsiteX2" fmla="*/ 114300 w 1035050"/>
                <a:gd name="connsiteY2" fmla="*/ 508000 h 1308100"/>
                <a:gd name="connsiteX3" fmla="*/ 590550 w 1035050"/>
                <a:gd name="connsiteY3" fmla="*/ 196850 h 1308100"/>
                <a:gd name="connsiteX4" fmla="*/ 641350 w 1035050"/>
                <a:gd name="connsiteY4" fmla="*/ 228600 h 1308100"/>
                <a:gd name="connsiteX5" fmla="*/ 673100 w 1035050"/>
                <a:gd name="connsiteY5" fmla="*/ 438150 h 1308100"/>
                <a:gd name="connsiteX6" fmla="*/ 234950 w 1035050"/>
                <a:gd name="connsiteY6" fmla="*/ 660400 h 1308100"/>
                <a:gd name="connsiteX7" fmla="*/ 349250 w 1035050"/>
                <a:gd name="connsiteY7" fmla="*/ 908050 h 1308100"/>
                <a:gd name="connsiteX8" fmla="*/ 838200 w 1035050"/>
                <a:gd name="connsiteY8" fmla="*/ 622300 h 1308100"/>
                <a:gd name="connsiteX9" fmla="*/ 965200 w 1035050"/>
                <a:gd name="connsiteY9" fmla="*/ 825500 h 1308100"/>
                <a:gd name="connsiteX10" fmla="*/ 908050 w 1035050"/>
                <a:gd name="connsiteY10" fmla="*/ 863600 h 1308100"/>
                <a:gd name="connsiteX11" fmla="*/ 450850 w 1035050"/>
                <a:gd name="connsiteY11" fmla="*/ 1085850 h 1308100"/>
                <a:gd name="connsiteX12" fmla="*/ 558800 w 1035050"/>
                <a:gd name="connsiteY12" fmla="*/ 1308100 h 1308100"/>
                <a:gd name="connsiteX13" fmla="*/ 1035050 w 1035050"/>
                <a:gd name="connsiteY13" fmla="*/ 1060450 h 1308100"/>
                <a:gd name="connsiteX14" fmla="*/ 1022350 w 1035050"/>
                <a:gd name="connsiteY14" fmla="*/ 787400 h 1308100"/>
                <a:gd name="connsiteX15" fmla="*/ 654050 w 1035050"/>
                <a:gd name="connsiteY15" fmla="*/ 158750 h 1308100"/>
                <a:gd name="connsiteX16" fmla="*/ 476250 w 1035050"/>
                <a:gd name="connsiteY16" fmla="*/ 0 h 1308100"/>
                <a:gd name="connsiteX0" fmla="*/ 476250 w 1035050"/>
                <a:gd name="connsiteY0" fmla="*/ 0 h 1308100"/>
                <a:gd name="connsiteX1" fmla="*/ 0 w 1035050"/>
                <a:gd name="connsiteY1" fmla="*/ 311150 h 1308100"/>
                <a:gd name="connsiteX2" fmla="*/ 114300 w 1035050"/>
                <a:gd name="connsiteY2" fmla="*/ 508000 h 1308100"/>
                <a:gd name="connsiteX3" fmla="*/ 590550 w 1035050"/>
                <a:gd name="connsiteY3" fmla="*/ 196850 h 1308100"/>
                <a:gd name="connsiteX4" fmla="*/ 641350 w 1035050"/>
                <a:gd name="connsiteY4" fmla="*/ 228600 h 1308100"/>
                <a:gd name="connsiteX5" fmla="*/ 673100 w 1035050"/>
                <a:gd name="connsiteY5" fmla="*/ 438150 h 1308100"/>
                <a:gd name="connsiteX6" fmla="*/ 241300 w 1035050"/>
                <a:gd name="connsiteY6" fmla="*/ 679450 h 1308100"/>
                <a:gd name="connsiteX7" fmla="*/ 349250 w 1035050"/>
                <a:gd name="connsiteY7" fmla="*/ 908050 h 1308100"/>
                <a:gd name="connsiteX8" fmla="*/ 838200 w 1035050"/>
                <a:gd name="connsiteY8" fmla="*/ 622300 h 1308100"/>
                <a:gd name="connsiteX9" fmla="*/ 965200 w 1035050"/>
                <a:gd name="connsiteY9" fmla="*/ 825500 h 1308100"/>
                <a:gd name="connsiteX10" fmla="*/ 908050 w 1035050"/>
                <a:gd name="connsiteY10" fmla="*/ 863600 h 1308100"/>
                <a:gd name="connsiteX11" fmla="*/ 450850 w 1035050"/>
                <a:gd name="connsiteY11" fmla="*/ 1085850 h 1308100"/>
                <a:gd name="connsiteX12" fmla="*/ 558800 w 1035050"/>
                <a:gd name="connsiteY12" fmla="*/ 1308100 h 1308100"/>
                <a:gd name="connsiteX13" fmla="*/ 1035050 w 1035050"/>
                <a:gd name="connsiteY13" fmla="*/ 1060450 h 1308100"/>
                <a:gd name="connsiteX14" fmla="*/ 1022350 w 1035050"/>
                <a:gd name="connsiteY14" fmla="*/ 787400 h 1308100"/>
                <a:gd name="connsiteX15" fmla="*/ 654050 w 1035050"/>
                <a:gd name="connsiteY15" fmla="*/ 158750 h 1308100"/>
                <a:gd name="connsiteX16" fmla="*/ 476250 w 1035050"/>
                <a:gd name="connsiteY16" fmla="*/ 0 h 1308100"/>
                <a:gd name="connsiteX0" fmla="*/ 533400 w 1035050"/>
                <a:gd name="connsiteY0" fmla="*/ 0 h 1352550"/>
                <a:gd name="connsiteX1" fmla="*/ 0 w 1035050"/>
                <a:gd name="connsiteY1" fmla="*/ 355600 h 1352550"/>
                <a:gd name="connsiteX2" fmla="*/ 114300 w 1035050"/>
                <a:gd name="connsiteY2" fmla="*/ 552450 h 1352550"/>
                <a:gd name="connsiteX3" fmla="*/ 590550 w 1035050"/>
                <a:gd name="connsiteY3" fmla="*/ 241300 h 1352550"/>
                <a:gd name="connsiteX4" fmla="*/ 641350 w 1035050"/>
                <a:gd name="connsiteY4" fmla="*/ 273050 h 1352550"/>
                <a:gd name="connsiteX5" fmla="*/ 673100 w 1035050"/>
                <a:gd name="connsiteY5" fmla="*/ 482600 h 1352550"/>
                <a:gd name="connsiteX6" fmla="*/ 241300 w 1035050"/>
                <a:gd name="connsiteY6" fmla="*/ 723900 h 1352550"/>
                <a:gd name="connsiteX7" fmla="*/ 349250 w 1035050"/>
                <a:gd name="connsiteY7" fmla="*/ 952500 h 1352550"/>
                <a:gd name="connsiteX8" fmla="*/ 838200 w 1035050"/>
                <a:gd name="connsiteY8" fmla="*/ 666750 h 1352550"/>
                <a:gd name="connsiteX9" fmla="*/ 965200 w 1035050"/>
                <a:gd name="connsiteY9" fmla="*/ 869950 h 1352550"/>
                <a:gd name="connsiteX10" fmla="*/ 908050 w 1035050"/>
                <a:gd name="connsiteY10" fmla="*/ 908050 h 1352550"/>
                <a:gd name="connsiteX11" fmla="*/ 450850 w 1035050"/>
                <a:gd name="connsiteY11" fmla="*/ 1130300 h 1352550"/>
                <a:gd name="connsiteX12" fmla="*/ 558800 w 1035050"/>
                <a:gd name="connsiteY12" fmla="*/ 1352550 h 1352550"/>
                <a:gd name="connsiteX13" fmla="*/ 1035050 w 1035050"/>
                <a:gd name="connsiteY13" fmla="*/ 1104900 h 1352550"/>
                <a:gd name="connsiteX14" fmla="*/ 1022350 w 1035050"/>
                <a:gd name="connsiteY14" fmla="*/ 831850 h 1352550"/>
                <a:gd name="connsiteX15" fmla="*/ 654050 w 1035050"/>
                <a:gd name="connsiteY15" fmla="*/ 203200 h 1352550"/>
                <a:gd name="connsiteX16" fmla="*/ 533400 w 1035050"/>
                <a:gd name="connsiteY16" fmla="*/ 0 h 1352550"/>
                <a:gd name="connsiteX0" fmla="*/ 533400 w 1035050"/>
                <a:gd name="connsiteY0" fmla="*/ 0 h 1352550"/>
                <a:gd name="connsiteX1" fmla="*/ 0 w 1035050"/>
                <a:gd name="connsiteY1" fmla="*/ 342900 h 1352550"/>
                <a:gd name="connsiteX2" fmla="*/ 114300 w 1035050"/>
                <a:gd name="connsiteY2" fmla="*/ 552450 h 1352550"/>
                <a:gd name="connsiteX3" fmla="*/ 590550 w 1035050"/>
                <a:gd name="connsiteY3" fmla="*/ 241300 h 1352550"/>
                <a:gd name="connsiteX4" fmla="*/ 641350 w 1035050"/>
                <a:gd name="connsiteY4" fmla="*/ 273050 h 1352550"/>
                <a:gd name="connsiteX5" fmla="*/ 673100 w 1035050"/>
                <a:gd name="connsiteY5" fmla="*/ 482600 h 1352550"/>
                <a:gd name="connsiteX6" fmla="*/ 241300 w 1035050"/>
                <a:gd name="connsiteY6" fmla="*/ 723900 h 1352550"/>
                <a:gd name="connsiteX7" fmla="*/ 349250 w 1035050"/>
                <a:gd name="connsiteY7" fmla="*/ 952500 h 1352550"/>
                <a:gd name="connsiteX8" fmla="*/ 838200 w 1035050"/>
                <a:gd name="connsiteY8" fmla="*/ 666750 h 1352550"/>
                <a:gd name="connsiteX9" fmla="*/ 965200 w 1035050"/>
                <a:gd name="connsiteY9" fmla="*/ 869950 h 1352550"/>
                <a:gd name="connsiteX10" fmla="*/ 908050 w 1035050"/>
                <a:gd name="connsiteY10" fmla="*/ 908050 h 1352550"/>
                <a:gd name="connsiteX11" fmla="*/ 450850 w 1035050"/>
                <a:gd name="connsiteY11" fmla="*/ 1130300 h 1352550"/>
                <a:gd name="connsiteX12" fmla="*/ 558800 w 1035050"/>
                <a:gd name="connsiteY12" fmla="*/ 1352550 h 1352550"/>
                <a:gd name="connsiteX13" fmla="*/ 1035050 w 1035050"/>
                <a:gd name="connsiteY13" fmla="*/ 1104900 h 1352550"/>
                <a:gd name="connsiteX14" fmla="*/ 1022350 w 1035050"/>
                <a:gd name="connsiteY14" fmla="*/ 831850 h 1352550"/>
                <a:gd name="connsiteX15" fmla="*/ 654050 w 1035050"/>
                <a:gd name="connsiteY15" fmla="*/ 203200 h 1352550"/>
                <a:gd name="connsiteX16" fmla="*/ 533400 w 1035050"/>
                <a:gd name="connsiteY16" fmla="*/ 0 h 1352550"/>
                <a:gd name="connsiteX0" fmla="*/ 533400 w 1035050"/>
                <a:gd name="connsiteY0" fmla="*/ 0 h 1352550"/>
                <a:gd name="connsiteX1" fmla="*/ 0 w 1035050"/>
                <a:gd name="connsiteY1" fmla="*/ 342900 h 1352550"/>
                <a:gd name="connsiteX2" fmla="*/ 114300 w 1035050"/>
                <a:gd name="connsiteY2" fmla="*/ 552450 h 1352550"/>
                <a:gd name="connsiteX3" fmla="*/ 590550 w 1035050"/>
                <a:gd name="connsiteY3" fmla="*/ 241300 h 1352550"/>
                <a:gd name="connsiteX4" fmla="*/ 641350 w 1035050"/>
                <a:gd name="connsiteY4" fmla="*/ 273050 h 1352550"/>
                <a:gd name="connsiteX5" fmla="*/ 673100 w 1035050"/>
                <a:gd name="connsiteY5" fmla="*/ 482600 h 1352550"/>
                <a:gd name="connsiteX6" fmla="*/ 241300 w 1035050"/>
                <a:gd name="connsiteY6" fmla="*/ 723900 h 1352550"/>
                <a:gd name="connsiteX7" fmla="*/ 349250 w 1035050"/>
                <a:gd name="connsiteY7" fmla="*/ 952500 h 1352550"/>
                <a:gd name="connsiteX8" fmla="*/ 838200 w 1035050"/>
                <a:gd name="connsiteY8" fmla="*/ 666750 h 1352550"/>
                <a:gd name="connsiteX9" fmla="*/ 965200 w 1035050"/>
                <a:gd name="connsiteY9" fmla="*/ 869950 h 1352550"/>
                <a:gd name="connsiteX10" fmla="*/ 914400 w 1035050"/>
                <a:gd name="connsiteY10" fmla="*/ 889000 h 1352550"/>
                <a:gd name="connsiteX11" fmla="*/ 450850 w 1035050"/>
                <a:gd name="connsiteY11" fmla="*/ 1130300 h 1352550"/>
                <a:gd name="connsiteX12" fmla="*/ 558800 w 1035050"/>
                <a:gd name="connsiteY12" fmla="*/ 1352550 h 1352550"/>
                <a:gd name="connsiteX13" fmla="*/ 1035050 w 1035050"/>
                <a:gd name="connsiteY13" fmla="*/ 1104900 h 1352550"/>
                <a:gd name="connsiteX14" fmla="*/ 1022350 w 1035050"/>
                <a:gd name="connsiteY14" fmla="*/ 831850 h 1352550"/>
                <a:gd name="connsiteX15" fmla="*/ 654050 w 1035050"/>
                <a:gd name="connsiteY15" fmla="*/ 203200 h 1352550"/>
                <a:gd name="connsiteX16" fmla="*/ 533400 w 1035050"/>
                <a:gd name="connsiteY16" fmla="*/ 0 h 1352550"/>
                <a:gd name="connsiteX0" fmla="*/ 539750 w 1041400"/>
                <a:gd name="connsiteY0" fmla="*/ 0 h 1352550"/>
                <a:gd name="connsiteX1" fmla="*/ 0 w 1041400"/>
                <a:gd name="connsiteY1" fmla="*/ 349250 h 1352550"/>
                <a:gd name="connsiteX2" fmla="*/ 120650 w 1041400"/>
                <a:gd name="connsiteY2" fmla="*/ 552450 h 1352550"/>
                <a:gd name="connsiteX3" fmla="*/ 596900 w 1041400"/>
                <a:gd name="connsiteY3" fmla="*/ 241300 h 1352550"/>
                <a:gd name="connsiteX4" fmla="*/ 647700 w 1041400"/>
                <a:gd name="connsiteY4" fmla="*/ 273050 h 1352550"/>
                <a:gd name="connsiteX5" fmla="*/ 679450 w 1041400"/>
                <a:gd name="connsiteY5" fmla="*/ 482600 h 1352550"/>
                <a:gd name="connsiteX6" fmla="*/ 247650 w 1041400"/>
                <a:gd name="connsiteY6" fmla="*/ 723900 h 1352550"/>
                <a:gd name="connsiteX7" fmla="*/ 355600 w 1041400"/>
                <a:gd name="connsiteY7" fmla="*/ 952500 h 1352550"/>
                <a:gd name="connsiteX8" fmla="*/ 844550 w 1041400"/>
                <a:gd name="connsiteY8" fmla="*/ 666750 h 1352550"/>
                <a:gd name="connsiteX9" fmla="*/ 971550 w 1041400"/>
                <a:gd name="connsiteY9" fmla="*/ 869950 h 1352550"/>
                <a:gd name="connsiteX10" fmla="*/ 920750 w 1041400"/>
                <a:gd name="connsiteY10" fmla="*/ 889000 h 1352550"/>
                <a:gd name="connsiteX11" fmla="*/ 457200 w 1041400"/>
                <a:gd name="connsiteY11" fmla="*/ 1130300 h 1352550"/>
                <a:gd name="connsiteX12" fmla="*/ 565150 w 1041400"/>
                <a:gd name="connsiteY12" fmla="*/ 1352550 h 1352550"/>
                <a:gd name="connsiteX13" fmla="*/ 1041400 w 1041400"/>
                <a:gd name="connsiteY13" fmla="*/ 1104900 h 1352550"/>
                <a:gd name="connsiteX14" fmla="*/ 1028700 w 1041400"/>
                <a:gd name="connsiteY14" fmla="*/ 831850 h 1352550"/>
                <a:gd name="connsiteX15" fmla="*/ 660400 w 1041400"/>
                <a:gd name="connsiteY15" fmla="*/ 203200 h 1352550"/>
                <a:gd name="connsiteX16" fmla="*/ 539750 w 1041400"/>
                <a:gd name="connsiteY16" fmla="*/ 0 h 1352550"/>
                <a:gd name="connsiteX0" fmla="*/ 539750 w 1041400"/>
                <a:gd name="connsiteY0" fmla="*/ 0 h 1352550"/>
                <a:gd name="connsiteX1" fmla="*/ 0 w 1041400"/>
                <a:gd name="connsiteY1" fmla="*/ 349250 h 1352550"/>
                <a:gd name="connsiteX2" fmla="*/ 120650 w 1041400"/>
                <a:gd name="connsiteY2" fmla="*/ 552450 h 1352550"/>
                <a:gd name="connsiteX3" fmla="*/ 596900 w 1041400"/>
                <a:gd name="connsiteY3" fmla="*/ 241300 h 1352550"/>
                <a:gd name="connsiteX4" fmla="*/ 647700 w 1041400"/>
                <a:gd name="connsiteY4" fmla="*/ 273050 h 1352550"/>
                <a:gd name="connsiteX5" fmla="*/ 679450 w 1041400"/>
                <a:gd name="connsiteY5" fmla="*/ 482600 h 1352550"/>
                <a:gd name="connsiteX6" fmla="*/ 241300 w 1041400"/>
                <a:gd name="connsiteY6" fmla="*/ 730250 h 1352550"/>
                <a:gd name="connsiteX7" fmla="*/ 355600 w 1041400"/>
                <a:gd name="connsiteY7" fmla="*/ 952500 h 1352550"/>
                <a:gd name="connsiteX8" fmla="*/ 844550 w 1041400"/>
                <a:gd name="connsiteY8" fmla="*/ 666750 h 1352550"/>
                <a:gd name="connsiteX9" fmla="*/ 971550 w 1041400"/>
                <a:gd name="connsiteY9" fmla="*/ 869950 h 1352550"/>
                <a:gd name="connsiteX10" fmla="*/ 920750 w 1041400"/>
                <a:gd name="connsiteY10" fmla="*/ 889000 h 1352550"/>
                <a:gd name="connsiteX11" fmla="*/ 457200 w 1041400"/>
                <a:gd name="connsiteY11" fmla="*/ 1130300 h 1352550"/>
                <a:gd name="connsiteX12" fmla="*/ 565150 w 1041400"/>
                <a:gd name="connsiteY12" fmla="*/ 1352550 h 1352550"/>
                <a:gd name="connsiteX13" fmla="*/ 1041400 w 1041400"/>
                <a:gd name="connsiteY13" fmla="*/ 1104900 h 1352550"/>
                <a:gd name="connsiteX14" fmla="*/ 1028700 w 1041400"/>
                <a:gd name="connsiteY14" fmla="*/ 831850 h 1352550"/>
                <a:gd name="connsiteX15" fmla="*/ 660400 w 1041400"/>
                <a:gd name="connsiteY15" fmla="*/ 203200 h 1352550"/>
                <a:gd name="connsiteX16" fmla="*/ 539750 w 1041400"/>
                <a:gd name="connsiteY16"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1400" h="1352550">
                  <a:moveTo>
                    <a:pt x="539750" y="0"/>
                  </a:moveTo>
                  <a:lnTo>
                    <a:pt x="0" y="349250"/>
                  </a:lnTo>
                  <a:lnTo>
                    <a:pt x="120650" y="552450"/>
                  </a:lnTo>
                  <a:lnTo>
                    <a:pt x="596900" y="241300"/>
                  </a:lnTo>
                  <a:lnTo>
                    <a:pt x="647700" y="273050"/>
                  </a:lnTo>
                  <a:lnTo>
                    <a:pt x="679450" y="482600"/>
                  </a:lnTo>
                  <a:lnTo>
                    <a:pt x="241300" y="730250"/>
                  </a:lnTo>
                  <a:lnTo>
                    <a:pt x="355600" y="952500"/>
                  </a:lnTo>
                  <a:lnTo>
                    <a:pt x="844550" y="666750"/>
                  </a:lnTo>
                  <a:lnTo>
                    <a:pt x="971550" y="869950"/>
                  </a:lnTo>
                  <a:lnTo>
                    <a:pt x="920750" y="889000"/>
                  </a:lnTo>
                  <a:lnTo>
                    <a:pt x="457200" y="1130300"/>
                  </a:lnTo>
                  <a:lnTo>
                    <a:pt x="565150" y="1352550"/>
                  </a:lnTo>
                  <a:lnTo>
                    <a:pt x="1041400" y="1104900"/>
                  </a:lnTo>
                  <a:lnTo>
                    <a:pt x="1028700" y="831850"/>
                  </a:lnTo>
                  <a:lnTo>
                    <a:pt x="660400" y="203200"/>
                  </a:lnTo>
                  <a:lnTo>
                    <a:pt x="539750" y="0"/>
                  </a:lnTo>
                  <a:close/>
                </a:path>
              </a:pathLst>
            </a:custGeom>
            <a:gradFill flip="none" rotWithShape="1">
              <a:gsLst>
                <a:gs pos="24000">
                  <a:srgbClr val="C00000"/>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ouble Wave 32"/>
            <p:cNvSpPr/>
            <p:nvPr/>
          </p:nvSpPr>
          <p:spPr>
            <a:xfrm rot="3736339">
              <a:off x="3624312" y="4121057"/>
              <a:ext cx="1357429" cy="228600"/>
            </a:xfrm>
            <a:prstGeom prst="doubleWave">
              <a:avLst>
                <a:gd name="adj1" fmla="val 125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5" name="Group 54"/>
          <p:cNvGrpSpPr/>
          <p:nvPr/>
        </p:nvGrpSpPr>
        <p:grpSpPr>
          <a:xfrm>
            <a:off x="3144345" y="3215890"/>
            <a:ext cx="1970409" cy="2118110"/>
            <a:chOff x="3144345" y="3215890"/>
            <a:chExt cx="1970409" cy="2118110"/>
          </a:xfrm>
        </p:grpSpPr>
        <p:cxnSp>
          <p:nvCxnSpPr>
            <p:cNvPr id="37" name="Straight Arrow Connector 36"/>
            <p:cNvCxnSpPr/>
            <p:nvPr/>
          </p:nvCxnSpPr>
          <p:spPr>
            <a:xfrm flipH="1">
              <a:off x="3655773" y="4047915"/>
              <a:ext cx="452525" cy="27065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878190" y="4445477"/>
              <a:ext cx="452525" cy="27065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5" idx="7"/>
            </p:cNvCxnSpPr>
            <p:nvPr/>
          </p:nvCxnSpPr>
          <p:spPr>
            <a:xfrm flipH="1">
              <a:off x="3144345" y="3679329"/>
              <a:ext cx="782662" cy="1721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4108300" y="4674251"/>
              <a:ext cx="446505" cy="65974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4233331" y="3581400"/>
              <a:ext cx="701612" cy="3833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9879" y="4207735"/>
              <a:ext cx="401428" cy="22805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4633336" y="4738372"/>
              <a:ext cx="481418" cy="7049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27" idx="0"/>
            </p:cNvCxnSpPr>
            <p:nvPr/>
          </p:nvCxnSpPr>
          <p:spPr>
            <a:xfrm flipV="1">
              <a:off x="4062317" y="3215890"/>
              <a:ext cx="45540" cy="40075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56" name="Freeform 55"/>
          <p:cNvSpPr/>
          <p:nvPr>
            <p:custDataLst>
              <p:tags r:id="rId1"/>
            </p:custDataLst>
          </p:nvPr>
        </p:nvSpPr>
        <p:spPr>
          <a:xfrm>
            <a:off x="-13232" y="1995226"/>
            <a:ext cx="4858603" cy="4872250"/>
          </a:xfrm>
          <a:custGeom>
            <a:avLst/>
            <a:gdLst>
              <a:gd name="connsiteX0" fmla="*/ 13648 w 4858603"/>
              <a:gd name="connsiteY0" fmla="*/ 586853 h 4872250"/>
              <a:gd name="connsiteX1" fmla="*/ 0 w 4858603"/>
              <a:gd name="connsiteY1" fmla="*/ 40943 h 4872250"/>
              <a:gd name="connsiteX2" fmla="*/ 586853 w 4858603"/>
              <a:gd name="connsiteY2" fmla="*/ 0 h 4872250"/>
              <a:gd name="connsiteX3" fmla="*/ 859809 w 4858603"/>
              <a:gd name="connsiteY3" fmla="*/ 13647 h 4872250"/>
              <a:gd name="connsiteX4" fmla="*/ 1091821 w 4858603"/>
              <a:gd name="connsiteY4" fmla="*/ 68238 h 4872250"/>
              <a:gd name="connsiteX5" fmla="*/ 1433015 w 4858603"/>
              <a:gd name="connsiteY5" fmla="*/ 150125 h 4872250"/>
              <a:gd name="connsiteX6" fmla="*/ 2047164 w 4858603"/>
              <a:gd name="connsiteY6" fmla="*/ 313898 h 4872250"/>
              <a:gd name="connsiteX7" fmla="*/ 2770495 w 4858603"/>
              <a:gd name="connsiteY7" fmla="*/ 682388 h 4872250"/>
              <a:gd name="connsiteX8" fmla="*/ 3343701 w 4858603"/>
              <a:gd name="connsiteY8" fmla="*/ 1119116 h 4872250"/>
              <a:gd name="connsiteX9" fmla="*/ 3616656 w 4858603"/>
              <a:gd name="connsiteY9" fmla="*/ 1405719 h 4872250"/>
              <a:gd name="connsiteX10" fmla="*/ 3998794 w 4858603"/>
              <a:gd name="connsiteY10" fmla="*/ 1828800 h 4872250"/>
              <a:gd name="connsiteX11" fmla="*/ 4380931 w 4858603"/>
              <a:gd name="connsiteY11" fmla="*/ 2524835 h 4872250"/>
              <a:gd name="connsiteX12" fmla="*/ 4722125 w 4858603"/>
              <a:gd name="connsiteY12" fmla="*/ 3302758 h 4872250"/>
              <a:gd name="connsiteX13" fmla="*/ 4858603 w 4858603"/>
              <a:gd name="connsiteY13" fmla="*/ 4080680 h 4872250"/>
              <a:gd name="connsiteX14" fmla="*/ 4844955 w 4858603"/>
              <a:gd name="connsiteY14" fmla="*/ 4872250 h 4872250"/>
              <a:gd name="connsiteX15" fmla="*/ 4271749 w 4858603"/>
              <a:gd name="connsiteY15" fmla="*/ 4872250 h 4872250"/>
              <a:gd name="connsiteX16" fmla="*/ 4285397 w 4858603"/>
              <a:gd name="connsiteY16" fmla="*/ 4326340 h 4872250"/>
              <a:gd name="connsiteX17" fmla="*/ 4203510 w 4858603"/>
              <a:gd name="connsiteY17" fmla="*/ 3603009 h 4872250"/>
              <a:gd name="connsiteX18" fmla="*/ 4039737 w 4858603"/>
              <a:gd name="connsiteY18" fmla="*/ 3125337 h 4872250"/>
              <a:gd name="connsiteX19" fmla="*/ 3739486 w 4858603"/>
              <a:gd name="connsiteY19" fmla="*/ 2511188 h 4872250"/>
              <a:gd name="connsiteX20" fmla="*/ 3425588 w 4858603"/>
              <a:gd name="connsiteY20" fmla="*/ 2074459 h 4872250"/>
              <a:gd name="connsiteX21" fmla="*/ 3084394 w 4858603"/>
              <a:gd name="connsiteY21" fmla="*/ 1678674 h 4872250"/>
              <a:gd name="connsiteX22" fmla="*/ 2634018 w 4858603"/>
              <a:gd name="connsiteY22" fmla="*/ 1282889 h 4872250"/>
              <a:gd name="connsiteX23" fmla="*/ 1746913 w 4858603"/>
              <a:gd name="connsiteY23" fmla="*/ 818865 h 4872250"/>
              <a:gd name="connsiteX24" fmla="*/ 1064525 w 4858603"/>
              <a:gd name="connsiteY24" fmla="*/ 641444 h 4872250"/>
              <a:gd name="connsiteX25" fmla="*/ 136477 w 4858603"/>
              <a:gd name="connsiteY25" fmla="*/ 559558 h 4872250"/>
              <a:gd name="connsiteX26" fmla="*/ 13648 w 4858603"/>
              <a:gd name="connsiteY26" fmla="*/ 586853 h 4872250"/>
              <a:gd name="connsiteX0" fmla="*/ 13648 w 4858603"/>
              <a:gd name="connsiteY0" fmla="*/ 586853 h 4872250"/>
              <a:gd name="connsiteX1" fmla="*/ 0 w 4858603"/>
              <a:gd name="connsiteY1" fmla="*/ 40943 h 4872250"/>
              <a:gd name="connsiteX2" fmla="*/ 586853 w 4858603"/>
              <a:gd name="connsiteY2" fmla="*/ 0 h 4872250"/>
              <a:gd name="connsiteX3" fmla="*/ 859809 w 4858603"/>
              <a:gd name="connsiteY3" fmla="*/ 13647 h 4872250"/>
              <a:gd name="connsiteX4" fmla="*/ 1091821 w 4858603"/>
              <a:gd name="connsiteY4" fmla="*/ 68238 h 4872250"/>
              <a:gd name="connsiteX5" fmla="*/ 1433015 w 4858603"/>
              <a:gd name="connsiteY5" fmla="*/ 150125 h 4872250"/>
              <a:gd name="connsiteX6" fmla="*/ 2047164 w 4858603"/>
              <a:gd name="connsiteY6" fmla="*/ 313898 h 4872250"/>
              <a:gd name="connsiteX7" fmla="*/ 2770495 w 4858603"/>
              <a:gd name="connsiteY7" fmla="*/ 682388 h 4872250"/>
              <a:gd name="connsiteX8" fmla="*/ 3343701 w 4858603"/>
              <a:gd name="connsiteY8" fmla="*/ 1119116 h 4872250"/>
              <a:gd name="connsiteX9" fmla="*/ 3616656 w 4858603"/>
              <a:gd name="connsiteY9" fmla="*/ 1405719 h 4872250"/>
              <a:gd name="connsiteX10" fmla="*/ 3998794 w 4858603"/>
              <a:gd name="connsiteY10" fmla="*/ 1828800 h 4872250"/>
              <a:gd name="connsiteX11" fmla="*/ 4380931 w 4858603"/>
              <a:gd name="connsiteY11" fmla="*/ 2524835 h 4872250"/>
              <a:gd name="connsiteX12" fmla="*/ 4722125 w 4858603"/>
              <a:gd name="connsiteY12" fmla="*/ 3302758 h 4872250"/>
              <a:gd name="connsiteX13" fmla="*/ 4858603 w 4858603"/>
              <a:gd name="connsiteY13" fmla="*/ 4080680 h 4872250"/>
              <a:gd name="connsiteX14" fmla="*/ 4844955 w 4858603"/>
              <a:gd name="connsiteY14" fmla="*/ 4872250 h 4872250"/>
              <a:gd name="connsiteX15" fmla="*/ 4292221 w 4858603"/>
              <a:gd name="connsiteY15" fmla="*/ 4872250 h 4872250"/>
              <a:gd name="connsiteX16" fmla="*/ 4285397 w 4858603"/>
              <a:gd name="connsiteY16" fmla="*/ 4326340 h 4872250"/>
              <a:gd name="connsiteX17" fmla="*/ 4203510 w 4858603"/>
              <a:gd name="connsiteY17" fmla="*/ 3603009 h 4872250"/>
              <a:gd name="connsiteX18" fmla="*/ 4039737 w 4858603"/>
              <a:gd name="connsiteY18" fmla="*/ 3125337 h 4872250"/>
              <a:gd name="connsiteX19" fmla="*/ 3739486 w 4858603"/>
              <a:gd name="connsiteY19" fmla="*/ 2511188 h 4872250"/>
              <a:gd name="connsiteX20" fmla="*/ 3425588 w 4858603"/>
              <a:gd name="connsiteY20" fmla="*/ 2074459 h 4872250"/>
              <a:gd name="connsiteX21" fmla="*/ 3084394 w 4858603"/>
              <a:gd name="connsiteY21" fmla="*/ 1678674 h 4872250"/>
              <a:gd name="connsiteX22" fmla="*/ 2634018 w 4858603"/>
              <a:gd name="connsiteY22" fmla="*/ 1282889 h 4872250"/>
              <a:gd name="connsiteX23" fmla="*/ 1746913 w 4858603"/>
              <a:gd name="connsiteY23" fmla="*/ 818865 h 4872250"/>
              <a:gd name="connsiteX24" fmla="*/ 1064525 w 4858603"/>
              <a:gd name="connsiteY24" fmla="*/ 641444 h 4872250"/>
              <a:gd name="connsiteX25" fmla="*/ 136477 w 4858603"/>
              <a:gd name="connsiteY25" fmla="*/ 559558 h 4872250"/>
              <a:gd name="connsiteX26" fmla="*/ 13648 w 4858603"/>
              <a:gd name="connsiteY26" fmla="*/ 586853 h 4872250"/>
              <a:gd name="connsiteX0" fmla="*/ 13648 w 4858603"/>
              <a:gd name="connsiteY0" fmla="*/ 586853 h 4872250"/>
              <a:gd name="connsiteX1" fmla="*/ 0 w 4858603"/>
              <a:gd name="connsiteY1" fmla="*/ 40943 h 4872250"/>
              <a:gd name="connsiteX2" fmla="*/ 586853 w 4858603"/>
              <a:gd name="connsiteY2" fmla="*/ 0 h 4872250"/>
              <a:gd name="connsiteX3" fmla="*/ 859809 w 4858603"/>
              <a:gd name="connsiteY3" fmla="*/ 13647 h 4872250"/>
              <a:gd name="connsiteX4" fmla="*/ 1091821 w 4858603"/>
              <a:gd name="connsiteY4" fmla="*/ 68238 h 4872250"/>
              <a:gd name="connsiteX5" fmla="*/ 1433015 w 4858603"/>
              <a:gd name="connsiteY5" fmla="*/ 150125 h 4872250"/>
              <a:gd name="connsiteX6" fmla="*/ 2047164 w 4858603"/>
              <a:gd name="connsiteY6" fmla="*/ 313898 h 4872250"/>
              <a:gd name="connsiteX7" fmla="*/ 2770495 w 4858603"/>
              <a:gd name="connsiteY7" fmla="*/ 682388 h 4872250"/>
              <a:gd name="connsiteX8" fmla="*/ 3343701 w 4858603"/>
              <a:gd name="connsiteY8" fmla="*/ 1119116 h 4872250"/>
              <a:gd name="connsiteX9" fmla="*/ 3616656 w 4858603"/>
              <a:gd name="connsiteY9" fmla="*/ 1405719 h 4872250"/>
              <a:gd name="connsiteX10" fmla="*/ 3998794 w 4858603"/>
              <a:gd name="connsiteY10" fmla="*/ 1828800 h 4872250"/>
              <a:gd name="connsiteX11" fmla="*/ 4380931 w 4858603"/>
              <a:gd name="connsiteY11" fmla="*/ 2524835 h 4872250"/>
              <a:gd name="connsiteX12" fmla="*/ 4722125 w 4858603"/>
              <a:gd name="connsiteY12" fmla="*/ 3302758 h 4872250"/>
              <a:gd name="connsiteX13" fmla="*/ 4858603 w 4858603"/>
              <a:gd name="connsiteY13" fmla="*/ 4080680 h 4872250"/>
              <a:gd name="connsiteX14" fmla="*/ 4844955 w 4858603"/>
              <a:gd name="connsiteY14" fmla="*/ 4872250 h 4872250"/>
              <a:gd name="connsiteX15" fmla="*/ 4292221 w 4858603"/>
              <a:gd name="connsiteY15" fmla="*/ 4872250 h 4872250"/>
              <a:gd name="connsiteX16" fmla="*/ 4305869 w 4858603"/>
              <a:gd name="connsiteY16" fmla="*/ 4319516 h 4872250"/>
              <a:gd name="connsiteX17" fmla="*/ 4203510 w 4858603"/>
              <a:gd name="connsiteY17" fmla="*/ 3603009 h 4872250"/>
              <a:gd name="connsiteX18" fmla="*/ 4039737 w 4858603"/>
              <a:gd name="connsiteY18" fmla="*/ 3125337 h 4872250"/>
              <a:gd name="connsiteX19" fmla="*/ 3739486 w 4858603"/>
              <a:gd name="connsiteY19" fmla="*/ 2511188 h 4872250"/>
              <a:gd name="connsiteX20" fmla="*/ 3425588 w 4858603"/>
              <a:gd name="connsiteY20" fmla="*/ 2074459 h 4872250"/>
              <a:gd name="connsiteX21" fmla="*/ 3084394 w 4858603"/>
              <a:gd name="connsiteY21" fmla="*/ 1678674 h 4872250"/>
              <a:gd name="connsiteX22" fmla="*/ 2634018 w 4858603"/>
              <a:gd name="connsiteY22" fmla="*/ 1282889 h 4872250"/>
              <a:gd name="connsiteX23" fmla="*/ 1746913 w 4858603"/>
              <a:gd name="connsiteY23" fmla="*/ 818865 h 4872250"/>
              <a:gd name="connsiteX24" fmla="*/ 1064525 w 4858603"/>
              <a:gd name="connsiteY24" fmla="*/ 641444 h 4872250"/>
              <a:gd name="connsiteX25" fmla="*/ 136477 w 4858603"/>
              <a:gd name="connsiteY25" fmla="*/ 559558 h 4872250"/>
              <a:gd name="connsiteX26" fmla="*/ 13648 w 4858603"/>
              <a:gd name="connsiteY26" fmla="*/ 586853 h 4872250"/>
              <a:gd name="connsiteX0" fmla="*/ 13648 w 4858603"/>
              <a:gd name="connsiteY0" fmla="*/ 586853 h 4872250"/>
              <a:gd name="connsiteX1" fmla="*/ 0 w 4858603"/>
              <a:gd name="connsiteY1" fmla="*/ 40943 h 4872250"/>
              <a:gd name="connsiteX2" fmla="*/ 586853 w 4858603"/>
              <a:gd name="connsiteY2" fmla="*/ 0 h 4872250"/>
              <a:gd name="connsiteX3" fmla="*/ 859809 w 4858603"/>
              <a:gd name="connsiteY3" fmla="*/ 13647 h 4872250"/>
              <a:gd name="connsiteX4" fmla="*/ 1091821 w 4858603"/>
              <a:gd name="connsiteY4" fmla="*/ 68238 h 4872250"/>
              <a:gd name="connsiteX5" fmla="*/ 1433015 w 4858603"/>
              <a:gd name="connsiteY5" fmla="*/ 150125 h 4872250"/>
              <a:gd name="connsiteX6" fmla="*/ 2047164 w 4858603"/>
              <a:gd name="connsiteY6" fmla="*/ 313898 h 4872250"/>
              <a:gd name="connsiteX7" fmla="*/ 2770495 w 4858603"/>
              <a:gd name="connsiteY7" fmla="*/ 682388 h 4872250"/>
              <a:gd name="connsiteX8" fmla="*/ 3343701 w 4858603"/>
              <a:gd name="connsiteY8" fmla="*/ 1119116 h 4872250"/>
              <a:gd name="connsiteX9" fmla="*/ 3616656 w 4858603"/>
              <a:gd name="connsiteY9" fmla="*/ 1405719 h 4872250"/>
              <a:gd name="connsiteX10" fmla="*/ 3998794 w 4858603"/>
              <a:gd name="connsiteY10" fmla="*/ 1828800 h 4872250"/>
              <a:gd name="connsiteX11" fmla="*/ 4380931 w 4858603"/>
              <a:gd name="connsiteY11" fmla="*/ 2524835 h 4872250"/>
              <a:gd name="connsiteX12" fmla="*/ 4722125 w 4858603"/>
              <a:gd name="connsiteY12" fmla="*/ 3302758 h 4872250"/>
              <a:gd name="connsiteX13" fmla="*/ 4858603 w 4858603"/>
              <a:gd name="connsiteY13" fmla="*/ 4080680 h 4872250"/>
              <a:gd name="connsiteX14" fmla="*/ 4844955 w 4858603"/>
              <a:gd name="connsiteY14" fmla="*/ 4872250 h 4872250"/>
              <a:gd name="connsiteX15" fmla="*/ 4292221 w 4858603"/>
              <a:gd name="connsiteY15" fmla="*/ 4872250 h 4872250"/>
              <a:gd name="connsiteX16" fmla="*/ 4305869 w 4858603"/>
              <a:gd name="connsiteY16" fmla="*/ 4319516 h 4872250"/>
              <a:gd name="connsiteX17" fmla="*/ 4203510 w 4858603"/>
              <a:gd name="connsiteY17" fmla="*/ 3603009 h 4872250"/>
              <a:gd name="connsiteX18" fmla="*/ 4039737 w 4858603"/>
              <a:gd name="connsiteY18" fmla="*/ 3125337 h 4872250"/>
              <a:gd name="connsiteX19" fmla="*/ 3739486 w 4858603"/>
              <a:gd name="connsiteY19" fmla="*/ 2511188 h 4872250"/>
              <a:gd name="connsiteX20" fmla="*/ 3425588 w 4858603"/>
              <a:gd name="connsiteY20" fmla="*/ 2074459 h 4872250"/>
              <a:gd name="connsiteX21" fmla="*/ 3084394 w 4858603"/>
              <a:gd name="connsiteY21" fmla="*/ 1678674 h 4872250"/>
              <a:gd name="connsiteX22" fmla="*/ 2634018 w 4858603"/>
              <a:gd name="connsiteY22" fmla="*/ 1282889 h 4872250"/>
              <a:gd name="connsiteX23" fmla="*/ 1746913 w 4858603"/>
              <a:gd name="connsiteY23" fmla="*/ 818865 h 4872250"/>
              <a:gd name="connsiteX24" fmla="*/ 1064525 w 4858603"/>
              <a:gd name="connsiteY24" fmla="*/ 641444 h 4872250"/>
              <a:gd name="connsiteX25" fmla="*/ 136477 w 4858603"/>
              <a:gd name="connsiteY25" fmla="*/ 559558 h 4872250"/>
              <a:gd name="connsiteX26" fmla="*/ 13648 w 4858603"/>
              <a:gd name="connsiteY26" fmla="*/ 586853 h 4872250"/>
              <a:gd name="connsiteX0" fmla="*/ 13648 w 4858603"/>
              <a:gd name="connsiteY0" fmla="*/ 586853 h 4872250"/>
              <a:gd name="connsiteX1" fmla="*/ 0 w 4858603"/>
              <a:gd name="connsiteY1" fmla="*/ 40943 h 4872250"/>
              <a:gd name="connsiteX2" fmla="*/ 586853 w 4858603"/>
              <a:gd name="connsiteY2" fmla="*/ 0 h 4872250"/>
              <a:gd name="connsiteX3" fmla="*/ 859809 w 4858603"/>
              <a:gd name="connsiteY3" fmla="*/ 13647 h 4872250"/>
              <a:gd name="connsiteX4" fmla="*/ 1091821 w 4858603"/>
              <a:gd name="connsiteY4" fmla="*/ 68238 h 4872250"/>
              <a:gd name="connsiteX5" fmla="*/ 1433015 w 4858603"/>
              <a:gd name="connsiteY5" fmla="*/ 150125 h 4872250"/>
              <a:gd name="connsiteX6" fmla="*/ 2047164 w 4858603"/>
              <a:gd name="connsiteY6" fmla="*/ 313898 h 4872250"/>
              <a:gd name="connsiteX7" fmla="*/ 2770495 w 4858603"/>
              <a:gd name="connsiteY7" fmla="*/ 682388 h 4872250"/>
              <a:gd name="connsiteX8" fmla="*/ 3343701 w 4858603"/>
              <a:gd name="connsiteY8" fmla="*/ 1119116 h 4872250"/>
              <a:gd name="connsiteX9" fmla="*/ 3616656 w 4858603"/>
              <a:gd name="connsiteY9" fmla="*/ 1405719 h 4872250"/>
              <a:gd name="connsiteX10" fmla="*/ 3998794 w 4858603"/>
              <a:gd name="connsiteY10" fmla="*/ 1828800 h 4872250"/>
              <a:gd name="connsiteX11" fmla="*/ 4380931 w 4858603"/>
              <a:gd name="connsiteY11" fmla="*/ 2524835 h 4872250"/>
              <a:gd name="connsiteX12" fmla="*/ 4722125 w 4858603"/>
              <a:gd name="connsiteY12" fmla="*/ 3302758 h 4872250"/>
              <a:gd name="connsiteX13" fmla="*/ 4858603 w 4858603"/>
              <a:gd name="connsiteY13" fmla="*/ 4080680 h 4872250"/>
              <a:gd name="connsiteX14" fmla="*/ 4844955 w 4858603"/>
              <a:gd name="connsiteY14" fmla="*/ 4872250 h 4872250"/>
              <a:gd name="connsiteX15" fmla="*/ 4292221 w 4858603"/>
              <a:gd name="connsiteY15" fmla="*/ 4872250 h 4872250"/>
              <a:gd name="connsiteX16" fmla="*/ 4305869 w 4858603"/>
              <a:gd name="connsiteY16" fmla="*/ 4319516 h 4872250"/>
              <a:gd name="connsiteX17" fmla="*/ 4203510 w 4858603"/>
              <a:gd name="connsiteY17" fmla="*/ 3603009 h 4872250"/>
              <a:gd name="connsiteX18" fmla="*/ 4039737 w 4858603"/>
              <a:gd name="connsiteY18" fmla="*/ 3125337 h 4872250"/>
              <a:gd name="connsiteX19" fmla="*/ 3739486 w 4858603"/>
              <a:gd name="connsiteY19" fmla="*/ 2511188 h 4872250"/>
              <a:gd name="connsiteX20" fmla="*/ 3425588 w 4858603"/>
              <a:gd name="connsiteY20" fmla="*/ 2074459 h 4872250"/>
              <a:gd name="connsiteX21" fmla="*/ 3084394 w 4858603"/>
              <a:gd name="connsiteY21" fmla="*/ 1678674 h 4872250"/>
              <a:gd name="connsiteX22" fmla="*/ 2634018 w 4858603"/>
              <a:gd name="connsiteY22" fmla="*/ 1282889 h 4872250"/>
              <a:gd name="connsiteX23" fmla="*/ 1746913 w 4858603"/>
              <a:gd name="connsiteY23" fmla="*/ 818865 h 4872250"/>
              <a:gd name="connsiteX24" fmla="*/ 1064525 w 4858603"/>
              <a:gd name="connsiteY24" fmla="*/ 641444 h 4872250"/>
              <a:gd name="connsiteX25" fmla="*/ 136477 w 4858603"/>
              <a:gd name="connsiteY25" fmla="*/ 559558 h 4872250"/>
              <a:gd name="connsiteX26" fmla="*/ 13648 w 4858603"/>
              <a:gd name="connsiteY26" fmla="*/ 586853 h 48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8603" h="4872250">
                <a:moveTo>
                  <a:pt x="13648" y="586853"/>
                </a:moveTo>
                <a:lnTo>
                  <a:pt x="0" y="40943"/>
                </a:lnTo>
                <a:lnTo>
                  <a:pt x="586853" y="0"/>
                </a:lnTo>
                <a:lnTo>
                  <a:pt x="859809" y="13647"/>
                </a:lnTo>
                <a:lnTo>
                  <a:pt x="1091821" y="68238"/>
                </a:lnTo>
                <a:lnTo>
                  <a:pt x="1433015" y="150125"/>
                </a:lnTo>
                <a:lnTo>
                  <a:pt x="2047164" y="313898"/>
                </a:lnTo>
                <a:lnTo>
                  <a:pt x="2770495" y="682388"/>
                </a:lnTo>
                <a:lnTo>
                  <a:pt x="3343701" y="1119116"/>
                </a:lnTo>
                <a:lnTo>
                  <a:pt x="3616656" y="1405719"/>
                </a:lnTo>
                <a:lnTo>
                  <a:pt x="3998794" y="1828800"/>
                </a:lnTo>
                <a:lnTo>
                  <a:pt x="4380931" y="2524835"/>
                </a:lnTo>
                <a:lnTo>
                  <a:pt x="4722125" y="3302758"/>
                </a:lnTo>
                <a:lnTo>
                  <a:pt x="4858603" y="4080680"/>
                </a:lnTo>
                <a:lnTo>
                  <a:pt x="4844955" y="4872250"/>
                </a:lnTo>
                <a:lnTo>
                  <a:pt x="4292221" y="4872250"/>
                </a:lnTo>
                <a:cubicBezTo>
                  <a:pt x="4289946" y="4690280"/>
                  <a:pt x="4294496" y="4528782"/>
                  <a:pt x="4305869" y="4319516"/>
                </a:cubicBezTo>
                <a:cubicBezTo>
                  <a:pt x="4292220" y="4067032"/>
                  <a:pt x="4237630" y="3841845"/>
                  <a:pt x="4203510" y="3603009"/>
                </a:cubicBezTo>
                <a:lnTo>
                  <a:pt x="4039737" y="3125337"/>
                </a:lnTo>
                <a:lnTo>
                  <a:pt x="3739486" y="2511188"/>
                </a:lnTo>
                <a:lnTo>
                  <a:pt x="3425588" y="2074459"/>
                </a:lnTo>
                <a:lnTo>
                  <a:pt x="3084394" y="1678674"/>
                </a:lnTo>
                <a:lnTo>
                  <a:pt x="2634018" y="1282889"/>
                </a:lnTo>
                <a:lnTo>
                  <a:pt x="1746913" y="818865"/>
                </a:lnTo>
                <a:lnTo>
                  <a:pt x="1064525" y="641444"/>
                </a:lnTo>
                <a:lnTo>
                  <a:pt x="136477" y="559558"/>
                </a:lnTo>
                <a:lnTo>
                  <a:pt x="13648" y="586853"/>
                </a:lnTo>
                <a:close/>
              </a:path>
            </a:pathLst>
          </a:custGeom>
          <a:solidFill>
            <a:srgbClr val="C00000">
              <a:alpha val="15000"/>
            </a:srgbClr>
          </a:solid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TextBox 56"/>
          <p:cNvSpPr txBox="1"/>
          <p:nvPr/>
        </p:nvSpPr>
        <p:spPr>
          <a:xfrm>
            <a:off x="5947475" y="4836508"/>
            <a:ext cx="2996497" cy="1477328"/>
          </a:xfrm>
          <a:prstGeom prst="rect">
            <a:avLst/>
          </a:prstGeom>
          <a:noFill/>
        </p:spPr>
        <p:txBody>
          <a:bodyPr wrap="square" rtlCol="0">
            <a:spAutoFit/>
          </a:bodyPr>
          <a:lstStyle/>
          <a:p>
            <a:r>
              <a:rPr lang="en-US" b="1" dirty="0">
                <a:solidFill>
                  <a:srgbClr val="073E87">
                    <a:lumMod val="75000"/>
                  </a:srgbClr>
                </a:solidFill>
              </a:rPr>
              <a:t>w</a:t>
            </a:r>
            <a:r>
              <a:rPr lang="en-US" b="1" dirty="0" smtClean="0">
                <a:solidFill>
                  <a:srgbClr val="073E87">
                    <a:lumMod val="75000"/>
                  </a:srgbClr>
                </a:solidFill>
              </a:rPr>
              <a:t>ithout the greenhouse effect, the average temperature on Earth would be about </a:t>
            </a:r>
            <a:r>
              <a:rPr lang="en-US" b="1" u="sng" dirty="0" smtClean="0">
                <a:solidFill>
                  <a:srgbClr val="073E87">
                    <a:lumMod val="75000"/>
                  </a:srgbClr>
                </a:solidFill>
              </a:rPr>
              <a:t>ZERO</a:t>
            </a:r>
            <a:r>
              <a:rPr lang="en-US" b="1" dirty="0" smtClean="0">
                <a:solidFill>
                  <a:srgbClr val="073E87">
                    <a:lumMod val="75000"/>
                  </a:srgbClr>
                </a:solidFill>
              </a:rPr>
              <a:t> degrees Fahrenheit.</a:t>
            </a:r>
            <a:endParaRPr lang="en-US" b="1" dirty="0">
              <a:solidFill>
                <a:srgbClr val="073E87">
                  <a:lumMod val="75000"/>
                </a:srgbClr>
              </a:solidFill>
            </a:endParaRPr>
          </a:p>
        </p:txBody>
      </p:sp>
      <p:sp>
        <p:nvSpPr>
          <p:cNvPr id="58" name="Freeform 57"/>
          <p:cNvSpPr/>
          <p:nvPr>
            <p:custDataLst>
              <p:tags r:id="rId2"/>
            </p:custDataLst>
          </p:nvPr>
        </p:nvSpPr>
        <p:spPr>
          <a:xfrm>
            <a:off x="-24950" y="1985750"/>
            <a:ext cx="4858603" cy="4872250"/>
          </a:xfrm>
          <a:custGeom>
            <a:avLst/>
            <a:gdLst>
              <a:gd name="connsiteX0" fmla="*/ 13648 w 4858603"/>
              <a:gd name="connsiteY0" fmla="*/ 586853 h 4872250"/>
              <a:gd name="connsiteX1" fmla="*/ 0 w 4858603"/>
              <a:gd name="connsiteY1" fmla="*/ 40943 h 4872250"/>
              <a:gd name="connsiteX2" fmla="*/ 586853 w 4858603"/>
              <a:gd name="connsiteY2" fmla="*/ 0 h 4872250"/>
              <a:gd name="connsiteX3" fmla="*/ 859809 w 4858603"/>
              <a:gd name="connsiteY3" fmla="*/ 13647 h 4872250"/>
              <a:gd name="connsiteX4" fmla="*/ 1091821 w 4858603"/>
              <a:gd name="connsiteY4" fmla="*/ 68238 h 4872250"/>
              <a:gd name="connsiteX5" fmla="*/ 1433015 w 4858603"/>
              <a:gd name="connsiteY5" fmla="*/ 150125 h 4872250"/>
              <a:gd name="connsiteX6" fmla="*/ 2047164 w 4858603"/>
              <a:gd name="connsiteY6" fmla="*/ 313898 h 4872250"/>
              <a:gd name="connsiteX7" fmla="*/ 2770495 w 4858603"/>
              <a:gd name="connsiteY7" fmla="*/ 682388 h 4872250"/>
              <a:gd name="connsiteX8" fmla="*/ 3343701 w 4858603"/>
              <a:gd name="connsiteY8" fmla="*/ 1119116 h 4872250"/>
              <a:gd name="connsiteX9" fmla="*/ 3616656 w 4858603"/>
              <a:gd name="connsiteY9" fmla="*/ 1405719 h 4872250"/>
              <a:gd name="connsiteX10" fmla="*/ 3998794 w 4858603"/>
              <a:gd name="connsiteY10" fmla="*/ 1828800 h 4872250"/>
              <a:gd name="connsiteX11" fmla="*/ 4380931 w 4858603"/>
              <a:gd name="connsiteY11" fmla="*/ 2524835 h 4872250"/>
              <a:gd name="connsiteX12" fmla="*/ 4722125 w 4858603"/>
              <a:gd name="connsiteY12" fmla="*/ 3302758 h 4872250"/>
              <a:gd name="connsiteX13" fmla="*/ 4858603 w 4858603"/>
              <a:gd name="connsiteY13" fmla="*/ 4080680 h 4872250"/>
              <a:gd name="connsiteX14" fmla="*/ 4844955 w 4858603"/>
              <a:gd name="connsiteY14" fmla="*/ 4872250 h 4872250"/>
              <a:gd name="connsiteX15" fmla="*/ 4271749 w 4858603"/>
              <a:gd name="connsiteY15" fmla="*/ 4872250 h 4872250"/>
              <a:gd name="connsiteX16" fmla="*/ 4285397 w 4858603"/>
              <a:gd name="connsiteY16" fmla="*/ 4326340 h 4872250"/>
              <a:gd name="connsiteX17" fmla="*/ 4203510 w 4858603"/>
              <a:gd name="connsiteY17" fmla="*/ 3603009 h 4872250"/>
              <a:gd name="connsiteX18" fmla="*/ 4039737 w 4858603"/>
              <a:gd name="connsiteY18" fmla="*/ 3125337 h 4872250"/>
              <a:gd name="connsiteX19" fmla="*/ 3739486 w 4858603"/>
              <a:gd name="connsiteY19" fmla="*/ 2511188 h 4872250"/>
              <a:gd name="connsiteX20" fmla="*/ 3425588 w 4858603"/>
              <a:gd name="connsiteY20" fmla="*/ 2074459 h 4872250"/>
              <a:gd name="connsiteX21" fmla="*/ 3084394 w 4858603"/>
              <a:gd name="connsiteY21" fmla="*/ 1678674 h 4872250"/>
              <a:gd name="connsiteX22" fmla="*/ 2634018 w 4858603"/>
              <a:gd name="connsiteY22" fmla="*/ 1282889 h 4872250"/>
              <a:gd name="connsiteX23" fmla="*/ 1746913 w 4858603"/>
              <a:gd name="connsiteY23" fmla="*/ 818865 h 4872250"/>
              <a:gd name="connsiteX24" fmla="*/ 1064525 w 4858603"/>
              <a:gd name="connsiteY24" fmla="*/ 641444 h 4872250"/>
              <a:gd name="connsiteX25" fmla="*/ 136477 w 4858603"/>
              <a:gd name="connsiteY25" fmla="*/ 559558 h 4872250"/>
              <a:gd name="connsiteX26" fmla="*/ 13648 w 4858603"/>
              <a:gd name="connsiteY26" fmla="*/ 586853 h 4872250"/>
              <a:gd name="connsiteX0" fmla="*/ 13648 w 4858603"/>
              <a:gd name="connsiteY0" fmla="*/ 586853 h 4872250"/>
              <a:gd name="connsiteX1" fmla="*/ 0 w 4858603"/>
              <a:gd name="connsiteY1" fmla="*/ 40943 h 4872250"/>
              <a:gd name="connsiteX2" fmla="*/ 586853 w 4858603"/>
              <a:gd name="connsiteY2" fmla="*/ 0 h 4872250"/>
              <a:gd name="connsiteX3" fmla="*/ 859809 w 4858603"/>
              <a:gd name="connsiteY3" fmla="*/ 13647 h 4872250"/>
              <a:gd name="connsiteX4" fmla="*/ 1091821 w 4858603"/>
              <a:gd name="connsiteY4" fmla="*/ 68238 h 4872250"/>
              <a:gd name="connsiteX5" fmla="*/ 1433015 w 4858603"/>
              <a:gd name="connsiteY5" fmla="*/ 150125 h 4872250"/>
              <a:gd name="connsiteX6" fmla="*/ 2047164 w 4858603"/>
              <a:gd name="connsiteY6" fmla="*/ 313898 h 4872250"/>
              <a:gd name="connsiteX7" fmla="*/ 2770495 w 4858603"/>
              <a:gd name="connsiteY7" fmla="*/ 682388 h 4872250"/>
              <a:gd name="connsiteX8" fmla="*/ 3343701 w 4858603"/>
              <a:gd name="connsiteY8" fmla="*/ 1119116 h 4872250"/>
              <a:gd name="connsiteX9" fmla="*/ 3616656 w 4858603"/>
              <a:gd name="connsiteY9" fmla="*/ 1405719 h 4872250"/>
              <a:gd name="connsiteX10" fmla="*/ 3998794 w 4858603"/>
              <a:gd name="connsiteY10" fmla="*/ 1828800 h 4872250"/>
              <a:gd name="connsiteX11" fmla="*/ 4380931 w 4858603"/>
              <a:gd name="connsiteY11" fmla="*/ 2524835 h 4872250"/>
              <a:gd name="connsiteX12" fmla="*/ 4722125 w 4858603"/>
              <a:gd name="connsiteY12" fmla="*/ 3302758 h 4872250"/>
              <a:gd name="connsiteX13" fmla="*/ 4858603 w 4858603"/>
              <a:gd name="connsiteY13" fmla="*/ 4080680 h 4872250"/>
              <a:gd name="connsiteX14" fmla="*/ 4844955 w 4858603"/>
              <a:gd name="connsiteY14" fmla="*/ 4872250 h 4872250"/>
              <a:gd name="connsiteX15" fmla="*/ 4292221 w 4858603"/>
              <a:gd name="connsiteY15" fmla="*/ 4872250 h 4872250"/>
              <a:gd name="connsiteX16" fmla="*/ 4285397 w 4858603"/>
              <a:gd name="connsiteY16" fmla="*/ 4326340 h 4872250"/>
              <a:gd name="connsiteX17" fmla="*/ 4203510 w 4858603"/>
              <a:gd name="connsiteY17" fmla="*/ 3603009 h 4872250"/>
              <a:gd name="connsiteX18" fmla="*/ 4039737 w 4858603"/>
              <a:gd name="connsiteY18" fmla="*/ 3125337 h 4872250"/>
              <a:gd name="connsiteX19" fmla="*/ 3739486 w 4858603"/>
              <a:gd name="connsiteY19" fmla="*/ 2511188 h 4872250"/>
              <a:gd name="connsiteX20" fmla="*/ 3425588 w 4858603"/>
              <a:gd name="connsiteY20" fmla="*/ 2074459 h 4872250"/>
              <a:gd name="connsiteX21" fmla="*/ 3084394 w 4858603"/>
              <a:gd name="connsiteY21" fmla="*/ 1678674 h 4872250"/>
              <a:gd name="connsiteX22" fmla="*/ 2634018 w 4858603"/>
              <a:gd name="connsiteY22" fmla="*/ 1282889 h 4872250"/>
              <a:gd name="connsiteX23" fmla="*/ 1746913 w 4858603"/>
              <a:gd name="connsiteY23" fmla="*/ 818865 h 4872250"/>
              <a:gd name="connsiteX24" fmla="*/ 1064525 w 4858603"/>
              <a:gd name="connsiteY24" fmla="*/ 641444 h 4872250"/>
              <a:gd name="connsiteX25" fmla="*/ 136477 w 4858603"/>
              <a:gd name="connsiteY25" fmla="*/ 559558 h 4872250"/>
              <a:gd name="connsiteX26" fmla="*/ 13648 w 4858603"/>
              <a:gd name="connsiteY26" fmla="*/ 586853 h 4872250"/>
              <a:gd name="connsiteX0" fmla="*/ 13648 w 4858603"/>
              <a:gd name="connsiteY0" fmla="*/ 586853 h 4872250"/>
              <a:gd name="connsiteX1" fmla="*/ 0 w 4858603"/>
              <a:gd name="connsiteY1" fmla="*/ 40943 h 4872250"/>
              <a:gd name="connsiteX2" fmla="*/ 586853 w 4858603"/>
              <a:gd name="connsiteY2" fmla="*/ 0 h 4872250"/>
              <a:gd name="connsiteX3" fmla="*/ 859809 w 4858603"/>
              <a:gd name="connsiteY3" fmla="*/ 13647 h 4872250"/>
              <a:gd name="connsiteX4" fmla="*/ 1091821 w 4858603"/>
              <a:gd name="connsiteY4" fmla="*/ 68238 h 4872250"/>
              <a:gd name="connsiteX5" fmla="*/ 1433015 w 4858603"/>
              <a:gd name="connsiteY5" fmla="*/ 150125 h 4872250"/>
              <a:gd name="connsiteX6" fmla="*/ 2047164 w 4858603"/>
              <a:gd name="connsiteY6" fmla="*/ 313898 h 4872250"/>
              <a:gd name="connsiteX7" fmla="*/ 2770495 w 4858603"/>
              <a:gd name="connsiteY7" fmla="*/ 682388 h 4872250"/>
              <a:gd name="connsiteX8" fmla="*/ 3343701 w 4858603"/>
              <a:gd name="connsiteY8" fmla="*/ 1119116 h 4872250"/>
              <a:gd name="connsiteX9" fmla="*/ 3616656 w 4858603"/>
              <a:gd name="connsiteY9" fmla="*/ 1405719 h 4872250"/>
              <a:gd name="connsiteX10" fmla="*/ 3998794 w 4858603"/>
              <a:gd name="connsiteY10" fmla="*/ 1828800 h 4872250"/>
              <a:gd name="connsiteX11" fmla="*/ 4380931 w 4858603"/>
              <a:gd name="connsiteY11" fmla="*/ 2524835 h 4872250"/>
              <a:gd name="connsiteX12" fmla="*/ 4722125 w 4858603"/>
              <a:gd name="connsiteY12" fmla="*/ 3302758 h 4872250"/>
              <a:gd name="connsiteX13" fmla="*/ 4858603 w 4858603"/>
              <a:gd name="connsiteY13" fmla="*/ 4080680 h 4872250"/>
              <a:gd name="connsiteX14" fmla="*/ 4844955 w 4858603"/>
              <a:gd name="connsiteY14" fmla="*/ 4872250 h 4872250"/>
              <a:gd name="connsiteX15" fmla="*/ 4292221 w 4858603"/>
              <a:gd name="connsiteY15" fmla="*/ 4872250 h 4872250"/>
              <a:gd name="connsiteX16" fmla="*/ 4305869 w 4858603"/>
              <a:gd name="connsiteY16" fmla="*/ 4319516 h 4872250"/>
              <a:gd name="connsiteX17" fmla="*/ 4203510 w 4858603"/>
              <a:gd name="connsiteY17" fmla="*/ 3603009 h 4872250"/>
              <a:gd name="connsiteX18" fmla="*/ 4039737 w 4858603"/>
              <a:gd name="connsiteY18" fmla="*/ 3125337 h 4872250"/>
              <a:gd name="connsiteX19" fmla="*/ 3739486 w 4858603"/>
              <a:gd name="connsiteY19" fmla="*/ 2511188 h 4872250"/>
              <a:gd name="connsiteX20" fmla="*/ 3425588 w 4858603"/>
              <a:gd name="connsiteY20" fmla="*/ 2074459 h 4872250"/>
              <a:gd name="connsiteX21" fmla="*/ 3084394 w 4858603"/>
              <a:gd name="connsiteY21" fmla="*/ 1678674 h 4872250"/>
              <a:gd name="connsiteX22" fmla="*/ 2634018 w 4858603"/>
              <a:gd name="connsiteY22" fmla="*/ 1282889 h 4872250"/>
              <a:gd name="connsiteX23" fmla="*/ 1746913 w 4858603"/>
              <a:gd name="connsiteY23" fmla="*/ 818865 h 4872250"/>
              <a:gd name="connsiteX24" fmla="*/ 1064525 w 4858603"/>
              <a:gd name="connsiteY24" fmla="*/ 641444 h 4872250"/>
              <a:gd name="connsiteX25" fmla="*/ 136477 w 4858603"/>
              <a:gd name="connsiteY25" fmla="*/ 559558 h 4872250"/>
              <a:gd name="connsiteX26" fmla="*/ 13648 w 4858603"/>
              <a:gd name="connsiteY26" fmla="*/ 586853 h 4872250"/>
              <a:gd name="connsiteX0" fmla="*/ 13648 w 4858603"/>
              <a:gd name="connsiteY0" fmla="*/ 586853 h 4872250"/>
              <a:gd name="connsiteX1" fmla="*/ 0 w 4858603"/>
              <a:gd name="connsiteY1" fmla="*/ 40943 h 4872250"/>
              <a:gd name="connsiteX2" fmla="*/ 586853 w 4858603"/>
              <a:gd name="connsiteY2" fmla="*/ 0 h 4872250"/>
              <a:gd name="connsiteX3" fmla="*/ 859809 w 4858603"/>
              <a:gd name="connsiteY3" fmla="*/ 13647 h 4872250"/>
              <a:gd name="connsiteX4" fmla="*/ 1091821 w 4858603"/>
              <a:gd name="connsiteY4" fmla="*/ 68238 h 4872250"/>
              <a:gd name="connsiteX5" fmla="*/ 1433015 w 4858603"/>
              <a:gd name="connsiteY5" fmla="*/ 150125 h 4872250"/>
              <a:gd name="connsiteX6" fmla="*/ 2047164 w 4858603"/>
              <a:gd name="connsiteY6" fmla="*/ 313898 h 4872250"/>
              <a:gd name="connsiteX7" fmla="*/ 2770495 w 4858603"/>
              <a:gd name="connsiteY7" fmla="*/ 682388 h 4872250"/>
              <a:gd name="connsiteX8" fmla="*/ 3343701 w 4858603"/>
              <a:gd name="connsiteY8" fmla="*/ 1119116 h 4872250"/>
              <a:gd name="connsiteX9" fmla="*/ 3616656 w 4858603"/>
              <a:gd name="connsiteY9" fmla="*/ 1405719 h 4872250"/>
              <a:gd name="connsiteX10" fmla="*/ 3998794 w 4858603"/>
              <a:gd name="connsiteY10" fmla="*/ 1828800 h 4872250"/>
              <a:gd name="connsiteX11" fmla="*/ 4380931 w 4858603"/>
              <a:gd name="connsiteY11" fmla="*/ 2524835 h 4872250"/>
              <a:gd name="connsiteX12" fmla="*/ 4722125 w 4858603"/>
              <a:gd name="connsiteY12" fmla="*/ 3302758 h 4872250"/>
              <a:gd name="connsiteX13" fmla="*/ 4858603 w 4858603"/>
              <a:gd name="connsiteY13" fmla="*/ 4080680 h 4872250"/>
              <a:gd name="connsiteX14" fmla="*/ 4844955 w 4858603"/>
              <a:gd name="connsiteY14" fmla="*/ 4872250 h 4872250"/>
              <a:gd name="connsiteX15" fmla="*/ 4292221 w 4858603"/>
              <a:gd name="connsiteY15" fmla="*/ 4872250 h 4872250"/>
              <a:gd name="connsiteX16" fmla="*/ 4305869 w 4858603"/>
              <a:gd name="connsiteY16" fmla="*/ 4319516 h 4872250"/>
              <a:gd name="connsiteX17" fmla="*/ 4203510 w 4858603"/>
              <a:gd name="connsiteY17" fmla="*/ 3603009 h 4872250"/>
              <a:gd name="connsiteX18" fmla="*/ 4039737 w 4858603"/>
              <a:gd name="connsiteY18" fmla="*/ 3125337 h 4872250"/>
              <a:gd name="connsiteX19" fmla="*/ 3739486 w 4858603"/>
              <a:gd name="connsiteY19" fmla="*/ 2511188 h 4872250"/>
              <a:gd name="connsiteX20" fmla="*/ 3425588 w 4858603"/>
              <a:gd name="connsiteY20" fmla="*/ 2074459 h 4872250"/>
              <a:gd name="connsiteX21" fmla="*/ 3084394 w 4858603"/>
              <a:gd name="connsiteY21" fmla="*/ 1678674 h 4872250"/>
              <a:gd name="connsiteX22" fmla="*/ 2634018 w 4858603"/>
              <a:gd name="connsiteY22" fmla="*/ 1282889 h 4872250"/>
              <a:gd name="connsiteX23" fmla="*/ 1746913 w 4858603"/>
              <a:gd name="connsiteY23" fmla="*/ 818865 h 4872250"/>
              <a:gd name="connsiteX24" fmla="*/ 1064525 w 4858603"/>
              <a:gd name="connsiteY24" fmla="*/ 641444 h 4872250"/>
              <a:gd name="connsiteX25" fmla="*/ 136477 w 4858603"/>
              <a:gd name="connsiteY25" fmla="*/ 559558 h 4872250"/>
              <a:gd name="connsiteX26" fmla="*/ 13648 w 4858603"/>
              <a:gd name="connsiteY26" fmla="*/ 586853 h 4872250"/>
              <a:gd name="connsiteX0" fmla="*/ 13648 w 4858603"/>
              <a:gd name="connsiteY0" fmla="*/ 586853 h 4872250"/>
              <a:gd name="connsiteX1" fmla="*/ 0 w 4858603"/>
              <a:gd name="connsiteY1" fmla="*/ 40943 h 4872250"/>
              <a:gd name="connsiteX2" fmla="*/ 586853 w 4858603"/>
              <a:gd name="connsiteY2" fmla="*/ 0 h 4872250"/>
              <a:gd name="connsiteX3" fmla="*/ 859809 w 4858603"/>
              <a:gd name="connsiteY3" fmla="*/ 13647 h 4872250"/>
              <a:gd name="connsiteX4" fmla="*/ 1091821 w 4858603"/>
              <a:gd name="connsiteY4" fmla="*/ 68238 h 4872250"/>
              <a:gd name="connsiteX5" fmla="*/ 1433015 w 4858603"/>
              <a:gd name="connsiteY5" fmla="*/ 150125 h 4872250"/>
              <a:gd name="connsiteX6" fmla="*/ 2047164 w 4858603"/>
              <a:gd name="connsiteY6" fmla="*/ 313898 h 4872250"/>
              <a:gd name="connsiteX7" fmla="*/ 2770495 w 4858603"/>
              <a:gd name="connsiteY7" fmla="*/ 682388 h 4872250"/>
              <a:gd name="connsiteX8" fmla="*/ 3343701 w 4858603"/>
              <a:gd name="connsiteY8" fmla="*/ 1119116 h 4872250"/>
              <a:gd name="connsiteX9" fmla="*/ 3616656 w 4858603"/>
              <a:gd name="connsiteY9" fmla="*/ 1405719 h 4872250"/>
              <a:gd name="connsiteX10" fmla="*/ 3998794 w 4858603"/>
              <a:gd name="connsiteY10" fmla="*/ 1828800 h 4872250"/>
              <a:gd name="connsiteX11" fmla="*/ 4380931 w 4858603"/>
              <a:gd name="connsiteY11" fmla="*/ 2524835 h 4872250"/>
              <a:gd name="connsiteX12" fmla="*/ 4722125 w 4858603"/>
              <a:gd name="connsiteY12" fmla="*/ 3302758 h 4872250"/>
              <a:gd name="connsiteX13" fmla="*/ 4858603 w 4858603"/>
              <a:gd name="connsiteY13" fmla="*/ 4080680 h 4872250"/>
              <a:gd name="connsiteX14" fmla="*/ 4844955 w 4858603"/>
              <a:gd name="connsiteY14" fmla="*/ 4872250 h 4872250"/>
              <a:gd name="connsiteX15" fmla="*/ 4292221 w 4858603"/>
              <a:gd name="connsiteY15" fmla="*/ 4872250 h 4872250"/>
              <a:gd name="connsiteX16" fmla="*/ 4305869 w 4858603"/>
              <a:gd name="connsiteY16" fmla="*/ 4319516 h 4872250"/>
              <a:gd name="connsiteX17" fmla="*/ 4203510 w 4858603"/>
              <a:gd name="connsiteY17" fmla="*/ 3603009 h 4872250"/>
              <a:gd name="connsiteX18" fmla="*/ 4039737 w 4858603"/>
              <a:gd name="connsiteY18" fmla="*/ 3125337 h 4872250"/>
              <a:gd name="connsiteX19" fmla="*/ 3739486 w 4858603"/>
              <a:gd name="connsiteY19" fmla="*/ 2511188 h 4872250"/>
              <a:gd name="connsiteX20" fmla="*/ 3425588 w 4858603"/>
              <a:gd name="connsiteY20" fmla="*/ 2074459 h 4872250"/>
              <a:gd name="connsiteX21" fmla="*/ 3084394 w 4858603"/>
              <a:gd name="connsiteY21" fmla="*/ 1678674 h 4872250"/>
              <a:gd name="connsiteX22" fmla="*/ 2634018 w 4858603"/>
              <a:gd name="connsiteY22" fmla="*/ 1282889 h 4872250"/>
              <a:gd name="connsiteX23" fmla="*/ 1746913 w 4858603"/>
              <a:gd name="connsiteY23" fmla="*/ 818865 h 4872250"/>
              <a:gd name="connsiteX24" fmla="*/ 1064525 w 4858603"/>
              <a:gd name="connsiteY24" fmla="*/ 641444 h 4872250"/>
              <a:gd name="connsiteX25" fmla="*/ 136477 w 4858603"/>
              <a:gd name="connsiteY25" fmla="*/ 559558 h 4872250"/>
              <a:gd name="connsiteX26" fmla="*/ 13648 w 4858603"/>
              <a:gd name="connsiteY26" fmla="*/ 586853 h 48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8603" h="4872250">
                <a:moveTo>
                  <a:pt x="13648" y="586853"/>
                </a:moveTo>
                <a:lnTo>
                  <a:pt x="0" y="40943"/>
                </a:lnTo>
                <a:lnTo>
                  <a:pt x="586853" y="0"/>
                </a:lnTo>
                <a:lnTo>
                  <a:pt x="859809" y="13647"/>
                </a:lnTo>
                <a:lnTo>
                  <a:pt x="1091821" y="68238"/>
                </a:lnTo>
                <a:lnTo>
                  <a:pt x="1433015" y="150125"/>
                </a:lnTo>
                <a:lnTo>
                  <a:pt x="2047164" y="313898"/>
                </a:lnTo>
                <a:lnTo>
                  <a:pt x="2770495" y="682388"/>
                </a:lnTo>
                <a:lnTo>
                  <a:pt x="3343701" y="1119116"/>
                </a:lnTo>
                <a:lnTo>
                  <a:pt x="3616656" y="1405719"/>
                </a:lnTo>
                <a:lnTo>
                  <a:pt x="3998794" y="1828800"/>
                </a:lnTo>
                <a:lnTo>
                  <a:pt x="4380931" y="2524835"/>
                </a:lnTo>
                <a:lnTo>
                  <a:pt x="4722125" y="3302758"/>
                </a:lnTo>
                <a:lnTo>
                  <a:pt x="4858603" y="4080680"/>
                </a:lnTo>
                <a:lnTo>
                  <a:pt x="4844955" y="4872250"/>
                </a:lnTo>
                <a:lnTo>
                  <a:pt x="4292221" y="4872250"/>
                </a:lnTo>
                <a:cubicBezTo>
                  <a:pt x="4289946" y="4690280"/>
                  <a:pt x="4294496" y="4528782"/>
                  <a:pt x="4305869" y="4319516"/>
                </a:cubicBezTo>
                <a:cubicBezTo>
                  <a:pt x="4292220" y="4067032"/>
                  <a:pt x="4237630" y="3841845"/>
                  <a:pt x="4203510" y="3603009"/>
                </a:cubicBezTo>
                <a:lnTo>
                  <a:pt x="4039737" y="3125337"/>
                </a:lnTo>
                <a:lnTo>
                  <a:pt x="3739486" y="2511188"/>
                </a:lnTo>
                <a:lnTo>
                  <a:pt x="3425588" y="2074459"/>
                </a:lnTo>
                <a:lnTo>
                  <a:pt x="3084394" y="1678674"/>
                </a:lnTo>
                <a:lnTo>
                  <a:pt x="2634018" y="1282889"/>
                </a:lnTo>
                <a:lnTo>
                  <a:pt x="1746913" y="818865"/>
                </a:lnTo>
                <a:lnTo>
                  <a:pt x="1064525" y="641444"/>
                </a:lnTo>
                <a:lnTo>
                  <a:pt x="136477" y="559558"/>
                </a:lnTo>
                <a:lnTo>
                  <a:pt x="13648" y="586853"/>
                </a:lnTo>
                <a:close/>
              </a:path>
            </a:pathLst>
          </a:custGeom>
          <a:solidFill>
            <a:srgbClr val="C00000">
              <a:alpha val="15000"/>
            </a:srgbClr>
          </a:solid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itle 8"/>
          <p:cNvSpPr txBox="1">
            <a:spLocks/>
          </p:cNvSpPr>
          <p:nvPr/>
        </p:nvSpPr>
        <p:spPr>
          <a:xfrm>
            <a:off x="152400" y="0"/>
            <a:ext cx="8839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accent2">
                    <a:lumMod val="75000"/>
                  </a:schemeClr>
                </a:solidFill>
                <a:latin typeface="+mj-lt"/>
                <a:ea typeface="+mj-ea"/>
                <a:cs typeface="+mj-cs"/>
              </a:defRPr>
            </a:lvl1pPr>
          </a:lstStyle>
          <a:p>
            <a:pPr>
              <a:defRPr/>
            </a:pPr>
            <a:r>
              <a:rPr lang="en-US" smtClean="0">
                <a:solidFill>
                  <a:srgbClr val="468F8A">
                    <a:lumMod val="75000"/>
                  </a:srgbClr>
                </a:solidFill>
                <a:latin typeface="Tw Cen MT"/>
              </a:rPr>
              <a:t>Greenhouse effect</a:t>
            </a:r>
            <a:endParaRPr lang="en-US" dirty="0">
              <a:solidFill>
                <a:srgbClr val="468F8A">
                  <a:lumMod val="75000"/>
                </a:srgbClr>
              </a:solidFill>
              <a:latin typeface="Tw Cen MT"/>
            </a:endParaRPr>
          </a:p>
        </p:txBody>
      </p:sp>
    </p:spTree>
    <p:extLst>
      <p:ext uri="{BB962C8B-B14F-4D97-AF65-F5344CB8AC3E}">
        <p14:creationId xmlns:p14="http://schemas.microsoft.com/office/powerpoint/2010/main" val="178900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rctx="PPT">
                                        <p:cTn id="27" dur="indefinite"/>
                                        <p:tgtEl>
                                          <p:spTgt spid="24"/>
                                        </p:tgtEl>
                                        <p:attrNameLst>
                                          <p:attrName>style.opacity</p:attrName>
                                        </p:attrNameLst>
                                      </p:cBhvr>
                                      <p:to>
                                        <p:strVal val="0.5"/>
                                      </p:to>
                                    </p:set>
                                    <p:animEffect filter="image" prLst="opacity: 0.5">
                                      <p:cBhvr rctx="IE">
                                        <p:cTn id="28" dur="indefinite"/>
                                        <p:tgtEl>
                                          <p:spTgt spid="24"/>
                                        </p:tgtEl>
                                      </p:cBhvr>
                                    </p:animEffect>
                                  </p:childTnLst>
                                </p:cTn>
                              </p:par>
                              <p:par>
                                <p:cTn id="29" presetID="9" presetClass="emph" presetSubtype="0" nodeType="withEffect">
                                  <p:stCondLst>
                                    <p:cond delay="0"/>
                                  </p:stCondLst>
                                  <p:childTnLst>
                                    <p:set>
                                      <p:cBhvr rctx="PPT">
                                        <p:cTn id="30" dur="indefinite"/>
                                        <p:tgtEl>
                                          <p:spTgt spid="28"/>
                                        </p:tgtEl>
                                        <p:attrNameLst>
                                          <p:attrName>style.opacity</p:attrName>
                                        </p:attrNameLst>
                                      </p:cBhvr>
                                      <p:to>
                                        <p:strVal val="0.5"/>
                                      </p:to>
                                    </p:set>
                                    <p:animEffect filter="image" prLst="opacity: 0.5">
                                      <p:cBhvr rctx="IE">
                                        <p:cTn id="31" dur="indefinite"/>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56" grpId="0" animBg="1"/>
      <p:bldP spid="57" grpId="0"/>
      <p:bldP spid="5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99392"/>
            <a:ext cx="8286750" cy="939800"/>
          </a:xfrm>
        </p:spPr>
        <p:txBody>
          <a:bodyPr/>
          <a:lstStyle/>
          <a:p>
            <a:r>
              <a:rPr lang="en-US" dirty="0" smtClean="0"/>
              <a:t>Not a New Idea</a:t>
            </a:r>
            <a:endParaRPr lang="en-US" dirty="0"/>
          </a:p>
        </p:txBody>
      </p:sp>
      <p:sp>
        <p:nvSpPr>
          <p:cNvPr id="7" name="Rectangle 9"/>
          <p:cNvSpPr txBox="1">
            <a:spLocks noChangeArrowheads="1"/>
          </p:cNvSpPr>
          <p:nvPr/>
        </p:nvSpPr>
        <p:spPr bwMode="auto">
          <a:xfrm>
            <a:off x="755576" y="908720"/>
            <a:ext cx="7848872" cy="1028712"/>
          </a:xfrm>
          <a:prstGeom prst="rect">
            <a:avLst/>
          </a:prstGeom>
          <a:noFill/>
          <a:ln w="9525">
            <a:noFill/>
            <a:miter lim="800000"/>
            <a:headEnd/>
            <a:tailEnd/>
          </a:ln>
          <a:effectLst/>
        </p:spPr>
        <p:txBody>
          <a:bodyPr/>
          <a:lstStyle/>
          <a:p>
            <a:pPr>
              <a:spcBef>
                <a:spcPct val="20000"/>
              </a:spcBef>
              <a:defRPr/>
            </a:pPr>
            <a:r>
              <a:rPr lang="en-US" sz="2800" kern="0" dirty="0" smtClean="0">
                <a:solidFill>
                  <a:srgbClr val="2F2B20"/>
                </a:solidFill>
                <a:latin typeface="Tahoma" pitchFamily="34" charset="0"/>
              </a:rPr>
              <a:t>We’ve know about the greenhouse effect for almost 200 years!</a:t>
            </a:r>
          </a:p>
          <a:p>
            <a:pPr>
              <a:spcBef>
                <a:spcPct val="20000"/>
              </a:spcBef>
              <a:defRPr/>
            </a:pPr>
            <a:endParaRPr lang="en-US" sz="2800" kern="0" dirty="0">
              <a:solidFill>
                <a:srgbClr val="2F2B20"/>
              </a:solidFill>
              <a:latin typeface="Tahoma" pitchFamily="34" charset="0"/>
            </a:endParaRPr>
          </a:p>
          <a:p>
            <a:pPr marL="457200" indent="-457200">
              <a:spcBef>
                <a:spcPct val="20000"/>
              </a:spcBef>
              <a:buFontTx/>
              <a:buChar char="-"/>
              <a:defRPr/>
            </a:pPr>
            <a:r>
              <a:rPr lang="en-US" sz="2800" kern="0" dirty="0" smtClean="0">
                <a:solidFill>
                  <a:srgbClr val="2F2B20"/>
                </a:solidFill>
                <a:latin typeface="Tahoma" pitchFamily="34" charset="0"/>
              </a:rPr>
              <a:t>Fourier, 1824</a:t>
            </a:r>
          </a:p>
          <a:p>
            <a:pPr marL="457200" indent="-457200">
              <a:spcBef>
                <a:spcPct val="20000"/>
              </a:spcBef>
              <a:buFontTx/>
              <a:buChar char="-"/>
              <a:defRPr/>
            </a:pPr>
            <a:r>
              <a:rPr lang="en-US" sz="2800" kern="0" dirty="0" err="1" smtClean="0">
                <a:solidFill>
                  <a:srgbClr val="2F2B20"/>
                </a:solidFill>
                <a:latin typeface="Tahoma" pitchFamily="34" charset="0"/>
              </a:rPr>
              <a:t>Pouillet</a:t>
            </a:r>
            <a:r>
              <a:rPr lang="en-US" sz="2800" kern="0" dirty="0" smtClean="0">
                <a:solidFill>
                  <a:srgbClr val="2F2B20"/>
                </a:solidFill>
                <a:latin typeface="Tahoma" pitchFamily="34" charset="0"/>
              </a:rPr>
              <a:t>, 1827</a:t>
            </a:r>
          </a:p>
          <a:p>
            <a:pPr marL="457200" indent="-457200">
              <a:spcBef>
                <a:spcPct val="20000"/>
              </a:spcBef>
              <a:buFontTx/>
              <a:buChar char="-"/>
              <a:defRPr/>
            </a:pPr>
            <a:r>
              <a:rPr lang="en-US" sz="2800" kern="0" dirty="0" smtClean="0">
                <a:solidFill>
                  <a:srgbClr val="2F2B20"/>
                </a:solidFill>
                <a:latin typeface="Tahoma" pitchFamily="34" charset="0"/>
              </a:rPr>
              <a:t>Arrhenius, 1896</a:t>
            </a:r>
            <a:endParaRPr lang="en-US" sz="2800" kern="0" dirty="0">
              <a:solidFill>
                <a:srgbClr val="2F2B20"/>
              </a:solidFill>
              <a:latin typeface="Tahoma" pitchFamily="34" charset="0"/>
            </a:endParaRPr>
          </a:p>
        </p:txBody>
      </p:sp>
      <p:pic>
        <p:nvPicPr>
          <p:cNvPr id="5122" name="Picture 2" descr="https://upload.wikimedia.org/wikipedia/commons/thumb/9/92/Svante_Arrhenius_01.jpg/220px-Svante_Arrhenius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937432"/>
            <a:ext cx="2766786" cy="435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7513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8"/>
          <p:cNvSpPr txBox="1">
            <a:spLocks/>
          </p:cNvSpPr>
          <p:nvPr/>
        </p:nvSpPr>
        <p:spPr>
          <a:xfrm>
            <a:off x="152400" y="0"/>
            <a:ext cx="8839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accent2">
                    <a:lumMod val="75000"/>
                  </a:schemeClr>
                </a:solidFill>
                <a:latin typeface="+mj-lt"/>
                <a:ea typeface="+mj-ea"/>
                <a:cs typeface="+mj-cs"/>
              </a:defRPr>
            </a:lvl1pPr>
          </a:lstStyle>
          <a:p>
            <a:pPr>
              <a:defRPr/>
            </a:pPr>
            <a:r>
              <a:rPr lang="en-US" dirty="0" smtClean="0">
                <a:solidFill>
                  <a:srgbClr val="468F8A">
                    <a:lumMod val="75000"/>
                  </a:srgbClr>
                </a:solidFill>
              </a:rPr>
              <a:t>Change Happens</a:t>
            </a:r>
            <a:endParaRPr lang="en-US" dirty="0">
              <a:solidFill>
                <a:srgbClr val="468F8A">
                  <a:lumMod val="75000"/>
                </a:srgbClr>
              </a:solidFill>
            </a:endParaRPr>
          </a:p>
        </p:txBody>
      </p:sp>
      <p:pic>
        <p:nvPicPr>
          <p:cNvPr id="43" name="Picture 4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00" y="1771650"/>
            <a:ext cx="8572500" cy="5238750"/>
          </a:xfrm>
          <a:prstGeom prst="rect">
            <a:avLst/>
          </a:prstGeom>
        </p:spPr>
      </p:pic>
      <p:sp>
        <p:nvSpPr>
          <p:cNvPr id="44" name="Content Placeholder 8"/>
          <p:cNvSpPr txBox="1">
            <a:spLocks/>
          </p:cNvSpPr>
          <p:nvPr/>
        </p:nvSpPr>
        <p:spPr>
          <a:xfrm>
            <a:off x="457200" y="914400"/>
            <a:ext cx="8686800" cy="5181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dirty="0" smtClean="0">
                <a:solidFill>
                  <a:srgbClr val="2F2B20"/>
                </a:solidFill>
              </a:rPr>
              <a:t>Climate change </a:t>
            </a:r>
            <a:r>
              <a:rPr lang="en-US" b="1" u="sng" dirty="0" smtClean="0">
                <a:solidFill>
                  <a:srgbClr val="2F2B20"/>
                </a:solidFill>
              </a:rPr>
              <a:t>has</a:t>
            </a:r>
            <a:r>
              <a:rPr lang="en-US" dirty="0" smtClean="0">
                <a:solidFill>
                  <a:srgbClr val="2F2B20"/>
                </a:solidFill>
              </a:rPr>
              <a:t> happened before</a:t>
            </a:r>
          </a:p>
          <a:p>
            <a:pPr>
              <a:spcBef>
                <a:spcPts val="0"/>
              </a:spcBef>
            </a:pPr>
            <a:r>
              <a:rPr lang="en-US" dirty="0" smtClean="0">
                <a:solidFill>
                  <a:srgbClr val="2F2B20"/>
                </a:solidFill>
              </a:rPr>
              <a:t>Climate change </a:t>
            </a:r>
            <a:r>
              <a:rPr lang="en-US" b="1" u="sng" dirty="0" smtClean="0">
                <a:solidFill>
                  <a:srgbClr val="2F2B20"/>
                </a:solidFill>
              </a:rPr>
              <a:t>is</a:t>
            </a:r>
            <a:r>
              <a:rPr lang="en-US" dirty="0" smtClean="0">
                <a:solidFill>
                  <a:srgbClr val="2F2B20"/>
                </a:solidFill>
              </a:rPr>
              <a:t> a natural process (until now)</a:t>
            </a:r>
            <a:endParaRPr lang="en-US" dirty="0">
              <a:solidFill>
                <a:srgbClr val="2F2B20"/>
              </a:solidFill>
            </a:endParaRPr>
          </a:p>
        </p:txBody>
      </p:sp>
    </p:spTree>
    <p:extLst>
      <p:ext uri="{BB962C8B-B14F-4D97-AF65-F5344CB8AC3E}">
        <p14:creationId xmlns:p14="http://schemas.microsoft.com/office/powerpoint/2010/main" val="22439595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8"/>
          <p:cNvSpPr txBox="1">
            <a:spLocks/>
          </p:cNvSpPr>
          <p:nvPr/>
        </p:nvSpPr>
        <p:spPr>
          <a:xfrm>
            <a:off x="152400" y="0"/>
            <a:ext cx="8839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accent2">
                    <a:lumMod val="75000"/>
                  </a:schemeClr>
                </a:solidFill>
                <a:latin typeface="+mj-lt"/>
                <a:ea typeface="+mj-ea"/>
                <a:cs typeface="+mj-cs"/>
              </a:defRPr>
            </a:lvl1pPr>
          </a:lstStyle>
          <a:p>
            <a:pPr>
              <a:defRPr/>
            </a:pPr>
            <a:r>
              <a:rPr lang="en-US" dirty="0" smtClean="0">
                <a:solidFill>
                  <a:srgbClr val="468F8A">
                    <a:lumMod val="75000"/>
                  </a:srgbClr>
                </a:solidFill>
              </a:rPr>
              <a:t>It’s From Fossil Fuels</a:t>
            </a:r>
            <a:endParaRPr lang="en-US" dirty="0">
              <a:solidFill>
                <a:srgbClr val="468F8A">
                  <a:lumMod val="75000"/>
                </a:srgbClr>
              </a:solidFill>
            </a:endParaRPr>
          </a:p>
        </p:txBody>
      </p:sp>
      <p:sp>
        <p:nvSpPr>
          <p:cNvPr id="44" name="Content Placeholder 8"/>
          <p:cNvSpPr txBox="1">
            <a:spLocks/>
          </p:cNvSpPr>
          <p:nvPr/>
        </p:nvSpPr>
        <p:spPr>
          <a:xfrm>
            <a:off x="457200" y="914400"/>
            <a:ext cx="8686800" cy="5181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dirty="0" smtClean="0">
                <a:solidFill>
                  <a:srgbClr val="2F2B20"/>
                </a:solidFill>
              </a:rPr>
              <a:t>Carbon from modern times has C-14 </a:t>
            </a:r>
          </a:p>
          <a:p>
            <a:pPr>
              <a:spcBef>
                <a:spcPts val="0"/>
              </a:spcBef>
            </a:pPr>
            <a:r>
              <a:rPr lang="en-US" dirty="0" smtClean="0">
                <a:solidFill>
                  <a:srgbClr val="2F2B20"/>
                </a:solidFill>
              </a:rPr>
              <a:t>Carbon from fossil fuels does not (too old!) </a:t>
            </a:r>
            <a:endParaRPr lang="en-US" dirty="0">
              <a:solidFill>
                <a:srgbClr val="2F2B20"/>
              </a:solidFill>
            </a:endParaRPr>
          </a:p>
        </p:txBody>
      </p:sp>
      <p:pic>
        <p:nvPicPr>
          <p:cNvPr id="1026" name="Picture 2" descr="Image result for Carbon-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49" y="2110213"/>
            <a:ext cx="209222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rbon-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4175" y="2093989"/>
            <a:ext cx="209222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arbon-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8349" y="2116156"/>
            <a:ext cx="209222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fossil fu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8523" y="4379989"/>
            <a:ext cx="2452610" cy="24526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arbon-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2400" y="4392689"/>
            <a:ext cx="3771900" cy="23145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3400" y="1981200"/>
            <a:ext cx="5105400" cy="4876800"/>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34" name="Picture 10" descr="Image result for Carbon-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1982" y="2093989"/>
            <a:ext cx="6119618" cy="4589715"/>
          </a:xfrm>
          <a:prstGeom prst="rect">
            <a:avLst/>
          </a:prstGeom>
          <a:noFill/>
          <a:extLst>
            <a:ext uri="{909E8E84-426E-40DD-AFC4-6F175D3DCCD1}">
              <a14:hiddenFill xmlns:a14="http://schemas.microsoft.com/office/drawing/2010/main">
                <a:solidFill>
                  <a:srgbClr val="FFFFFF"/>
                </a:solidFill>
              </a14:hiddenFill>
            </a:ext>
          </a:extLst>
        </p:spPr>
      </p:pic>
      <p:sp>
        <p:nvSpPr>
          <p:cNvPr id="11" name="Action Button: Home 10">
            <a:hlinkClick r:id="rId9" action="ppaction://hlinksldjump" highlightClick="1"/>
          </p:cNvPr>
          <p:cNvSpPr/>
          <p:nvPr/>
        </p:nvSpPr>
        <p:spPr>
          <a:xfrm>
            <a:off x="173524" y="6324600"/>
            <a:ext cx="268457" cy="305145"/>
          </a:xfrm>
          <a:prstGeom prst="actionButtonHome">
            <a:avLst/>
          </a:prstGeom>
          <a:solidFill>
            <a:srgbClr val="FFFFFF"/>
          </a:solidFill>
          <a:ln w="25400" cap="flat" cmpd="sng" algn="ctr">
            <a:solidFill>
              <a:srgbClr val="72AD75"/>
            </a:solidFill>
            <a:prstDash val="solid"/>
          </a:ln>
          <a:effectLst/>
        </p:spPr>
        <p:txBody>
          <a:bodyPr rtlCol="0" anchor="ctr"/>
          <a:lstStyle/>
          <a:p>
            <a:pPr algn="ctr">
              <a:defRPr/>
            </a:pPr>
            <a:endParaRPr lang="en-US" kern="0" smtClean="0">
              <a:solidFill>
                <a:srgbClr val="2F2B20"/>
              </a:solidFill>
              <a:cs typeface="Arial" panose="020B0604020202020204" pitchFamily="34" charset="0"/>
            </a:endParaRPr>
          </a:p>
        </p:txBody>
      </p:sp>
    </p:spTree>
    <p:extLst>
      <p:ext uri="{BB962C8B-B14F-4D97-AF65-F5344CB8AC3E}">
        <p14:creationId xmlns:p14="http://schemas.microsoft.com/office/powerpoint/2010/main" val="2766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3971557733"/>
              </p:ext>
            </p:extLst>
          </p:nvPr>
        </p:nvGraphicFramePr>
        <p:xfrm>
          <a:off x="268942" y="1915645"/>
          <a:ext cx="8189258" cy="2752522"/>
        </p:xfrm>
        <a:graphic>
          <a:graphicData uri="http://schemas.openxmlformats.org/drawingml/2006/table">
            <a:tbl>
              <a:tblPr firstRow="1" firstCol="1" bandRow="1"/>
              <a:tblGrid>
                <a:gridCol w="1782078"/>
                <a:gridCol w="1454180"/>
                <a:gridCol w="1752600"/>
                <a:gridCol w="1371600"/>
                <a:gridCol w="1828800"/>
              </a:tblGrid>
              <a:tr h="773974">
                <a:tc>
                  <a:txBody>
                    <a:body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Management </a:t>
                      </a:r>
                      <a:r>
                        <a:rPr lang="en-US" sz="2000" b="1" dirty="0" smtClean="0">
                          <a:effectLst/>
                          <a:latin typeface="Candara" pitchFamily="34" charset="0"/>
                          <a:ea typeface="Times New Roman"/>
                          <a:cs typeface="Calibri"/>
                        </a:rPr>
                        <a:t>Objectives</a:t>
                      </a:r>
                      <a:endParaRPr lang="en-US" sz="2000" dirty="0">
                        <a:effectLst/>
                        <a:latin typeface="Candara" pitchFamily="34" charset="0"/>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Challenges </a:t>
                      </a:r>
                      <a:endParaRPr lang="en-US" sz="2000" dirty="0">
                        <a:effectLst/>
                        <a:latin typeface="Candara" pitchFamily="34" charset="0"/>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Opportunities </a:t>
                      </a:r>
                      <a:endParaRPr lang="en-US" sz="2000" dirty="0">
                        <a:effectLst/>
                        <a:latin typeface="Candara" pitchFamily="34" charset="0"/>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algn="ctr">
                        <a:lnSpc>
                          <a:spcPct val="115000"/>
                        </a:lnSpc>
                        <a:spcBef>
                          <a:spcPts val="0"/>
                        </a:spcBef>
                        <a:spcAft>
                          <a:spcPts val="0"/>
                        </a:spcAft>
                      </a:pPr>
                      <a:r>
                        <a:rPr lang="en-US" sz="2000" b="1" dirty="0" smtClean="0">
                          <a:effectLst/>
                          <a:latin typeface="Candara" pitchFamily="34" charset="0"/>
                          <a:ea typeface="Times New Roman"/>
                          <a:cs typeface="Calibri"/>
                        </a:rPr>
                        <a:t>Feasibility</a:t>
                      </a:r>
                      <a:endParaRPr lang="en-US" sz="2000" dirty="0">
                        <a:effectLst/>
                        <a:latin typeface="Candara" pitchFamily="34" charset="0"/>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Other Considerations</a:t>
                      </a:r>
                      <a:endParaRPr lang="en-US" sz="2000" dirty="0">
                        <a:effectLst/>
                        <a:latin typeface="Candara" pitchFamily="34" charset="0"/>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1978548">
                <a:tc>
                  <a:txBody>
                    <a:bodyPr/>
                    <a:lstStyle/>
                    <a:p>
                      <a:pPr>
                        <a:lnSpc>
                          <a:spcPct val="115000"/>
                        </a:lnSpc>
                      </a:pPr>
                      <a:endParaRPr lang="en-US" sz="1800" dirty="0">
                        <a:effectLst/>
                        <a:latin typeface="Candara" pitchFamily="34"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32715" marR="0">
                        <a:lnSpc>
                          <a:spcPct val="115000"/>
                        </a:lnSpc>
                        <a:spcBef>
                          <a:spcPts val="300"/>
                        </a:spcBef>
                        <a:spcAft>
                          <a:spcPts val="0"/>
                        </a:spcAft>
                      </a:pPr>
                      <a:endParaRPr lang="en-US" sz="1800" dirty="0">
                        <a:effectLst/>
                        <a:latin typeface="Candara"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32715" marR="0">
                        <a:lnSpc>
                          <a:spcPct val="115000"/>
                        </a:lnSpc>
                        <a:spcBef>
                          <a:spcPts val="300"/>
                        </a:spcBef>
                        <a:spcAft>
                          <a:spcPts val="0"/>
                        </a:spcAft>
                      </a:pPr>
                      <a:endParaRPr lang="en-US" sz="1800" dirty="0">
                        <a:effectLst/>
                        <a:latin typeface="Candara"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pPr>
                      <a:endParaRPr lang="en-US" sz="1800" dirty="0">
                        <a:effectLst/>
                        <a:latin typeface="Candara" pitchFamily="34"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pPr>
                      <a:endParaRPr lang="en-US" sz="1800" dirty="0">
                        <a:effectLst/>
                        <a:latin typeface="Candara" pitchFamily="34"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220679956"/>
              </p:ext>
            </p:extLst>
          </p:nvPr>
        </p:nvGraphicFramePr>
        <p:xfrm>
          <a:off x="457200" y="3653614"/>
          <a:ext cx="8610600" cy="2213786"/>
        </p:xfrm>
        <a:graphic>
          <a:graphicData uri="http://schemas.openxmlformats.org/drawingml/2006/table">
            <a:tbl>
              <a:tblPr firstRow="1" firstCol="1" bandRow="1"/>
              <a:tblGrid>
                <a:gridCol w="1878675"/>
                <a:gridCol w="1565564"/>
                <a:gridCol w="939338"/>
                <a:gridCol w="1252451"/>
                <a:gridCol w="1487286"/>
                <a:gridCol w="1487286"/>
              </a:tblGrid>
              <a:tr h="41626">
                <a:tc gridSpan="3">
                  <a:txBody>
                    <a:body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Adaptation Actions</a:t>
                      </a:r>
                      <a:endParaRPr lang="en-US" sz="2000" dirty="0">
                        <a:effectLst/>
                        <a:latin typeface="Candara" pitchFamily="34" charset="0"/>
                        <a:ea typeface="Calibri"/>
                        <a:cs typeface="Times New Roman"/>
                      </a:endParaRPr>
                    </a:p>
                  </a:txBody>
                  <a:tcPr marL="47156" marR="4715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Benefits</a:t>
                      </a:r>
                      <a:endParaRPr lang="en-US" sz="2000" dirty="0">
                        <a:effectLst/>
                        <a:latin typeface="Candara" pitchFamily="34" charset="0"/>
                        <a:ea typeface="Calibri"/>
                        <a:cs typeface="Times New Roman"/>
                      </a:endParaRPr>
                    </a:p>
                  </a:txBody>
                  <a:tcPr marL="47156" marR="4715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rowSpan="2">
                  <a:txBody>
                    <a:body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Drawbacks</a:t>
                      </a:r>
                      <a:r>
                        <a:rPr lang="en-US" sz="2000" b="1" dirty="0" smtClean="0">
                          <a:effectLst/>
                          <a:latin typeface="Candara" pitchFamily="34" charset="0"/>
                          <a:ea typeface="Times New Roman"/>
                          <a:cs typeface="Calibri"/>
                        </a:rPr>
                        <a:t>/</a:t>
                      </a:r>
                    </a:p>
                    <a:p>
                      <a:pPr marL="0" marR="0" algn="ctr">
                        <a:lnSpc>
                          <a:spcPct val="115000"/>
                        </a:lnSpc>
                        <a:spcBef>
                          <a:spcPts val="0"/>
                        </a:spcBef>
                        <a:spcAft>
                          <a:spcPts val="0"/>
                        </a:spcAft>
                      </a:pPr>
                      <a:r>
                        <a:rPr lang="en-US" sz="2000" b="1" dirty="0" smtClean="0">
                          <a:effectLst/>
                          <a:latin typeface="Candara" pitchFamily="34" charset="0"/>
                          <a:ea typeface="Times New Roman"/>
                          <a:cs typeface="Calibri"/>
                        </a:rPr>
                        <a:t>Barriers</a:t>
                      </a:r>
                      <a:endParaRPr lang="en-US" sz="2000" dirty="0">
                        <a:effectLst/>
                        <a:latin typeface="Candara" pitchFamily="34" charset="0"/>
                        <a:ea typeface="Calibri"/>
                        <a:cs typeface="Times New Roman"/>
                      </a:endParaRPr>
                    </a:p>
                  </a:txBody>
                  <a:tcPr marL="47156" marR="4715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rowSpan="2">
                  <a:txBody>
                    <a:body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Recommend Tactic?</a:t>
                      </a:r>
                      <a:endParaRPr lang="en-US" sz="2000" dirty="0">
                        <a:effectLst/>
                        <a:latin typeface="Candara" pitchFamily="34" charset="0"/>
                        <a:ea typeface="Calibri"/>
                        <a:cs typeface="Times New Roman"/>
                      </a:endParaRPr>
                    </a:p>
                  </a:txBody>
                  <a:tcPr marL="47156" marR="4715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83252">
                <a:tc>
                  <a:txBody>
                    <a:body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Approach </a:t>
                      </a:r>
                      <a:endParaRPr lang="en-US" sz="2000" dirty="0">
                        <a:effectLst/>
                        <a:latin typeface="Candara" pitchFamily="34" charset="0"/>
                        <a:ea typeface="Calibri"/>
                        <a:cs typeface="Times New Roman"/>
                      </a:endParaRPr>
                    </a:p>
                  </a:txBody>
                  <a:tcPr marL="47156" marR="4715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algn="ctr">
                        <a:lnSpc>
                          <a:spcPct val="115000"/>
                        </a:lnSpc>
                        <a:spcBef>
                          <a:spcPts val="0"/>
                        </a:spcBef>
                        <a:spcAft>
                          <a:spcPts val="0"/>
                        </a:spcAft>
                      </a:pPr>
                      <a:r>
                        <a:rPr lang="en-US" sz="2000" b="1" dirty="0" smtClean="0">
                          <a:effectLst/>
                          <a:latin typeface="Candara" pitchFamily="34" charset="0"/>
                          <a:ea typeface="Times New Roman"/>
                          <a:cs typeface="Calibri"/>
                        </a:rPr>
                        <a:t>Tactics</a:t>
                      </a:r>
                      <a:endParaRPr lang="en-US" sz="2000" dirty="0">
                        <a:effectLst/>
                        <a:latin typeface="Candara" pitchFamily="34" charset="0"/>
                        <a:ea typeface="Calibri"/>
                        <a:cs typeface="Times New Roman"/>
                      </a:endParaRPr>
                    </a:p>
                  </a:txBody>
                  <a:tcPr marL="47156" marR="4715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algn="ctr">
                        <a:lnSpc>
                          <a:spcPct val="115000"/>
                        </a:lnSpc>
                        <a:spcBef>
                          <a:spcPts val="0"/>
                        </a:spcBef>
                        <a:spcAft>
                          <a:spcPts val="0"/>
                        </a:spcAft>
                      </a:pPr>
                      <a:r>
                        <a:rPr lang="en-US" sz="2000" b="1" dirty="0" smtClean="0">
                          <a:effectLst/>
                          <a:latin typeface="Candara" pitchFamily="34" charset="0"/>
                          <a:ea typeface="Times New Roman"/>
                          <a:cs typeface="Calibri"/>
                        </a:rPr>
                        <a:t>Time Frame</a:t>
                      </a:r>
                      <a:endParaRPr lang="en-US" sz="2000" dirty="0">
                        <a:effectLst/>
                        <a:latin typeface="Candara" pitchFamily="34" charset="0"/>
                        <a:ea typeface="Calibri"/>
                        <a:cs typeface="Times New Roman"/>
                      </a:endParaRPr>
                    </a:p>
                  </a:txBody>
                  <a:tcPr marL="47156" marR="4715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r>
              <a:tr h="1162226">
                <a:tc>
                  <a:txBody>
                    <a:body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dirty="0">
                        <a:effectLst/>
                        <a:latin typeface="Candara" pitchFamily="34" charset="0"/>
                        <a:ea typeface="Calibri"/>
                        <a:cs typeface="Times New Roman"/>
                      </a:endParaRPr>
                    </a:p>
                  </a:txBody>
                  <a:tcPr marL="47156" marR="4715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itle 2"/>
          <p:cNvSpPr>
            <a:spLocks noGrp="1"/>
          </p:cNvSpPr>
          <p:nvPr>
            <p:ph type="title"/>
          </p:nvPr>
        </p:nvSpPr>
        <p:spPr/>
        <p:txBody>
          <a:bodyPr/>
          <a:lstStyle/>
          <a:p>
            <a:r>
              <a:rPr lang="en-US" dirty="0" smtClean="0"/>
              <a:t>A systematic process…</a:t>
            </a:r>
            <a:endParaRPr lang="en-US" dirty="0"/>
          </a:p>
        </p:txBody>
      </p:sp>
    </p:spTree>
    <p:extLst>
      <p:ext uri="{BB962C8B-B14F-4D97-AF65-F5344CB8AC3E}">
        <p14:creationId xmlns:p14="http://schemas.microsoft.com/office/powerpoint/2010/main" val="544333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Intentional </a:t>
            </a:r>
            <a:endParaRPr lang="en-US" dirty="0"/>
          </a:p>
        </p:txBody>
      </p:sp>
      <p:sp>
        <p:nvSpPr>
          <p:cNvPr id="3" name="Content Placeholder 2"/>
          <p:cNvSpPr>
            <a:spLocks noGrp="1"/>
          </p:cNvSpPr>
          <p:nvPr>
            <p:ph idx="1"/>
          </p:nvPr>
        </p:nvSpPr>
        <p:spPr>
          <a:xfrm>
            <a:off x="457200" y="1143000"/>
            <a:ext cx="4419600" cy="5181600"/>
          </a:xfrm>
        </p:spPr>
        <p:txBody>
          <a:bodyPr>
            <a:normAutofit lnSpcReduction="10000"/>
          </a:bodyPr>
          <a:lstStyle/>
          <a:p>
            <a:pPr>
              <a:lnSpc>
                <a:spcPct val="110000"/>
              </a:lnSpc>
              <a:spcAft>
                <a:spcPts val="1800"/>
              </a:spcAft>
            </a:pPr>
            <a:r>
              <a:rPr lang="en-US" dirty="0"/>
              <a:t>Explicitly consider and address climate change </a:t>
            </a:r>
          </a:p>
          <a:p>
            <a:pPr>
              <a:lnSpc>
                <a:spcPct val="110000"/>
              </a:lnSpc>
              <a:spcAft>
                <a:spcPts val="1800"/>
              </a:spcAft>
            </a:pPr>
            <a:r>
              <a:rPr lang="en-US" dirty="0"/>
              <a:t>Sure we might get lucky… </a:t>
            </a:r>
          </a:p>
          <a:p>
            <a:pPr>
              <a:lnSpc>
                <a:spcPct val="110000"/>
              </a:lnSpc>
              <a:spcAft>
                <a:spcPts val="1800"/>
              </a:spcAft>
            </a:pPr>
            <a:r>
              <a:rPr lang="en-US" dirty="0"/>
              <a:t>Intentionally assessing risk and vulnerabilities </a:t>
            </a:r>
            <a:r>
              <a:rPr lang="en-US" b="1" dirty="0"/>
              <a:t>makes our plans more robust!</a:t>
            </a:r>
          </a:p>
          <a:p>
            <a:pPr marL="0" indent="0">
              <a:buNone/>
            </a:pPr>
            <a:endParaRPr lang="en-US" dirty="0"/>
          </a:p>
        </p:txBody>
      </p:sp>
      <p:grpSp>
        <p:nvGrpSpPr>
          <p:cNvPr id="5" name="Group 4"/>
          <p:cNvGrpSpPr/>
          <p:nvPr/>
        </p:nvGrpSpPr>
        <p:grpSpPr>
          <a:xfrm>
            <a:off x="4724400" y="1600200"/>
            <a:ext cx="4265763" cy="4139954"/>
            <a:chOff x="4927001" y="2086984"/>
            <a:chExt cx="3983752" cy="3743659"/>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20639" y="2291378"/>
              <a:ext cx="3704053" cy="3259567"/>
            </a:xfrm>
            <a:prstGeom prst="rect">
              <a:avLst/>
            </a:prstGeom>
          </p:spPr>
        </p:pic>
        <p:sp>
          <p:nvSpPr>
            <p:cNvPr id="7" name="Rectangle 6"/>
            <p:cNvSpPr/>
            <p:nvPr/>
          </p:nvSpPr>
          <p:spPr>
            <a:xfrm>
              <a:off x="4927001" y="2086984"/>
              <a:ext cx="839098"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00508" y="2097741"/>
              <a:ext cx="724184" cy="44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20639" y="5228216"/>
              <a:ext cx="462580" cy="462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100508" y="5271246"/>
              <a:ext cx="810245" cy="5593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1281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89F5404D-C0FF-4E6B-B06F-DD6AC00BC039}&quot;/&gt;&lt;isInvalidForFieldText val=&quot;0&quot;/&gt;&lt;Image&gt;&lt;filename val=&quot;C:\Users\kfmarcinkowski\AppData\Local\Temp\CP52446739258Session\CPTrustFolder52446739258\PPTImport52446795575\data\asimages\{89F5404D-C0FF-4E6B-B06F-DD6AC00BC039}_8.png&quot;/&gt;&lt;left val=&quot;-24&quot;/&gt;&lt;top val=&quot;184&quot;/&gt;&lt;width val=&quot;559&quot;/&gt;&lt;height val=&quot;561&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89F5404D-C0FF-4E6B-B06F-DD6AC00BC039}&quot;/&gt;&lt;isInvalidForFieldText val=&quot;0&quot;/&gt;&lt;Image&gt;&lt;filename val=&quot;C:\Users\kfmarcinkowski\AppData\Local\Temp\CP52446739258Session\CPTrustFolder52446739258\PPTImport52446795575\data\asimages\{89F5404D-C0FF-4E6B-B06F-DD6AC00BC039}_8.png&quot;/&gt;&lt;left val=&quot;-24&quot;/&gt;&lt;top val=&quot;184&quot;/&gt;&lt;width val=&quot;559&quot;/&gt;&lt;height val=&quot;561&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74FEFF40-538B-40CA-AE34-C5E4646FB875}&quot;/&gt;&lt;isInvalidForFieldText val=&quot;0&quot;/&gt;&lt;Image&gt;&lt;filename val=&quot;C:\Users\kfmarcinkowski\AppData\Local\Temp\CP52446739258Session\CPTrustFolder52446739258\PPTImport52446795575\data\asimages\{74FEFF40-538B-40CA-AE34-C5E4646FB875}_7.png&quot;/&gt;&lt;left val=&quot;-503&quot;/&gt;&lt;top val=&quot;132&quot;/&gt;&lt;width val=&quot;1089&quot;/&gt;&lt;height val=&quot;1089&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Custom 2">
      <a:dk1>
        <a:srgbClr val="2F2B20"/>
      </a:dk1>
      <a:lt1>
        <a:srgbClr val="FFFFFF"/>
      </a:lt1>
      <a:dk2>
        <a:srgbClr val="675E47"/>
      </a:dk2>
      <a:lt2>
        <a:srgbClr val="EFECE7"/>
      </a:lt2>
      <a:accent1>
        <a:srgbClr val="4D4D4D"/>
      </a:accent1>
      <a:accent2>
        <a:srgbClr val="468F8A"/>
      </a:accent2>
      <a:accent3>
        <a:srgbClr val="046D8B"/>
      </a:accent3>
      <a:accent4>
        <a:srgbClr val="FFAB07"/>
      </a:accent4>
      <a:accent5>
        <a:srgbClr val="EB6841"/>
      </a:accent5>
      <a:accent6>
        <a:srgbClr val="72AD75"/>
      </a:accent6>
      <a:hlink>
        <a:srgbClr val="D8D8D8"/>
      </a:hlink>
      <a:folHlink>
        <a:srgbClr val="046D8B"/>
      </a:folHlink>
    </a:clrScheme>
    <a:fontScheme name="Custom 4">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Custom 2">
      <a:dk1>
        <a:srgbClr val="2F2B20"/>
      </a:dk1>
      <a:lt1>
        <a:srgbClr val="FFFFFF"/>
      </a:lt1>
      <a:dk2>
        <a:srgbClr val="675E47"/>
      </a:dk2>
      <a:lt2>
        <a:srgbClr val="EFECE7"/>
      </a:lt2>
      <a:accent1>
        <a:srgbClr val="4D4D4D"/>
      </a:accent1>
      <a:accent2>
        <a:srgbClr val="468F8A"/>
      </a:accent2>
      <a:accent3>
        <a:srgbClr val="046D8B"/>
      </a:accent3>
      <a:accent4>
        <a:srgbClr val="FFAB07"/>
      </a:accent4>
      <a:accent5>
        <a:srgbClr val="EB6841"/>
      </a:accent5>
      <a:accent6>
        <a:srgbClr val="72AD75"/>
      </a:accent6>
      <a:hlink>
        <a:srgbClr val="D8D8D8"/>
      </a:hlink>
      <a:folHlink>
        <a:srgbClr val="046D8B"/>
      </a:folHlink>
    </a:clrScheme>
    <a:fontScheme name="Custom 4">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ustom - Median">
      <a:dk1>
        <a:srgbClr val="000000"/>
      </a:dk1>
      <a:lt1>
        <a:srgbClr val="FFFFFF"/>
      </a:lt1>
      <a:dk2>
        <a:srgbClr val="656854"/>
      </a:dk2>
      <a:lt2>
        <a:srgbClr val="EAEBDE"/>
      </a:lt2>
      <a:accent1>
        <a:srgbClr val="4F7952"/>
      </a:accent1>
      <a:accent2>
        <a:srgbClr val="8AB48A"/>
      </a:accent2>
      <a:accent3>
        <a:srgbClr val="FFFFFF"/>
      </a:accent3>
      <a:accent4>
        <a:srgbClr val="000000"/>
      </a:accent4>
      <a:accent5>
        <a:srgbClr val="B2BEB3"/>
      </a:accent5>
      <a:accent6>
        <a:srgbClr val="7DA37D"/>
      </a:accent6>
      <a:hlink>
        <a:srgbClr val="005392"/>
      </a:hlink>
      <a:folHlink>
        <a:srgbClr val="0070C0"/>
      </a:folHlink>
    </a:clrScheme>
    <a:fontScheme name="Stephe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alpha val="100000"/>
          </a:schemeClr>
        </a:solidFill>
        <a:ln w="50800" cap="rnd" cmpd="dbl" algn="ctr">
          <a:noFill/>
          <a:prstDash val="solid"/>
        </a:ln>
        <a:effectLst/>
      </a:spPr>
      <a:bodyPr anchor="ctr"/>
      <a:lstStyle>
        <a:defPPr algn="ctr">
          <a:defRPr>
            <a:solidFill>
              <a:srgbClr val="FFFFFF"/>
            </a:solidFill>
          </a:defRPr>
        </a:defPPr>
      </a:lstStyle>
      <a:style>
        <a:lnRef idx="3">
          <a:schemeClr val="lt1"/>
        </a:lnRef>
        <a:fillRef idx="1">
          <a:schemeClr val="accent1"/>
        </a:fillRef>
        <a:effectRef idx="1">
          <a:schemeClr val="accent1"/>
        </a:effectRef>
        <a:fontRef idx="minor">
          <a:schemeClr val="lt1"/>
        </a:fontRef>
      </a:style>
    </a:spDef>
  </a:objectDefaults>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ustom 1">
      <a:majorFont>
        <a:latin typeface="Kalinga"/>
        <a:ea typeface=""/>
        <a:cs typeface=""/>
      </a:majorFont>
      <a:minorFont>
        <a:latin typeface="Kaling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4498</TotalTime>
  <Words>4013</Words>
  <Application>Microsoft Office PowerPoint</Application>
  <PresentationFormat>On-screen Show (4:3)</PresentationFormat>
  <Paragraphs>588</Paragraphs>
  <Slides>75</Slides>
  <Notes>55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75</vt:i4>
      </vt:variant>
    </vt:vector>
  </HeadingPairs>
  <TitlesOfParts>
    <vt:vector size="91" baseType="lpstr">
      <vt:lpstr>Arial</vt:lpstr>
      <vt:lpstr>B Helvetica Bold</vt:lpstr>
      <vt:lpstr>Calibri</vt:lpstr>
      <vt:lpstr>Candara</vt:lpstr>
      <vt:lpstr>Corbel</vt:lpstr>
      <vt:lpstr>Kalinga</vt:lpstr>
      <vt:lpstr>Tahoma</vt:lpstr>
      <vt:lpstr>Times New Roman</vt:lpstr>
      <vt:lpstr>Tw Cen MT</vt:lpstr>
      <vt:lpstr>Wingdings</vt:lpstr>
      <vt:lpstr>Wingdings 3</vt:lpstr>
      <vt:lpstr>Office Theme</vt:lpstr>
      <vt:lpstr>7_Office Theme</vt:lpstr>
      <vt:lpstr>3_Office Theme</vt:lpstr>
      <vt:lpstr>4_Default Design</vt:lpstr>
      <vt:lpstr>5_Office Theme</vt:lpstr>
      <vt:lpstr>Climate Change and the  Chequamegon-Nicolet National Forest  Kidrick Project</vt:lpstr>
      <vt:lpstr>Northern Institute of Applied Climate Science</vt:lpstr>
      <vt:lpstr>Two Key Questions</vt:lpstr>
      <vt:lpstr>Twin concepts for responding to climate change </vt:lpstr>
      <vt:lpstr>Climate Change and NEPA</vt:lpstr>
      <vt:lpstr>Forest Adaptation Resources </vt:lpstr>
      <vt:lpstr>Adaptation Workbook</vt:lpstr>
      <vt:lpstr>A systematic process…</vt:lpstr>
      <vt:lpstr>Intentional </vt:lpstr>
      <vt:lpstr>Flexible</vt:lpstr>
      <vt:lpstr>An Uncertain Future</vt:lpstr>
      <vt:lpstr>We Don’t Need Certainty</vt:lpstr>
      <vt:lpstr>Adaptation</vt:lpstr>
      <vt:lpstr>Adaptation Options</vt:lpstr>
      <vt:lpstr>Adaptation Workbook</vt:lpstr>
      <vt:lpstr>Adaptation Menus</vt:lpstr>
      <vt:lpstr>Adaptation Menu Benefits</vt:lpstr>
      <vt:lpstr>Adaptation Menus</vt:lpstr>
      <vt:lpstr>Adaptation Menus</vt:lpstr>
      <vt:lpstr>Adaptation Menus</vt:lpstr>
      <vt:lpstr>Adaptation Menus</vt:lpstr>
      <vt:lpstr>Adaptation Menus</vt:lpstr>
      <vt:lpstr>Adaptation Menus</vt:lpstr>
      <vt:lpstr>Adaptation Menus</vt:lpstr>
      <vt:lpstr>Adaptation Menus</vt:lpstr>
      <vt:lpstr>A Growing Collection</vt:lpstr>
      <vt:lpstr>PowerPoint Presentation</vt:lpstr>
      <vt:lpstr>Adaptation Workbook</vt:lpstr>
      <vt:lpstr>Adaptation Workbook</vt:lpstr>
      <vt:lpstr>Adaptation Workbook</vt:lpstr>
      <vt:lpstr>Step 1 Prep</vt:lpstr>
      <vt:lpstr>Step 2 Prep</vt:lpstr>
      <vt:lpstr>Regional to Site-Specific</vt:lpstr>
      <vt:lpstr>Step 3 Prep</vt:lpstr>
      <vt:lpstr>Next Steps</vt:lpstr>
      <vt:lpstr>Adaptation Workbook</vt:lpstr>
      <vt:lpstr>Climate Change Information</vt:lpstr>
      <vt:lpstr>More Information</vt:lpstr>
      <vt:lpstr>Even More Information…</vt:lpstr>
      <vt:lpstr>Climate vs. Weather</vt:lpstr>
      <vt:lpstr>Weather</vt:lpstr>
      <vt:lpstr>Weather + Time = Climate</vt:lpstr>
      <vt:lpstr>   Climate Change</vt:lpstr>
      <vt:lpstr>Temperature Change - Observed</vt:lpstr>
      <vt:lpstr>Precipitation Change - Observed</vt:lpstr>
      <vt:lpstr>PowerPoint Presentation</vt:lpstr>
      <vt:lpstr>PowerPoint Presentation</vt:lpstr>
      <vt:lpstr>PowerPoint Presentation</vt:lpstr>
      <vt:lpstr>Known Unknowns</vt:lpstr>
      <vt:lpstr>PowerPoint Presentation</vt:lpstr>
      <vt:lpstr>Temperature Change - Projected</vt:lpstr>
      <vt:lpstr>Precipitation Change - Projected</vt:lpstr>
      <vt:lpstr>PowerPoint Presentation</vt:lpstr>
      <vt:lpstr>Winter Rain</vt:lpstr>
      <vt:lpstr>More Drought Stress</vt:lpstr>
      <vt:lpstr>More Drought Stress</vt:lpstr>
      <vt:lpstr>More Drought Stress</vt:lpstr>
      <vt:lpstr>Species Range Shifts</vt:lpstr>
      <vt:lpstr>Species Range Shifts</vt:lpstr>
      <vt:lpstr>Species Range Shifts</vt:lpstr>
      <vt:lpstr>Pests and Diseases</vt:lpstr>
      <vt:lpstr>Wildfire Risk</vt:lpstr>
      <vt:lpstr>Wildfire Risk</vt:lpstr>
      <vt:lpstr>Streamflow Changes</vt:lpstr>
      <vt:lpstr>Warmer Stream Temps</vt:lpstr>
      <vt:lpstr>CO2 Fertilization</vt:lpstr>
      <vt:lpstr>A “Threat Multiplier”</vt:lpstr>
      <vt:lpstr>Forest Type Vulnerability </vt:lpstr>
      <vt:lpstr>Regional to Site-Specific</vt:lpstr>
      <vt:lpstr>Be like Wayne</vt:lpstr>
      <vt:lpstr>Next Steps</vt:lpstr>
      <vt:lpstr>PowerPoint Presentation</vt:lpstr>
      <vt:lpstr>Not a New Idea</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c:creator>
  <cp:lastModifiedBy>Handler, Stephen D -FS</cp:lastModifiedBy>
  <cp:revision>290</cp:revision>
  <cp:lastPrinted>2013-12-09T22:24:11Z</cp:lastPrinted>
  <dcterms:created xsi:type="dcterms:W3CDTF">2013-12-08T13:02:39Z</dcterms:created>
  <dcterms:modified xsi:type="dcterms:W3CDTF">2020-07-13T20:07:29Z</dcterms:modified>
</cp:coreProperties>
</file>